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4">
  <p:sldMasterIdLst>
    <p:sldMasterId id="2147483648" r:id="rId1"/>
  </p:sldMasterIdLst>
  <p:notesMasterIdLst>
    <p:notesMasterId r:id="rId36"/>
  </p:notesMasterIdLst>
  <p:sldIdLst>
    <p:sldId id="263" r:id="rId2"/>
    <p:sldId id="312" r:id="rId3"/>
    <p:sldId id="314" r:id="rId4"/>
    <p:sldId id="374" r:id="rId5"/>
    <p:sldId id="396" r:id="rId6"/>
    <p:sldId id="364" r:id="rId7"/>
    <p:sldId id="365" r:id="rId8"/>
    <p:sldId id="368" r:id="rId9"/>
    <p:sldId id="369" r:id="rId10"/>
    <p:sldId id="370" r:id="rId11"/>
    <p:sldId id="375" r:id="rId12"/>
    <p:sldId id="371" r:id="rId13"/>
    <p:sldId id="379" r:id="rId14"/>
    <p:sldId id="381" r:id="rId15"/>
    <p:sldId id="382" r:id="rId16"/>
    <p:sldId id="383" r:id="rId17"/>
    <p:sldId id="372" r:id="rId18"/>
    <p:sldId id="384" r:id="rId19"/>
    <p:sldId id="391" r:id="rId20"/>
    <p:sldId id="397" r:id="rId21"/>
    <p:sldId id="398" r:id="rId22"/>
    <p:sldId id="373" r:id="rId23"/>
    <p:sldId id="385" r:id="rId24"/>
    <p:sldId id="388" r:id="rId25"/>
    <p:sldId id="390" r:id="rId26"/>
    <p:sldId id="399" r:id="rId27"/>
    <p:sldId id="400" r:id="rId28"/>
    <p:sldId id="401" r:id="rId29"/>
    <p:sldId id="389" r:id="rId30"/>
    <p:sldId id="392" r:id="rId31"/>
    <p:sldId id="393" r:id="rId32"/>
    <p:sldId id="394" r:id="rId33"/>
    <p:sldId id="311" r:id="rId34"/>
    <p:sldId id="339" r:id="rId35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9D9D9"/>
    <a:srgbClr val="D34C4C"/>
    <a:srgbClr val="CC3300"/>
    <a:srgbClr val="38572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 pośredni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7AC3CCA-C797-4891-BE02-D94E43425B78}" styleName="Styl pośredni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616DA210-FB5B-4158-B5E0-FEB733F419BA}" styleName="Styl jasny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D5ABB26-0587-4C30-8999-92F81FD0307C}" styleName="Bez stylu, bez siatki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1E4AEA4-8DFA-4A89-87EB-49C32662AFE0}" styleName="Styl pośredni 2 — Ak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 autoAdjust="0"/>
  </p:normalViewPr>
  <p:slideViewPr>
    <p:cSldViewPr snapToGrid="0">
      <p:cViewPr varScale="1">
        <p:scale>
          <a:sx n="115" d="100"/>
          <a:sy n="115" d="100"/>
        </p:scale>
        <p:origin x="372" y="8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5" d="100"/>
          <a:sy n="85" d="100"/>
        </p:scale>
        <p:origin x="3804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D96AF7-CA59-44B2-9BD6-91DAB2E560DE}" type="datetimeFigureOut">
              <a:rPr lang="pl-PL" smtClean="0"/>
              <a:t>2019-11-06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D23717-5E90-4F03-9C8A-3BB724D0629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07045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D23717-5E90-4F03-9C8A-3BB724D06295}" type="slidenum">
              <a:rPr lang="pl-PL" smtClean="0"/>
              <a:t>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8053267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D23717-5E90-4F03-9C8A-3BB724D06295}" type="slidenum">
              <a:rPr lang="pl-PL" smtClean="0"/>
              <a:t>10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0077558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D23717-5E90-4F03-9C8A-3BB724D06295}" type="slidenum">
              <a:rPr lang="pl-PL" smtClean="0"/>
              <a:t>11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8362379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D23717-5E90-4F03-9C8A-3BB724D06295}" type="slidenum">
              <a:rPr lang="pl-PL" smtClean="0"/>
              <a:t>12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9826761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D23717-5E90-4F03-9C8A-3BB724D06295}" type="slidenum">
              <a:rPr lang="pl-PL" smtClean="0"/>
              <a:t>13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5859989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D23717-5E90-4F03-9C8A-3BB724D06295}" type="slidenum">
              <a:rPr lang="pl-PL" smtClean="0"/>
              <a:t>14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7779242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D23717-5E90-4F03-9C8A-3BB724D06295}" type="slidenum">
              <a:rPr lang="pl-PL" smtClean="0"/>
              <a:t>15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0625074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D23717-5E90-4F03-9C8A-3BB724D06295}" type="slidenum">
              <a:rPr lang="pl-PL" smtClean="0"/>
              <a:t>16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9759446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D23717-5E90-4F03-9C8A-3BB724D06295}" type="slidenum">
              <a:rPr lang="pl-PL" smtClean="0"/>
              <a:t>17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5894134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D23717-5E90-4F03-9C8A-3BB724D06295}" type="slidenum">
              <a:rPr lang="pl-PL" smtClean="0"/>
              <a:t>18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5995408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D23717-5E90-4F03-9C8A-3BB724D06295}" type="slidenum">
              <a:rPr lang="pl-PL" smtClean="0"/>
              <a:t>19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68968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D23717-5E90-4F03-9C8A-3BB724D06295}" type="slidenum">
              <a:rPr lang="pl-PL" smtClean="0"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9534976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D23717-5E90-4F03-9C8A-3BB724D06295}" type="slidenum">
              <a:rPr lang="pl-PL" smtClean="0"/>
              <a:t>20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2170619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D23717-5E90-4F03-9C8A-3BB724D06295}" type="slidenum">
              <a:rPr lang="pl-PL" smtClean="0"/>
              <a:t>21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5534299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D23717-5E90-4F03-9C8A-3BB724D06295}" type="slidenum">
              <a:rPr lang="pl-PL" smtClean="0"/>
              <a:t>22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2882061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D23717-5E90-4F03-9C8A-3BB724D06295}" type="slidenum">
              <a:rPr lang="pl-PL" smtClean="0"/>
              <a:t>23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6853596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D23717-5E90-4F03-9C8A-3BB724D06295}" type="slidenum">
              <a:rPr lang="pl-PL" smtClean="0"/>
              <a:t>24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533841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D23717-5E90-4F03-9C8A-3BB724D06295}" type="slidenum">
              <a:rPr lang="pl-PL" smtClean="0"/>
              <a:t>25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4905307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D23717-5E90-4F03-9C8A-3BB724D06295}" type="slidenum">
              <a:rPr lang="pl-PL" smtClean="0"/>
              <a:t>26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96602553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D23717-5E90-4F03-9C8A-3BB724D06295}" type="slidenum">
              <a:rPr lang="pl-PL" smtClean="0"/>
              <a:t>27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77729225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D23717-5E90-4F03-9C8A-3BB724D06295}" type="slidenum">
              <a:rPr lang="pl-PL" smtClean="0"/>
              <a:t>28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57204841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D23717-5E90-4F03-9C8A-3BB724D06295}" type="slidenum">
              <a:rPr lang="pl-PL" smtClean="0"/>
              <a:t>29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060077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D23717-5E90-4F03-9C8A-3BB724D06295}" type="slidenum">
              <a:rPr lang="pl-PL" smtClean="0"/>
              <a:t>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00365096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D23717-5E90-4F03-9C8A-3BB724D06295}" type="slidenum">
              <a:rPr lang="pl-PL" smtClean="0"/>
              <a:t>30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09405807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D23717-5E90-4F03-9C8A-3BB724D06295}" type="slidenum">
              <a:rPr lang="pl-PL" smtClean="0"/>
              <a:t>31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91469783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D23717-5E90-4F03-9C8A-3BB724D06295}" type="slidenum">
              <a:rPr lang="pl-PL" smtClean="0"/>
              <a:t>32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56882870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DA81E90-8A05-491F-BEF0-FDE17FA127FB}" type="slidenum">
              <a:rPr lang="pl-PL" smtClean="0"/>
              <a:pPr>
                <a:defRPr/>
              </a:pPr>
              <a:t>33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91052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D23717-5E90-4F03-9C8A-3BB724D06295}" type="slidenum">
              <a:rPr lang="pl-PL" smtClean="0"/>
              <a:t>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93282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D23717-5E90-4F03-9C8A-3BB724D06295}" type="slidenum">
              <a:rPr lang="pl-PL" smtClean="0"/>
              <a:t>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9435432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D23717-5E90-4F03-9C8A-3BB724D06295}" type="slidenum">
              <a:rPr lang="pl-PL" smtClean="0"/>
              <a:t>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8558945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D23717-5E90-4F03-9C8A-3BB724D06295}" type="slidenum">
              <a:rPr lang="pl-PL" smtClean="0"/>
              <a:t>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2792038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D23717-5E90-4F03-9C8A-3BB724D06295}" type="slidenum">
              <a:rPr lang="pl-PL" smtClean="0"/>
              <a:t>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8948460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D23717-5E90-4F03-9C8A-3BB724D06295}" type="slidenum">
              <a:rPr lang="pl-PL" smtClean="0"/>
              <a:t>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719204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F7804-41AB-4D7F-AD93-B69BBD8F3700}" type="datetimeFigureOut">
              <a:rPr lang="pl-PL" smtClean="0"/>
              <a:t>2019-11-06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0FCCA-2155-478C-9513-AC6234F9E45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353705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F7804-41AB-4D7F-AD93-B69BBD8F3700}" type="datetimeFigureOut">
              <a:rPr lang="pl-PL" smtClean="0"/>
              <a:t>2019-11-06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0FCCA-2155-478C-9513-AC6234F9E45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700748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F7804-41AB-4D7F-AD93-B69BBD8F3700}" type="datetimeFigureOut">
              <a:rPr lang="pl-PL" smtClean="0"/>
              <a:t>2019-11-06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0FCCA-2155-478C-9513-AC6234F9E45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837615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F7804-41AB-4D7F-AD93-B69BBD8F3700}" type="datetimeFigureOut">
              <a:rPr lang="pl-PL" smtClean="0"/>
              <a:t>2019-11-06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0FCCA-2155-478C-9513-AC6234F9E45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557347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F7804-41AB-4D7F-AD93-B69BBD8F3700}" type="datetimeFigureOut">
              <a:rPr lang="pl-PL" smtClean="0"/>
              <a:t>2019-11-06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0FCCA-2155-478C-9513-AC6234F9E45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901603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F7804-41AB-4D7F-AD93-B69BBD8F3700}" type="datetimeFigureOut">
              <a:rPr lang="pl-PL" smtClean="0"/>
              <a:t>2019-11-06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0FCCA-2155-478C-9513-AC6234F9E45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526327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F7804-41AB-4D7F-AD93-B69BBD8F3700}" type="datetimeFigureOut">
              <a:rPr lang="pl-PL" smtClean="0"/>
              <a:t>2019-11-06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0FCCA-2155-478C-9513-AC6234F9E45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561385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F7804-41AB-4D7F-AD93-B69BBD8F3700}" type="datetimeFigureOut">
              <a:rPr lang="pl-PL" smtClean="0"/>
              <a:t>2019-11-06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0FCCA-2155-478C-9513-AC6234F9E45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991480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F7804-41AB-4D7F-AD93-B69BBD8F3700}" type="datetimeFigureOut">
              <a:rPr lang="pl-PL" smtClean="0"/>
              <a:t>2019-11-06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0FCCA-2155-478C-9513-AC6234F9E45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288886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F7804-41AB-4D7F-AD93-B69BBD8F3700}" type="datetimeFigureOut">
              <a:rPr lang="pl-PL" smtClean="0"/>
              <a:t>2019-11-06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0FCCA-2155-478C-9513-AC6234F9E45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606263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F7804-41AB-4D7F-AD93-B69BBD8F3700}" type="datetimeFigureOut">
              <a:rPr lang="pl-PL" smtClean="0"/>
              <a:t>2019-11-06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0FCCA-2155-478C-9513-AC6234F9E45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664619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0F7804-41AB-4D7F-AD93-B69BBD8F3700}" type="datetimeFigureOut">
              <a:rPr lang="pl-PL" smtClean="0"/>
              <a:t>2019-11-06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F0FCCA-2155-478C-9513-AC6234F9E45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9456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2.png"/><Relationship Id="rId7" Type="http://schemas.openxmlformats.org/officeDocument/2006/relationships/hyperlink" Target="http://www.niw.gov.pl/" TargetMode="External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kontakt@niw.gov.pl" TargetMode="External"/><Relationship Id="rId5" Type="http://schemas.openxmlformats.org/officeDocument/2006/relationships/hyperlink" Target="mailto:FIO@niw.gov.pl" TargetMode="External"/><Relationship Id="rId4" Type="http://schemas.openxmlformats.org/officeDocument/2006/relationships/image" Target="../media/image7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5" Type="http://schemas.openxmlformats.org/officeDocument/2006/relationships/hyperlink" Target="http://www.niw.gov.pl/" TargetMode="External"/><Relationship Id="rId4" Type="http://schemas.openxmlformats.org/officeDocument/2006/relationships/image" Target="../media/image7.png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13" Type="http://schemas.openxmlformats.org/officeDocument/2006/relationships/hyperlink" Target="http://www.rodo.niw.gov.pl/" TargetMode="External"/><Relationship Id="rId3" Type="http://schemas.openxmlformats.org/officeDocument/2006/relationships/image" Target="../media/image2.png"/><Relationship Id="rId7" Type="http://schemas.openxmlformats.org/officeDocument/2006/relationships/image" Target="../media/image4.png"/><Relationship Id="rId12" Type="http://schemas.openxmlformats.org/officeDocument/2006/relationships/hyperlink" Target="http://www.twitter.com/niwcrso" TargetMode="External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png"/><Relationship Id="rId11" Type="http://schemas.openxmlformats.org/officeDocument/2006/relationships/hyperlink" Target="http://www.facebook.com/narodowyinstytutwolnosci/" TargetMode="External"/><Relationship Id="rId5" Type="http://schemas.openxmlformats.org/officeDocument/2006/relationships/image" Target="../media/image9.jpeg"/><Relationship Id="rId15" Type="http://schemas.openxmlformats.org/officeDocument/2006/relationships/image" Target="../media/image13.png"/><Relationship Id="rId10" Type="http://schemas.openxmlformats.org/officeDocument/2006/relationships/image" Target="../media/image11.png"/><Relationship Id="rId4" Type="http://schemas.openxmlformats.org/officeDocument/2006/relationships/image" Target="../media/image7.png"/><Relationship Id="rId9" Type="http://schemas.openxmlformats.org/officeDocument/2006/relationships/image" Target="../media/image6.png"/><Relationship Id="rId14" Type="http://schemas.openxmlformats.org/officeDocument/2006/relationships/image" Target="../media/image12.pn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az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1501" y="421848"/>
            <a:ext cx="6604178" cy="3983897"/>
          </a:xfrm>
          <a:prstGeom prst="rect">
            <a:avLst/>
          </a:prstGeom>
        </p:spPr>
      </p:pic>
      <p:sp>
        <p:nvSpPr>
          <p:cNvPr id="7" name="Prostokąt 6"/>
          <p:cNvSpPr/>
          <p:nvPr/>
        </p:nvSpPr>
        <p:spPr>
          <a:xfrm>
            <a:off x="3634490" y="0"/>
            <a:ext cx="147638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pic>
        <p:nvPicPr>
          <p:cNvPr id="23556" name="Obraz 7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22940" y="6378575"/>
            <a:ext cx="12412663" cy="55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9" name="pole tekstowe 12"/>
          <p:cNvSpPr txBox="1">
            <a:spLocks noChangeArrowheads="1"/>
          </p:cNvSpPr>
          <p:nvPr/>
        </p:nvSpPr>
        <p:spPr bwMode="auto">
          <a:xfrm>
            <a:off x="4671025" y="4142934"/>
            <a:ext cx="759579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l-PL" sz="3200" dirty="0" smtClean="0">
                <a:solidFill>
                  <a:srgbClr val="C00000"/>
                </a:solidFill>
                <a:latin typeface="Tw Cen MT" pitchFamily="34" charset="-18"/>
              </a:rPr>
              <a:t>Program Fundusz Inicjatyw Obywatelskich</a:t>
            </a:r>
          </a:p>
          <a:p>
            <a:r>
              <a:rPr lang="pl-PL" sz="3200" dirty="0" smtClean="0">
                <a:solidFill>
                  <a:srgbClr val="C00000"/>
                </a:solidFill>
                <a:latin typeface="Tw Cen MT" pitchFamily="34" charset="-18"/>
              </a:rPr>
              <a:t>Edycja 2020 Priorytety </a:t>
            </a:r>
            <a:r>
              <a:rPr lang="pl-PL" sz="3200" dirty="0" smtClean="0">
                <a:solidFill>
                  <a:srgbClr val="C00000"/>
                </a:solidFill>
                <a:latin typeface="Tw Cen MT" pitchFamily="34" charset="-18"/>
              </a:rPr>
              <a:t>2-4</a:t>
            </a:r>
          </a:p>
          <a:p>
            <a:r>
              <a:rPr lang="pl-PL" sz="3200" dirty="0">
                <a:solidFill>
                  <a:srgbClr val="C00000"/>
                </a:solidFill>
                <a:latin typeface="Tw Cen MT" pitchFamily="34" charset="-18"/>
              </a:rPr>
              <a:t>	</a:t>
            </a:r>
            <a:r>
              <a:rPr lang="pl-PL" sz="3200" dirty="0" smtClean="0">
                <a:solidFill>
                  <a:srgbClr val="C00000"/>
                </a:solidFill>
                <a:latin typeface="Tw Cen MT" pitchFamily="34" charset="-18"/>
              </a:rPr>
              <a:t>	</a:t>
            </a:r>
            <a:r>
              <a:rPr lang="pl-PL" sz="2000" dirty="0" smtClean="0">
                <a:solidFill>
                  <a:schemeClr val="accent2">
                    <a:lumMod val="75000"/>
                  </a:schemeClr>
                </a:solidFill>
                <a:latin typeface="Tw Cen MT" pitchFamily="34" charset="-18"/>
              </a:rPr>
              <a:t>Rzeszów  07 listopada 2019 r.</a:t>
            </a:r>
            <a:endParaRPr lang="pl-PL" sz="2000" dirty="0">
              <a:solidFill>
                <a:schemeClr val="accent2">
                  <a:lumMod val="75000"/>
                </a:schemeClr>
              </a:solidFill>
              <a:latin typeface="Tw Cen MT" pitchFamily="34" charset="-18"/>
            </a:endParaRPr>
          </a:p>
        </p:txBody>
      </p:sp>
      <p:pic>
        <p:nvPicPr>
          <p:cNvPr id="16" name="Obraz 4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112246" y="3508952"/>
            <a:ext cx="1470873" cy="10989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Obraz 9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554878" y="5107237"/>
            <a:ext cx="794903" cy="795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pole tekstowe 10"/>
          <p:cNvSpPr txBox="1">
            <a:spLocks noChangeArrowheads="1"/>
          </p:cNvSpPr>
          <p:nvPr/>
        </p:nvSpPr>
        <p:spPr bwMode="auto">
          <a:xfrm>
            <a:off x="2364085" y="5781738"/>
            <a:ext cx="966134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900" dirty="0">
                <a:latin typeface="Tw Cen MT" pitchFamily="34" charset="-18"/>
              </a:rPr>
              <a:t>/niw.gov.pl</a:t>
            </a:r>
            <a:endParaRPr lang="pl-PL" sz="900" dirty="0">
              <a:latin typeface="Tw Cen MT" pitchFamily="34" charset="-18"/>
            </a:endParaRPr>
          </a:p>
        </p:txBody>
      </p:sp>
      <p:pic>
        <p:nvPicPr>
          <p:cNvPr id="20" name="Obraz 8"/>
          <p:cNvPicPr>
            <a:picLocks noChangeAspect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64572" y="5099998"/>
            <a:ext cx="794903" cy="7971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pole tekstowe 11"/>
          <p:cNvSpPr txBox="1">
            <a:spLocks noChangeArrowheads="1"/>
          </p:cNvSpPr>
          <p:nvPr/>
        </p:nvSpPr>
        <p:spPr bwMode="auto">
          <a:xfrm>
            <a:off x="-13502" y="5795412"/>
            <a:ext cx="1533957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900" dirty="0">
                <a:latin typeface="Tw Cen MT" pitchFamily="34" charset="-18"/>
              </a:rPr>
              <a:t>/</a:t>
            </a:r>
            <a:r>
              <a:rPr lang="en-US" sz="900" dirty="0" err="1">
                <a:latin typeface="Tw Cen MT" pitchFamily="34" charset="-18"/>
              </a:rPr>
              <a:t>narodowyinstytutwolnosci</a:t>
            </a:r>
            <a:endParaRPr lang="pl-PL" sz="900" dirty="0">
              <a:latin typeface="Tw Cen MT" pitchFamily="34" charset="-18"/>
            </a:endParaRPr>
          </a:p>
        </p:txBody>
      </p:sp>
      <p:pic>
        <p:nvPicPr>
          <p:cNvPr id="22" name="Obraz 21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3135" y="5316635"/>
            <a:ext cx="308066" cy="252253"/>
          </a:xfrm>
          <a:prstGeom prst="rect">
            <a:avLst/>
          </a:prstGeom>
        </p:spPr>
      </p:pic>
      <p:sp>
        <p:nvSpPr>
          <p:cNvPr id="23" name="Owal 22"/>
          <p:cNvSpPr/>
          <p:nvPr/>
        </p:nvSpPr>
        <p:spPr>
          <a:xfrm>
            <a:off x="1537549" y="5164235"/>
            <a:ext cx="559720" cy="559720"/>
          </a:xfrm>
          <a:prstGeom prst="ellipse">
            <a:avLst/>
          </a:prstGeom>
          <a:noFill/>
          <a:ln w="3175">
            <a:solidFill>
              <a:srgbClr val="C00000">
                <a:alpha val="59000"/>
              </a:srgb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4" name="pole tekstowe 10"/>
          <p:cNvSpPr txBox="1">
            <a:spLocks noChangeArrowheads="1"/>
          </p:cNvSpPr>
          <p:nvPr/>
        </p:nvSpPr>
        <p:spPr bwMode="auto">
          <a:xfrm>
            <a:off x="1364616" y="5781738"/>
            <a:ext cx="966134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900" dirty="0">
                <a:latin typeface="Tw Cen MT" pitchFamily="34" charset="-18"/>
              </a:rPr>
              <a:t>/</a:t>
            </a:r>
            <a:r>
              <a:rPr lang="en-US" sz="900" dirty="0" err="1">
                <a:latin typeface="Tw Cen MT" pitchFamily="34" charset="-18"/>
              </a:rPr>
              <a:t>niwcrso</a:t>
            </a:r>
            <a:endParaRPr lang="pl-PL" sz="900" dirty="0">
              <a:latin typeface="Tw Cen MT" pitchFamily="34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470402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rostokąt 14"/>
          <p:cNvSpPr/>
          <p:nvPr/>
        </p:nvSpPr>
        <p:spPr>
          <a:xfrm>
            <a:off x="0" y="1074738"/>
            <a:ext cx="12201525" cy="578326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C96687F-7EB3-4925-95FF-8283D3B49E3E}"/>
              </a:ext>
            </a:extLst>
          </p:cNvPr>
          <p:cNvSpPr/>
          <p:nvPr/>
        </p:nvSpPr>
        <p:spPr>
          <a:xfrm>
            <a:off x="6303146" y="5228949"/>
            <a:ext cx="346229" cy="284085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7" name="Prostokąt 6"/>
          <p:cNvSpPr/>
          <p:nvPr/>
        </p:nvSpPr>
        <p:spPr>
          <a:xfrm>
            <a:off x="-9525" y="792163"/>
            <a:ext cx="12192000" cy="11906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pic>
        <p:nvPicPr>
          <p:cNvPr id="16387" name="Obraz 7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6401182"/>
            <a:ext cx="12412663" cy="55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1" name="Obraz 5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36538" y="211138"/>
            <a:ext cx="436721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Prostokąt 7"/>
          <p:cNvSpPr/>
          <p:nvPr/>
        </p:nvSpPr>
        <p:spPr>
          <a:xfrm>
            <a:off x="236538" y="1287318"/>
            <a:ext cx="1019386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l-PL" dirty="0">
              <a:solidFill>
                <a:srgbClr val="C00000"/>
              </a:solidFill>
              <a:latin typeface="Tw Cen MT" pitchFamily="34" charset="-18"/>
            </a:endParaRPr>
          </a:p>
          <a:p>
            <a:pPr marL="342900" indent="-342900">
              <a:buAutoNum type="arabicPeriod"/>
            </a:pPr>
            <a:endParaRPr lang="pl-PL" dirty="0">
              <a:solidFill>
                <a:srgbClr val="C00000"/>
              </a:solidFill>
              <a:latin typeface="Tw Cen MT" pitchFamily="34" charset="-18"/>
            </a:endParaRPr>
          </a:p>
        </p:txBody>
      </p:sp>
      <p:sp>
        <p:nvSpPr>
          <p:cNvPr id="3" name="pole tekstowe 2"/>
          <p:cNvSpPr txBox="1"/>
          <p:nvPr/>
        </p:nvSpPr>
        <p:spPr>
          <a:xfrm>
            <a:off x="1034546" y="1621772"/>
            <a:ext cx="10343570" cy="39549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dirty="0">
                <a:solidFill>
                  <a:srgbClr val="C00000"/>
                </a:solidFill>
                <a:latin typeface="Tw Cen MT" panose="020B0602020104020603" pitchFamily="34" charset="-18"/>
              </a:rPr>
              <a:t>Wysokość dotacji:</a:t>
            </a:r>
          </a:p>
          <a:p>
            <a:endParaRPr lang="pl-PL" b="1" dirty="0">
              <a:latin typeface="+mj-lt"/>
            </a:endParaRPr>
          </a:p>
          <a:p>
            <a:pPr>
              <a:lnSpc>
                <a:spcPct val="150000"/>
              </a:lnSpc>
            </a:pPr>
            <a:r>
              <a:rPr lang="pl-PL" b="1" dirty="0">
                <a:latin typeface="+mj-lt"/>
              </a:rPr>
              <a:t>Od 20 tys. zł do </a:t>
            </a:r>
            <a:r>
              <a:rPr lang="pl-PL" b="1" dirty="0" smtClean="0">
                <a:latin typeface="+mj-lt"/>
              </a:rPr>
              <a:t>120 </a:t>
            </a:r>
            <a:r>
              <a:rPr lang="pl-PL" b="1" dirty="0">
                <a:latin typeface="+mj-lt"/>
              </a:rPr>
              <a:t>tys. zł.</a:t>
            </a:r>
          </a:p>
          <a:p>
            <a:pPr algn="ctr">
              <a:lnSpc>
                <a:spcPct val="150000"/>
              </a:lnSpc>
            </a:pPr>
            <a:endParaRPr lang="pl-PL" dirty="0">
              <a:latin typeface="+mj-lt"/>
            </a:endParaRPr>
          </a:p>
          <a:p>
            <a:r>
              <a:rPr lang="pl-PL" sz="2000" dirty="0">
                <a:solidFill>
                  <a:srgbClr val="C00000"/>
                </a:solidFill>
                <a:latin typeface="Tw Cen MT" panose="020B0602020104020603" pitchFamily="34" charset="-18"/>
              </a:rPr>
              <a:t>Termin realizacji zadań:</a:t>
            </a:r>
          </a:p>
          <a:p>
            <a:pPr algn="ctr">
              <a:lnSpc>
                <a:spcPct val="150000"/>
              </a:lnSpc>
            </a:pPr>
            <a:endParaRPr lang="pl-PL" b="1" dirty="0"/>
          </a:p>
          <a:p>
            <a:pPr>
              <a:lnSpc>
                <a:spcPct val="150000"/>
              </a:lnSpc>
            </a:pPr>
            <a:r>
              <a:rPr lang="pl-PL" b="1" dirty="0">
                <a:latin typeface="+mj-lt"/>
              </a:rPr>
              <a:t>Od 1 </a:t>
            </a:r>
            <a:r>
              <a:rPr lang="pl-PL" b="1" dirty="0" smtClean="0">
                <a:latin typeface="+mj-lt"/>
              </a:rPr>
              <a:t>stycznia do </a:t>
            </a:r>
            <a:r>
              <a:rPr lang="pl-PL" b="1" dirty="0">
                <a:latin typeface="+mj-lt"/>
              </a:rPr>
              <a:t>30 listopada 2020 r. </a:t>
            </a:r>
          </a:p>
          <a:p>
            <a:pPr>
              <a:lnSpc>
                <a:spcPct val="150000"/>
              </a:lnSpc>
            </a:pPr>
            <a:endParaRPr lang="pl-PL" b="1" dirty="0">
              <a:latin typeface="+mj-lt"/>
            </a:endParaRPr>
          </a:p>
          <a:p>
            <a:r>
              <a:rPr lang="pl-PL" sz="2000" dirty="0">
                <a:solidFill>
                  <a:srgbClr val="C00000"/>
                </a:solidFill>
                <a:latin typeface="Tw Cen MT" panose="020B0602020104020603" pitchFamily="34" charset="-18"/>
              </a:rPr>
              <a:t>Wymagany wkład własny:</a:t>
            </a:r>
          </a:p>
          <a:p>
            <a:endParaRPr lang="pl-PL" sz="2000" b="1" dirty="0">
              <a:solidFill>
                <a:srgbClr val="C00000"/>
              </a:solidFill>
            </a:endParaRPr>
          </a:p>
          <a:p>
            <a:r>
              <a:rPr lang="pl-PL" dirty="0">
                <a:latin typeface="+mj-lt"/>
              </a:rPr>
              <a:t>Wniesienie wkładu własnego w ramach składanych ofert </a:t>
            </a:r>
            <a:r>
              <a:rPr lang="pl-PL" dirty="0">
                <a:solidFill>
                  <a:schemeClr val="bg1"/>
                </a:solidFill>
                <a:latin typeface="+mj-lt"/>
              </a:rPr>
              <a:t>nie</a:t>
            </a:r>
            <a:r>
              <a:rPr lang="pl-PL" dirty="0">
                <a:latin typeface="+mj-lt"/>
              </a:rPr>
              <a:t> jest wymagane</a:t>
            </a:r>
            <a:r>
              <a:rPr lang="pl-PL" dirty="0" smtClean="0">
                <a:latin typeface="+mj-lt"/>
              </a:rPr>
              <a:t>.</a:t>
            </a:r>
            <a:r>
              <a:rPr lang="pl-PL" dirty="0">
                <a:latin typeface="+mj-lt"/>
              </a:rPr>
              <a:t> </a:t>
            </a:r>
            <a:r>
              <a:rPr lang="pl-PL" b="1" u="sng" dirty="0" smtClean="0">
                <a:latin typeface="+mj-lt"/>
              </a:rPr>
              <a:t>NIE JEST TO OCENIANIE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2017B69-A07C-4AB1-8FA2-29CF525AB940}"/>
              </a:ext>
            </a:extLst>
          </p:cNvPr>
          <p:cNvSpPr txBox="1"/>
          <p:nvPr/>
        </p:nvSpPr>
        <p:spPr>
          <a:xfrm>
            <a:off x="5541215" y="3841399"/>
            <a:ext cx="63150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>
                <a:latin typeface="+mj-lt"/>
              </a:rPr>
              <a:t>Możliwość realizacji projektów trwających do </a:t>
            </a:r>
            <a:r>
              <a:rPr lang="pl-PL" dirty="0" smtClean="0">
                <a:latin typeface="+mj-lt"/>
              </a:rPr>
              <a:t>11 miesięcy</a:t>
            </a:r>
            <a:r>
              <a:rPr lang="pl-PL" dirty="0">
                <a:latin typeface="+mj-lt"/>
              </a:rPr>
              <a:t>.</a:t>
            </a:r>
            <a:endParaRPr lang="pl-PL" i="1" dirty="0">
              <a:latin typeface="+mj-lt"/>
            </a:endParaRPr>
          </a:p>
          <a:p>
            <a:endParaRPr lang="pl-PL" dirty="0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8BB4AE1F-BDA9-4E38-B37A-8BA6BD9722B3}"/>
              </a:ext>
            </a:extLst>
          </p:cNvPr>
          <p:cNvCxnSpPr/>
          <p:nvPr/>
        </p:nvCxnSpPr>
        <p:spPr>
          <a:xfrm>
            <a:off x="1162975" y="2699477"/>
            <a:ext cx="10351363" cy="0"/>
          </a:xfrm>
          <a:prstGeom prst="line">
            <a:avLst/>
          </a:prstGeom>
          <a:ln>
            <a:solidFill>
              <a:srgbClr val="C00000"/>
            </a:solidFill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EBC956A9-374D-499D-8A16-0346F6276019}"/>
              </a:ext>
            </a:extLst>
          </p:cNvPr>
          <p:cNvCxnSpPr/>
          <p:nvPr/>
        </p:nvCxnSpPr>
        <p:spPr>
          <a:xfrm>
            <a:off x="1127464" y="4233205"/>
            <a:ext cx="10351363" cy="0"/>
          </a:xfrm>
          <a:prstGeom prst="line">
            <a:avLst/>
          </a:prstGeom>
          <a:ln>
            <a:solidFill>
              <a:srgbClr val="C00000"/>
            </a:solidFill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C3C0D028-6F16-4A41-ABA3-A77C947C8DCD}"/>
              </a:ext>
            </a:extLst>
          </p:cNvPr>
          <p:cNvCxnSpPr/>
          <p:nvPr/>
        </p:nvCxnSpPr>
        <p:spPr>
          <a:xfrm>
            <a:off x="1127464" y="5594587"/>
            <a:ext cx="10351363" cy="0"/>
          </a:xfrm>
          <a:prstGeom prst="line">
            <a:avLst/>
          </a:prstGeom>
          <a:ln>
            <a:solidFill>
              <a:srgbClr val="C00000"/>
            </a:solidFill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pole tekstowe 12"/>
          <p:cNvSpPr txBox="1">
            <a:spLocks noChangeArrowheads="1"/>
          </p:cNvSpPr>
          <p:nvPr/>
        </p:nvSpPr>
        <p:spPr bwMode="auto">
          <a:xfrm>
            <a:off x="6786564" y="192088"/>
            <a:ext cx="2349124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pl-PL" sz="2400" dirty="0">
                <a:solidFill>
                  <a:srgbClr val="C00000"/>
                </a:solidFill>
                <a:latin typeface="Tw Cen MT" pitchFamily="34" charset="-18"/>
              </a:rPr>
              <a:t> FIO 2014-2020</a:t>
            </a:r>
            <a:endParaRPr lang="en-US" sz="2400" dirty="0">
              <a:solidFill>
                <a:srgbClr val="C00000"/>
              </a:solidFill>
              <a:latin typeface="Tw Cen MT" pitchFamily="34" charset="-18"/>
            </a:endParaRPr>
          </a:p>
        </p:txBody>
      </p:sp>
      <p:pic>
        <p:nvPicPr>
          <p:cNvPr id="17" name="Obraz 1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00953" y="81188"/>
            <a:ext cx="2500572" cy="1508443"/>
          </a:xfrm>
          <a:prstGeom prst="ellipse">
            <a:avLst/>
          </a:prstGeom>
        </p:spPr>
      </p:pic>
    </p:spTree>
    <p:extLst>
      <p:ext uri="{BB962C8B-B14F-4D97-AF65-F5344CB8AC3E}">
        <p14:creationId xmlns:p14="http://schemas.microsoft.com/office/powerpoint/2010/main" val="510775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ostokąt 9"/>
          <p:cNvSpPr/>
          <p:nvPr/>
        </p:nvSpPr>
        <p:spPr>
          <a:xfrm>
            <a:off x="0" y="1074738"/>
            <a:ext cx="12201525" cy="578326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sp>
        <p:nvSpPr>
          <p:cNvPr id="7" name="Prostokąt 6"/>
          <p:cNvSpPr/>
          <p:nvPr/>
        </p:nvSpPr>
        <p:spPr>
          <a:xfrm>
            <a:off x="-9525" y="792163"/>
            <a:ext cx="12192000" cy="11906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pic>
        <p:nvPicPr>
          <p:cNvPr id="16387" name="Obraz 7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6401182"/>
            <a:ext cx="12412663" cy="55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1" name="Obraz 5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36538" y="211138"/>
            <a:ext cx="436721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Prostokąt 7"/>
          <p:cNvSpPr/>
          <p:nvPr/>
        </p:nvSpPr>
        <p:spPr>
          <a:xfrm>
            <a:off x="236538" y="1287318"/>
            <a:ext cx="1019386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l-PL" dirty="0">
              <a:solidFill>
                <a:srgbClr val="C00000"/>
              </a:solidFill>
              <a:latin typeface="Tw Cen MT" pitchFamily="34" charset="-18"/>
            </a:endParaRPr>
          </a:p>
          <a:p>
            <a:pPr marL="342900" indent="-342900">
              <a:buAutoNum type="arabicPeriod"/>
            </a:pPr>
            <a:endParaRPr lang="pl-PL" dirty="0">
              <a:solidFill>
                <a:srgbClr val="C00000"/>
              </a:solidFill>
              <a:latin typeface="Tw Cen MT" pitchFamily="34" charset="-18"/>
            </a:endParaRPr>
          </a:p>
        </p:txBody>
      </p:sp>
      <p:sp>
        <p:nvSpPr>
          <p:cNvPr id="3" name="pole tekstowe 2"/>
          <p:cNvSpPr txBox="1"/>
          <p:nvPr/>
        </p:nvSpPr>
        <p:spPr>
          <a:xfrm>
            <a:off x="1103055" y="1610483"/>
            <a:ext cx="10343570" cy="8156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000" dirty="0" smtClean="0">
                <a:solidFill>
                  <a:srgbClr val="C00000"/>
                </a:solidFill>
                <a:latin typeface="Tw Cen MT" panose="020B0602020104020603" pitchFamily="34" charset="-18"/>
              </a:rPr>
              <a:t>Alokacja środków w ramach edycji 2020</a:t>
            </a:r>
            <a:endParaRPr lang="pl-PL" i="1" dirty="0">
              <a:latin typeface="+mj-lt"/>
            </a:endParaRPr>
          </a:p>
          <a:p>
            <a:pPr algn="just">
              <a:lnSpc>
                <a:spcPct val="150000"/>
              </a:lnSpc>
            </a:pPr>
            <a:endParaRPr lang="pl-PL" i="1" dirty="0">
              <a:latin typeface="+mj-lt"/>
            </a:endParaRPr>
          </a:p>
        </p:txBody>
      </p:sp>
      <p:pic>
        <p:nvPicPr>
          <p:cNvPr id="11" name="Obraz 1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00953" y="81188"/>
            <a:ext cx="2500572" cy="1508443"/>
          </a:xfrm>
          <a:prstGeom prst="ellipse">
            <a:avLst/>
          </a:prstGeom>
        </p:spPr>
      </p:pic>
      <p:sp>
        <p:nvSpPr>
          <p:cNvPr id="12" name="pole tekstowe 12"/>
          <p:cNvSpPr txBox="1">
            <a:spLocks noChangeArrowheads="1"/>
          </p:cNvSpPr>
          <p:nvPr/>
        </p:nvSpPr>
        <p:spPr bwMode="auto">
          <a:xfrm>
            <a:off x="6786564" y="192088"/>
            <a:ext cx="2349124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pl-PL" sz="2400" dirty="0">
                <a:solidFill>
                  <a:srgbClr val="C00000"/>
                </a:solidFill>
                <a:latin typeface="Tw Cen MT" pitchFamily="34" charset="-18"/>
              </a:rPr>
              <a:t> FIO 2014-2020</a:t>
            </a:r>
            <a:endParaRPr lang="en-US" sz="2400" dirty="0">
              <a:solidFill>
                <a:srgbClr val="C00000"/>
              </a:solidFill>
              <a:latin typeface="Tw Cen MT" pitchFamily="34" charset="-18"/>
            </a:endParaRPr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1630675"/>
              </p:ext>
            </p:extLst>
          </p:nvPr>
        </p:nvGraphicFramePr>
        <p:xfrm>
          <a:off x="2053245" y="2546643"/>
          <a:ext cx="7913715" cy="2740253"/>
        </p:xfrm>
        <a:graphic>
          <a:graphicData uri="http://schemas.openxmlformats.org/drawingml/2006/table">
            <a:tbl>
              <a:tblPr firstRow="1" firstCol="1" bandRow="1"/>
              <a:tblGrid>
                <a:gridCol w="1976846">
                  <a:extLst>
                    <a:ext uri="{9D8B030D-6E8A-4147-A177-3AD203B41FA5}">
                      <a16:colId xmlns:a16="http://schemas.microsoft.com/office/drawing/2014/main" val="3199100778"/>
                    </a:ext>
                  </a:extLst>
                </a:gridCol>
                <a:gridCol w="1981594">
                  <a:extLst>
                    <a:ext uri="{9D8B030D-6E8A-4147-A177-3AD203B41FA5}">
                      <a16:colId xmlns:a16="http://schemas.microsoft.com/office/drawing/2014/main" val="3951494813"/>
                    </a:ext>
                  </a:extLst>
                </a:gridCol>
                <a:gridCol w="1978429">
                  <a:extLst>
                    <a:ext uri="{9D8B030D-6E8A-4147-A177-3AD203B41FA5}">
                      <a16:colId xmlns:a16="http://schemas.microsoft.com/office/drawing/2014/main" val="3419996730"/>
                    </a:ext>
                  </a:extLst>
                </a:gridCol>
                <a:gridCol w="1976846">
                  <a:extLst>
                    <a:ext uri="{9D8B030D-6E8A-4147-A177-3AD203B41FA5}">
                      <a16:colId xmlns:a16="http://schemas.microsoft.com/office/drawing/2014/main" val="494102990"/>
                    </a:ext>
                  </a:extLst>
                </a:gridCol>
              </a:tblGrid>
              <a:tr h="7365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</a:rPr>
                        <a:t>Priorytet</a:t>
                      </a:r>
                      <a:endParaRPr lang="pl-PL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</a:rPr>
                        <a:t>alokacja na rok 2020 w %</a:t>
                      </a:r>
                      <a:endParaRPr lang="pl-PL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</a:rPr>
                        <a:t>Zobowiązania na rok 2020</a:t>
                      </a:r>
                      <a:endParaRPr lang="pl-PL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</a:rPr>
                        <a:t>alokacja na rok 2020  PLN</a:t>
                      </a:r>
                      <a:endParaRPr lang="pl-PL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66074867"/>
                  </a:ext>
                </a:extLst>
              </a:tr>
              <a:tr h="400742">
                <a:tc>
                  <a:txBody>
                    <a:bodyPr/>
                    <a:lstStyle/>
                    <a:p>
                      <a:pPr indent="13462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</a:rPr>
                        <a:t>1</a:t>
                      </a:r>
                      <a:endParaRPr lang="pl-PL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</a:rPr>
                        <a:t>17</a:t>
                      </a:r>
                      <a:endParaRPr lang="pl-PL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</a:rPr>
                        <a:t>10 200 000</a:t>
                      </a:r>
                      <a:endParaRPr lang="pl-PL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</a:rPr>
                        <a:t>-</a:t>
                      </a:r>
                      <a:endParaRPr lang="pl-PL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91517007"/>
                  </a:ext>
                </a:extLst>
              </a:tr>
              <a:tr h="400742">
                <a:tc>
                  <a:txBody>
                    <a:bodyPr/>
                    <a:lstStyle/>
                    <a:p>
                      <a:pPr indent="13462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</a:rPr>
                        <a:t>2</a:t>
                      </a:r>
                      <a:endParaRPr lang="pl-PL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</a:rPr>
                        <a:t>50</a:t>
                      </a:r>
                      <a:endParaRPr lang="pl-PL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</a:rPr>
                        <a:t>10 000 000</a:t>
                      </a:r>
                      <a:endParaRPr lang="pl-PL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</a:rPr>
                        <a:t>20 000 000</a:t>
                      </a:r>
                      <a:endParaRPr lang="pl-PL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86146560"/>
                  </a:ext>
                </a:extLst>
              </a:tr>
              <a:tr h="400742">
                <a:tc>
                  <a:txBody>
                    <a:bodyPr/>
                    <a:lstStyle/>
                    <a:p>
                      <a:pPr indent="13462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</a:rPr>
                        <a:t>3</a:t>
                      </a:r>
                      <a:endParaRPr lang="pl-PL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</a:rPr>
                        <a:t>20</a:t>
                      </a:r>
                      <a:endParaRPr lang="pl-PL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</a:rPr>
                        <a:t>3 520 000</a:t>
                      </a:r>
                      <a:endParaRPr lang="pl-PL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</a:rPr>
                        <a:t>8 480 000</a:t>
                      </a:r>
                      <a:endParaRPr lang="pl-PL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5514031"/>
                  </a:ext>
                </a:extLst>
              </a:tr>
              <a:tr h="400742">
                <a:tc>
                  <a:txBody>
                    <a:bodyPr/>
                    <a:lstStyle/>
                    <a:p>
                      <a:pPr indent="13462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</a:rPr>
                        <a:t>4</a:t>
                      </a:r>
                      <a:endParaRPr lang="pl-PL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</a:rPr>
                        <a:t>9</a:t>
                      </a:r>
                      <a:endParaRPr lang="pl-PL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</a:rPr>
                        <a:t>2 500 000</a:t>
                      </a:r>
                      <a:endParaRPr lang="pl-PL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</a:rPr>
                        <a:t>2 900 000</a:t>
                      </a:r>
                      <a:endParaRPr lang="pl-PL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53220274"/>
                  </a:ext>
                </a:extLst>
              </a:tr>
              <a:tr h="400742">
                <a:tc>
                  <a:txBody>
                    <a:bodyPr/>
                    <a:lstStyle/>
                    <a:p>
                      <a:pPr indent="13462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</a:rPr>
                        <a:t>SUMA</a:t>
                      </a:r>
                      <a:endParaRPr lang="pl-PL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</a:rPr>
                        <a:t>96</a:t>
                      </a:r>
                      <a:endParaRPr lang="pl-PL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</a:rPr>
                        <a:t>26 220 000</a:t>
                      </a:r>
                      <a:endParaRPr lang="pl-PL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2000" b="1" dirty="0">
                          <a:solidFill>
                            <a:srgbClr val="FF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</a:rPr>
                        <a:t>31 380 000</a:t>
                      </a:r>
                      <a:endParaRPr lang="pl-PL" sz="24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94559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92791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ostokąt 9"/>
          <p:cNvSpPr/>
          <p:nvPr/>
        </p:nvSpPr>
        <p:spPr>
          <a:xfrm>
            <a:off x="0" y="1074738"/>
            <a:ext cx="12201525" cy="578326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sp>
        <p:nvSpPr>
          <p:cNvPr id="7" name="Prostokąt 6"/>
          <p:cNvSpPr/>
          <p:nvPr/>
        </p:nvSpPr>
        <p:spPr>
          <a:xfrm>
            <a:off x="-9525" y="792163"/>
            <a:ext cx="12192000" cy="11906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pic>
        <p:nvPicPr>
          <p:cNvPr id="16387" name="Obraz 7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6401182"/>
            <a:ext cx="12412663" cy="55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1" name="Obraz 5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36538" y="211138"/>
            <a:ext cx="436721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Prostokąt 7"/>
          <p:cNvSpPr/>
          <p:nvPr/>
        </p:nvSpPr>
        <p:spPr>
          <a:xfrm>
            <a:off x="236538" y="1287318"/>
            <a:ext cx="1019386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l-PL" dirty="0">
              <a:solidFill>
                <a:srgbClr val="C00000"/>
              </a:solidFill>
              <a:latin typeface="Tw Cen MT" pitchFamily="34" charset="-18"/>
            </a:endParaRPr>
          </a:p>
          <a:p>
            <a:pPr marL="342900" indent="-342900">
              <a:buAutoNum type="arabicPeriod"/>
            </a:pPr>
            <a:endParaRPr lang="pl-PL" dirty="0">
              <a:solidFill>
                <a:srgbClr val="C00000"/>
              </a:solidFill>
              <a:latin typeface="Tw Cen MT" pitchFamily="34" charset="-18"/>
            </a:endParaRPr>
          </a:p>
        </p:txBody>
      </p:sp>
      <p:sp>
        <p:nvSpPr>
          <p:cNvPr id="3" name="pole tekstowe 2"/>
          <p:cNvSpPr txBox="1"/>
          <p:nvPr/>
        </p:nvSpPr>
        <p:spPr>
          <a:xfrm>
            <a:off x="494219" y="1150213"/>
            <a:ext cx="10920916" cy="54014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dirty="0">
                <a:solidFill>
                  <a:srgbClr val="C00000"/>
                </a:solidFill>
                <a:latin typeface="Tw Cen MT" panose="020B0602020104020603" pitchFamily="34" charset="-18"/>
              </a:rPr>
              <a:t>Koszty kwalifikowalne:</a:t>
            </a:r>
            <a:endParaRPr lang="pl-PL" sz="2000" b="1" dirty="0">
              <a:latin typeface="Tw Cen MT" panose="020B0602020104020603" pitchFamily="34" charset="-18"/>
            </a:endParaRPr>
          </a:p>
          <a:p>
            <a:pPr>
              <a:lnSpc>
                <a:spcPct val="150000"/>
              </a:lnSpc>
            </a:pPr>
            <a:r>
              <a:rPr lang="pl-PL" dirty="0">
                <a:latin typeface="+mj-lt"/>
              </a:rPr>
              <a:t>Koszty muszą być racjonalne, uzasadnione i niezbędne do realizacji </a:t>
            </a:r>
            <a:r>
              <a:rPr lang="pl-PL" dirty="0" smtClean="0">
                <a:latin typeface="+mj-lt"/>
              </a:rPr>
              <a:t>zadania. Maksymalny </a:t>
            </a:r>
            <a:r>
              <a:rPr lang="pl-PL" dirty="0">
                <a:latin typeface="+mj-lt"/>
              </a:rPr>
              <a:t>koszt jednostkowy środka trwałego: 10.000,00 zł brutto</a:t>
            </a:r>
            <a:r>
              <a:rPr lang="pl-PL" dirty="0" smtClean="0">
                <a:latin typeface="+mj-lt"/>
              </a:rPr>
              <a:t>.</a:t>
            </a:r>
          </a:p>
          <a:p>
            <a:pPr>
              <a:lnSpc>
                <a:spcPct val="150000"/>
              </a:lnSpc>
            </a:pPr>
            <a:endParaRPr lang="pl-PL" sz="100" dirty="0" smtClean="0">
              <a:latin typeface="+mj-lt"/>
            </a:endParaRPr>
          </a:p>
          <a:p>
            <a:pPr>
              <a:lnSpc>
                <a:spcPct val="150000"/>
              </a:lnSpc>
            </a:pPr>
            <a:r>
              <a:rPr lang="pl-PL" sz="2000" dirty="0">
                <a:solidFill>
                  <a:srgbClr val="C00000"/>
                </a:solidFill>
                <a:latin typeface="Tw Cen MT" panose="020B0602020104020603" pitchFamily="34" charset="-18"/>
              </a:rPr>
              <a:t>I.A Koszty merytoryczne, w tym koszty promocji – bez limitu</a:t>
            </a:r>
            <a:r>
              <a:rPr lang="pl-PL" sz="2000" dirty="0" smtClean="0">
                <a:solidFill>
                  <a:srgbClr val="C00000"/>
                </a:solidFill>
                <a:latin typeface="Tw Cen MT" panose="020B0602020104020603" pitchFamily="34" charset="-18"/>
              </a:rPr>
              <a:t>.</a:t>
            </a:r>
            <a:endParaRPr lang="pl-PL" dirty="0" smtClean="0">
              <a:latin typeface="+mj-lt"/>
            </a:endParaRPr>
          </a:p>
          <a:p>
            <a:pPr>
              <a:lnSpc>
                <a:spcPct val="150000"/>
              </a:lnSpc>
            </a:pPr>
            <a:r>
              <a:rPr lang="pl-PL" dirty="0">
                <a:latin typeface="+mj-lt"/>
              </a:rPr>
              <a:t>Wszystkie koszty związane z merytoryczną realizacją zadania</a:t>
            </a:r>
            <a:r>
              <a:rPr lang="pl-PL" dirty="0" smtClean="0">
                <a:latin typeface="+mj-lt"/>
              </a:rPr>
              <a:t>.</a:t>
            </a:r>
          </a:p>
          <a:p>
            <a:pPr>
              <a:lnSpc>
                <a:spcPct val="150000"/>
              </a:lnSpc>
            </a:pPr>
            <a:endParaRPr lang="pl-PL" sz="1100" dirty="0">
              <a:latin typeface="+mj-lt"/>
            </a:endParaRPr>
          </a:p>
          <a:p>
            <a:r>
              <a:rPr lang="pl-PL" sz="2000" dirty="0" smtClean="0">
                <a:solidFill>
                  <a:srgbClr val="C00000"/>
                </a:solidFill>
                <a:latin typeface="Tw Cen MT" panose="020B0602020104020603" pitchFamily="34" charset="-18"/>
              </a:rPr>
              <a:t>I.B Rozwój </a:t>
            </a:r>
            <a:r>
              <a:rPr lang="pl-PL" sz="2000" dirty="0">
                <a:solidFill>
                  <a:srgbClr val="C00000"/>
                </a:solidFill>
                <a:latin typeface="Tw Cen MT" panose="020B0602020104020603" pitchFamily="34" charset="-18"/>
              </a:rPr>
              <a:t>instytucjonalny własnej </a:t>
            </a:r>
            <a:r>
              <a:rPr lang="pl-PL" sz="2000" dirty="0" smtClean="0">
                <a:solidFill>
                  <a:srgbClr val="C00000"/>
                </a:solidFill>
                <a:latin typeface="Tw Cen MT" panose="020B0602020104020603" pitchFamily="34" charset="-18"/>
              </a:rPr>
              <a:t>organizacji – do 20% dotacji.</a:t>
            </a:r>
            <a:endParaRPr lang="pl-PL" sz="2000" dirty="0">
              <a:solidFill>
                <a:srgbClr val="C00000"/>
              </a:solidFill>
              <a:latin typeface="Tw Cen MT" panose="020B0602020104020603" pitchFamily="34" charset="-18"/>
            </a:endParaRPr>
          </a:p>
          <a:p>
            <a:pPr>
              <a:lnSpc>
                <a:spcPct val="150000"/>
              </a:lnSpc>
            </a:pPr>
            <a:r>
              <a:rPr lang="pl-PL" dirty="0" smtClean="0">
                <a:latin typeface="+mj-lt"/>
              </a:rPr>
              <a:t>Działania związane </a:t>
            </a:r>
            <a:r>
              <a:rPr lang="pl-PL" dirty="0">
                <a:latin typeface="+mj-lt"/>
              </a:rPr>
              <a:t>z rozwojem instytucjonalnym własnej organizacji. Nie muszą to być </a:t>
            </a:r>
            <a:r>
              <a:rPr lang="pl-PL" dirty="0" smtClean="0">
                <a:latin typeface="+mj-lt"/>
              </a:rPr>
              <a:t>wydatki bezpośrednio </a:t>
            </a:r>
            <a:r>
              <a:rPr lang="pl-PL" dirty="0">
                <a:latin typeface="+mj-lt"/>
              </a:rPr>
              <a:t>związane z realizacją zadania.</a:t>
            </a:r>
            <a:r>
              <a:rPr lang="pl-PL" b="1" dirty="0">
                <a:latin typeface="+mj-lt"/>
              </a:rPr>
              <a:t> </a:t>
            </a:r>
            <a:r>
              <a:rPr lang="pl-PL" dirty="0" smtClean="0">
                <a:latin typeface="+mj-lt"/>
              </a:rPr>
              <a:t>Działania </a:t>
            </a:r>
            <a:r>
              <a:rPr lang="pl-PL" dirty="0">
                <a:latin typeface="+mj-lt"/>
              </a:rPr>
              <a:t>tego mogą obejmować m.in.:</a:t>
            </a:r>
          </a:p>
          <a:p>
            <a:pPr marL="285750" indent="-285750">
              <a:lnSpc>
                <a:spcPct val="150000"/>
              </a:lnSpc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pl-PL" dirty="0">
                <a:latin typeface="+mj-lt"/>
              </a:rPr>
              <a:t>podnoszenie kompetencji zespołu, pozyskiwanie wolontariuszy, budowanie bazy członkowskiej;</a:t>
            </a:r>
          </a:p>
          <a:p>
            <a:pPr marL="285750" indent="-285750">
              <a:lnSpc>
                <a:spcPct val="150000"/>
              </a:lnSpc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pl-PL" dirty="0">
                <a:latin typeface="+mj-lt"/>
              </a:rPr>
              <a:t>zakup sprzętu, wykonanie drobnych remontów nakierowanych na poprawę standardu realizacji misji.</a:t>
            </a:r>
          </a:p>
          <a:p>
            <a:pPr>
              <a:lnSpc>
                <a:spcPct val="150000"/>
              </a:lnSpc>
            </a:pPr>
            <a:endParaRPr lang="pl-PL" sz="1400" i="1" dirty="0">
              <a:latin typeface="+mj-lt"/>
            </a:endParaRPr>
          </a:p>
          <a:p>
            <a:r>
              <a:rPr lang="pl-PL" sz="2000" dirty="0" smtClean="0">
                <a:solidFill>
                  <a:srgbClr val="C00000"/>
                </a:solidFill>
                <a:latin typeface="Tw Cen MT" panose="020B0602020104020603" pitchFamily="34" charset="-18"/>
              </a:rPr>
              <a:t>II. Koszty </a:t>
            </a:r>
            <a:r>
              <a:rPr lang="pl-PL" sz="2000" dirty="0">
                <a:solidFill>
                  <a:srgbClr val="C00000"/>
                </a:solidFill>
                <a:latin typeface="Tw Cen MT" panose="020B0602020104020603" pitchFamily="34" charset="-18"/>
              </a:rPr>
              <a:t>administracyjne – do 25% kwoty dotacji</a:t>
            </a:r>
            <a:r>
              <a:rPr lang="pl-PL" sz="2000" dirty="0" smtClean="0">
                <a:solidFill>
                  <a:srgbClr val="C00000"/>
                </a:solidFill>
                <a:latin typeface="Tw Cen MT" panose="020B0602020104020603" pitchFamily="34" charset="-18"/>
              </a:rPr>
              <a:t>.</a:t>
            </a:r>
            <a:endParaRPr lang="pl-PL" b="1" dirty="0" smtClean="0">
              <a:latin typeface="Tw Cen MT" panose="020B0602020104020603" pitchFamily="34" charset="-18"/>
            </a:endParaRPr>
          </a:p>
          <a:p>
            <a:pPr>
              <a:lnSpc>
                <a:spcPct val="150000"/>
              </a:lnSpc>
            </a:pPr>
            <a:r>
              <a:rPr lang="pl-PL" dirty="0" smtClean="0">
                <a:latin typeface="+mj-lt"/>
              </a:rPr>
              <a:t>Koszty </a:t>
            </a:r>
            <a:r>
              <a:rPr lang="pl-PL" dirty="0">
                <a:latin typeface="+mj-lt"/>
              </a:rPr>
              <a:t>obsługi zadania </a:t>
            </a:r>
            <a:r>
              <a:rPr lang="pl-PL" dirty="0" smtClean="0">
                <a:latin typeface="+mj-lt"/>
              </a:rPr>
              <a:t>publicznego (księgowość, koordynacja).</a:t>
            </a:r>
            <a:endParaRPr lang="pl-PL" dirty="0">
              <a:latin typeface="+mj-lt"/>
            </a:endParaRPr>
          </a:p>
        </p:txBody>
      </p:sp>
      <p:sp>
        <p:nvSpPr>
          <p:cNvPr id="11" name="pole tekstowe 12"/>
          <p:cNvSpPr txBox="1">
            <a:spLocks noChangeArrowheads="1"/>
          </p:cNvSpPr>
          <p:nvPr/>
        </p:nvSpPr>
        <p:spPr bwMode="auto">
          <a:xfrm>
            <a:off x="6786564" y="192088"/>
            <a:ext cx="2349124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pl-PL" sz="2400" dirty="0">
                <a:solidFill>
                  <a:srgbClr val="C00000"/>
                </a:solidFill>
                <a:latin typeface="Tw Cen MT" pitchFamily="34" charset="-18"/>
              </a:rPr>
              <a:t> FIO 2014-2020</a:t>
            </a:r>
            <a:endParaRPr lang="en-US" sz="2400" dirty="0">
              <a:solidFill>
                <a:srgbClr val="C00000"/>
              </a:solidFill>
              <a:latin typeface="Tw Cen MT" pitchFamily="34" charset="-18"/>
            </a:endParaRPr>
          </a:p>
        </p:txBody>
      </p:sp>
      <p:pic>
        <p:nvPicPr>
          <p:cNvPr id="12" name="Obraz 1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00953" y="81188"/>
            <a:ext cx="2500572" cy="1508443"/>
          </a:xfrm>
          <a:prstGeom prst="ellipse">
            <a:avLst/>
          </a:prstGeom>
        </p:spPr>
      </p:pic>
    </p:spTree>
    <p:extLst>
      <p:ext uri="{BB962C8B-B14F-4D97-AF65-F5344CB8AC3E}">
        <p14:creationId xmlns:p14="http://schemas.microsoft.com/office/powerpoint/2010/main" val="2197293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ostokąt 9"/>
          <p:cNvSpPr/>
          <p:nvPr/>
        </p:nvSpPr>
        <p:spPr>
          <a:xfrm>
            <a:off x="0" y="1074738"/>
            <a:ext cx="12201525" cy="578326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sp>
        <p:nvSpPr>
          <p:cNvPr id="7" name="Prostokąt 6"/>
          <p:cNvSpPr/>
          <p:nvPr/>
        </p:nvSpPr>
        <p:spPr>
          <a:xfrm>
            <a:off x="-9525" y="792163"/>
            <a:ext cx="12192000" cy="11906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pic>
        <p:nvPicPr>
          <p:cNvPr id="16387" name="Obraz 7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6401182"/>
            <a:ext cx="12412663" cy="55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1" name="Obraz 5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36538" y="211138"/>
            <a:ext cx="436721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Prostokąt 7"/>
          <p:cNvSpPr/>
          <p:nvPr/>
        </p:nvSpPr>
        <p:spPr>
          <a:xfrm>
            <a:off x="236538" y="1287318"/>
            <a:ext cx="1019386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l-PL" dirty="0">
              <a:solidFill>
                <a:srgbClr val="C00000"/>
              </a:solidFill>
              <a:latin typeface="Tw Cen MT" pitchFamily="34" charset="-18"/>
            </a:endParaRPr>
          </a:p>
          <a:p>
            <a:pPr marL="342900" indent="-342900">
              <a:buAutoNum type="arabicPeriod"/>
            </a:pPr>
            <a:endParaRPr lang="pl-PL" dirty="0">
              <a:solidFill>
                <a:srgbClr val="C00000"/>
              </a:solidFill>
              <a:latin typeface="Tw Cen MT" pitchFamily="34" charset="-18"/>
            </a:endParaRPr>
          </a:p>
        </p:txBody>
      </p:sp>
      <p:sp>
        <p:nvSpPr>
          <p:cNvPr id="3" name="pole tekstowe 2"/>
          <p:cNvSpPr txBox="1"/>
          <p:nvPr/>
        </p:nvSpPr>
        <p:spPr>
          <a:xfrm>
            <a:off x="1034546" y="1079767"/>
            <a:ext cx="10920916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000" dirty="0" smtClean="0">
                <a:solidFill>
                  <a:srgbClr val="C00000"/>
                </a:solidFill>
                <a:latin typeface="Tw Cen MT" panose="020B0602020104020603" pitchFamily="34" charset="-18"/>
              </a:rPr>
              <a:t>Co jest oceniane?</a:t>
            </a:r>
          </a:p>
          <a:p>
            <a:pPr algn="ctr"/>
            <a:endParaRPr lang="pl-PL" sz="2000" b="1" dirty="0">
              <a:solidFill>
                <a:srgbClr val="C00000"/>
              </a:solidFill>
              <a:latin typeface="Tw Cen MT" panose="020B0602020104020603" pitchFamily="34" charset="-18"/>
            </a:endParaRPr>
          </a:p>
          <a:p>
            <a:pPr marL="457200" indent="-457200">
              <a:buAutoNum type="arabicPeriod"/>
            </a:pPr>
            <a:r>
              <a:rPr lang="pl-PL" sz="2000" dirty="0" smtClean="0">
                <a:solidFill>
                  <a:srgbClr val="C00000"/>
                </a:solidFill>
                <a:latin typeface="Tw Cen MT" panose="020B0602020104020603" pitchFamily="34" charset="-18"/>
              </a:rPr>
              <a:t>Ocena formalna</a:t>
            </a:r>
          </a:p>
          <a:p>
            <a:pPr marL="457200" indent="-457200">
              <a:buAutoNum type="arabicPeriod"/>
            </a:pPr>
            <a:endParaRPr lang="pl-PL" sz="2000" dirty="0">
              <a:solidFill>
                <a:srgbClr val="C00000"/>
              </a:solidFill>
              <a:latin typeface="Tw Cen MT" panose="020B0602020104020603" pitchFamily="34" charset="-18"/>
            </a:endParaRPr>
          </a:p>
          <a:p>
            <a:pPr marL="457200" indent="-457200">
              <a:buAutoNum type="arabicPeriod"/>
            </a:pPr>
            <a:endParaRPr lang="pl-PL" sz="2000" dirty="0" smtClean="0">
              <a:solidFill>
                <a:srgbClr val="C00000"/>
              </a:solidFill>
              <a:latin typeface="Tw Cen MT" panose="020B0602020104020603" pitchFamily="34" charset="-18"/>
            </a:endParaRPr>
          </a:p>
          <a:p>
            <a:pPr marL="457200" indent="-457200">
              <a:buAutoNum type="arabicPeriod"/>
            </a:pPr>
            <a:endParaRPr lang="pl-PL" sz="2000" dirty="0">
              <a:solidFill>
                <a:srgbClr val="C00000"/>
              </a:solidFill>
              <a:latin typeface="Tw Cen MT" panose="020B0602020104020603" pitchFamily="34" charset="-18"/>
            </a:endParaRPr>
          </a:p>
          <a:p>
            <a:pPr marL="457200" indent="-457200">
              <a:buAutoNum type="arabicPeriod"/>
            </a:pPr>
            <a:endParaRPr lang="pl-PL" sz="2000" dirty="0" smtClean="0">
              <a:solidFill>
                <a:srgbClr val="C00000"/>
              </a:solidFill>
              <a:latin typeface="Tw Cen MT" panose="020B0602020104020603" pitchFamily="34" charset="-18"/>
            </a:endParaRPr>
          </a:p>
          <a:p>
            <a:pPr marL="457200" indent="-457200">
              <a:buAutoNum type="arabicPeriod"/>
            </a:pPr>
            <a:endParaRPr lang="pl-PL" sz="2000" dirty="0">
              <a:solidFill>
                <a:srgbClr val="C00000"/>
              </a:solidFill>
              <a:latin typeface="Tw Cen MT" panose="020B0602020104020603" pitchFamily="34" charset="-18"/>
            </a:endParaRPr>
          </a:p>
          <a:p>
            <a:pPr marL="457200" indent="-457200">
              <a:buAutoNum type="arabicPeriod"/>
            </a:pPr>
            <a:endParaRPr lang="pl-PL" sz="2000" dirty="0" smtClean="0">
              <a:solidFill>
                <a:srgbClr val="C00000"/>
              </a:solidFill>
              <a:latin typeface="Tw Cen MT" panose="020B0602020104020603" pitchFamily="34" charset="-18"/>
            </a:endParaRPr>
          </a:p>
          <a:p>
            <a:pPr marL="457200" indent="-457200">
              <a:buAutoNum type="arabicPeriod"/>
            </a:pPr>
            <a:endParaRPr lang="pl-PL" sz="2000" dirty="0">
              <a:solidFill>
                <a:srgbClr val="C00000"/>
              </a:solidFill>
              <a:latin typeface="Tw Cen MT" panose="020B0602020104020603" pitchFamily="34" charset="-18"/>
            </a:endParaRPr>
          </a:p>
          <a:p>
            <a:endParaRPr lang="pl-PL" sz="2000" dirty="0" smtClean="0">
              <a:solidFill>
                <a:srgbClr val="C00000"/>
              </a:solidFill>
              <a:latin typeface="Tw Cen MT" panose="020B0602020104020603" pitchFamily="34" charset="-18"/>
            </a:endParaRPr>
          </a:p>
          <a:p>
            <a:endParaRPr lang="pl-PL" sz="2000" dirty="0" smtClean="0">
              <a:latin typeface="Tw Cen MT" panose="020B0602020104020603" pitchFamily="34" charset="-18"/>
            </a:endParaRPr>
          </a:p>
          <a:p>
            <a:endParaRPr lang="pl-PL" sz="2000" dirty="0">
              <a:latin typeface="Tw Cen MT" panose="020B0602020104020603" pitchFamily="34" charset="-18"/>
            </a:endParaRPr>
          </a:p>
          <a:p>
            <a:r>
              <a:rPr lang="pl-PL" sz="2000" dirty="0" smtClean="0">
                <a:latin typeface="Tw Cen MT" panose="020B0602020104020603" pitchFamily="34" charset="-18"/>
              </a:rPr>
              <a:t>Istnieje </a:t>
            </a:r>
            <a:r>
              <a:rPr lang="pl-PL" sz="2000" dirty="0">
                <a:latin typeface="Tw Cen MT" panose="020B0602020104020603" pitchFamily="34" charset="-18"/>
              </a:rPr>
              <a:t>możliwość odwołania od wyniku oceny do Przewodniczącego Komitetu do spraw Pożytku Publicznego, w terminie 3 dni roboczych od daty otrzymania wyników oceny formalnej, za pośrednictwem NIW-CRSO. </a:t>
            </a:r>
            <a:endParaRPr lang="pl-PL" sz="2000" dirty="0" smtClean="0">
              <a:latin typeface="Tw Cen MT" panose="020B0602020104020603" pitchFamily="34" charset="-18"/>
            </a:endParaRPr>
          </a:p>
          <a:p>
            <a:pPr algn="ctr"/>
            <a:endParaRPr lang="pl-PL" sz="2000" b="1" dirty="0">
              <a:solidFill>
                <a:srgbClr val="C00000"/>
              </a:solidFill>
              <a:latin typeface="Tw Cen MT" panose="020B0602020104020603" pitchFamily="34" charset="-18"/>
            </a:endParaRPr>
          </a:p>
        </p:txBody>
      </p:sp>
      <p:sp>
        <p:nvSpPr>
          <p:cNvPr id="11" name="pole tekstowe 12"/>
          <p:cNvSpPr txBox="1">
            <a:spLocks noChangeArrowheads="1"/>
          </p:cNvSpPr>
          <p:nvPr/>
        </p:nvSpPr>
        <p:spPr bwMode="auto">
          <a:xfrm>
            <a:off x="6786564" y="192088"/>
            <a:ext cx="2349124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pl-PL" sz="2400" dirty="0">
                <a:solidFill>
                  <a:srgbClr val="C00000"/>
                </a:solidFill>
                <a:latin typeface="Tw Cen MT" pitchFamily="34" charset="-18"/>
              </a:rPr>
              <a:t> FIO 2014-2020</a:t>
            </a:r>
            <a:endParaRPr lang="en-US" sz="2400" dirty="0">
              <a:solidFill>
                <a:srgbClr val="C00000"/>
              </a:solidFill>
              <a:latin typeface="Tw Cen MT" pitchFamily="34" charset="-18"/>
            </a:endParaRPr>
          </a:p>
        </p:txBody>
      </p:sp>
      <p:pic>
        <p:nvPicPr>
          <p:cNvPr id="12" name="Obraz 1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00953" y="81188"/>
            <a:ext cx="2500572" cy="1508443"/>
          </a:xfrm>
          <a:prstGeom prst="ellipse">
            <a:avLst/>
          </a:prstGeom>
        </p:spPr>
      </p:pic>
      <p:graphicFrame>
        <p:nvGraphicFramePr>
          <p:cNvPr id="13" name="Tabela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2625046"/>
              </p:ext>
            </p:extLst>
          </p:nvPr>
        </p:nvGraphicFramePr>
        <p:xfrm>
          <a:off x="1034546" y="2116630"/>
          <a:ext cx="10515600" cy="2631472"/>
        </p:xfrm>
        <a:graphic>
          <a:graphicData uri="http://schemas.openxmlformats.org/drawingml/2006/table">
            <a:tbl>
              <a:tblPr/>
              <a:tblGrid>
                <a:gridCol w="6524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915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716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9855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600" dirty="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</a:rPr>
                        <a:t>Kryterium formalne</a:t>
                      </a:r>
                      <a:endParaRPr lang="pl-PL" sz="1600" dirty="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</a:rPr>
                        <a:t>Możliwość </a:t>
                      </a:r>
                      <a:r>
                        <a:rPr lang="pl-PL" sz="1600" b="1" dirty="0" smtClean="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</a:rPr>
                        <a:t>odwołania</a:t>
                      </a:r>
                      <a:endParaRPr lang="pl-PL" sz="1600" dirty="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 smtClean="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</a:rPr>
                        <a:t>1</a:t>
                      </a:r>
                      <a:endParaRPr lang="pl-PL" sz="1800" dirty="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</a:rPr>
                        <a:t>Wypełnienie i złożenie oferty on-line za pomocą </a:t>
                      </a:r>
                      <a:r>
                        <a:rPr lang="pl-PL" sz="1800" dirty="0" smtClean="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</a:rPr>
                        <a:t>Systemu Obsługi</a:t>
                      </a:r>
                      <a:r>
                        <a:rPr lang="pl-PL" sz="1800" baseline="0" dirty="0" smtClean="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</a:rPr>
                        <a:t> Dotacji NIW-CRSO</a:t>
                      </a:r>
                      <a:r>
                        <a:rPr lang="pl-PL" sz="1800" dirty="0" smtClean="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</a:rPr>
                        <a:t>, </a:t>
                      </a:r>
                      <a:r>
                        <a:rPr lang="pl-PL" sz="1800" dirty="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</a:rPr>
                        <a:t>dostępnego na stronie internetowej </a:t>
                      </a:r>
                      <a:r>
                        <a:rPr lang="pl-PL" sz="1800" u="sng" dirty="0" smtClean="0">
                          <a:solidFill>
                            <a:srgbClr val="0000FF"/>
                          </a:solidFill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</a:rPr>
                        <a:t>https://generator.niw.gov.pl/</a:t>
                      </a:r>
                      <a:r>
                        <a:rPr lang="pl-PL" sz="1800" dirty="0" smtClean="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pl-PL" sz="1800" dirty="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</a:rPr>
                        <a:t>we wskazanym w ogłoszeniu o konkursie terminie.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</a:rPr>
                        <a:t>Nie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</a:rPr>
                        <a:t>2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</a:rPr>
                        <a:t>Złożenie oferty przez uprawniony podmiot.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</a:rPr>
                        <a:t>Tak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49705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ostokąt 9"/>
          <p:cNvSpPr/>
          <p:nvPr/>
        </p:nvSpPr>
        <p:spPr>
          <a:xfrm>
            <a:off x="0" y="1074738"/>
            <a:ext cx="12201525" cy="578326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sp>
        <p:nvSpPr>
          <p:cNvPr id="7" name="Prostokąt 6"/>
          <p:cNvSpPr/>
          <p:nvPr/>
        </p:nvSpPr>
        <p:spPr>
          <a:xfrm>
            <a:off x="-9525" y="792163"/>
            <a:ext cx="12192000" cy="11906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pic>
        <p:nvPicPr>
          <p:cNvPr id="16387" name="Obraz 7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6401182"/>
            <a:ext cx="12412663" cy="55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1" name="Obraz 5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36538" y="211138"/>
            <a:ext cx="436721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Prostokąt 7"/>
          <p:cNvSpPr/>
          <p:nvPr/>
        </p:nvSpPr>
        <p:spPr>
          <a:xfrm>
            <a:off x="236538" y="1287318"/>
            <a:ext cx="1019386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l-PL" dirty="0">
              <a:solidFill>
                <a:srgbClr val="C00000"/>
              </a:solidFill>
              <a:latin typeface="Tw Cen MT" pitchFamily="34" charset="-18"/>
            </a:endParaRPr>
          </a:p>
          <a:p>
            <a:pPr marL="342900" indent="-342900">
              <a:buAutoNum type="arabicPeriod"/>
            </a:pPr>
            <a:endParaRPr lang="pl-PL" dirty="0">
              <a:solidFill>
                <a:srgbClr val="C00000"/>
              </a:solidFill>
              <a:latin typeface="Tw Cen MT" pitchFamily="34" charset="-18"/>
            </a:endParaRPr>
          </a:p>
        </p:txBody>
      </p:sp>
      <p:sp>
        <p:nvSpPr>
          <p:cNvPr id="3" name="pole tekstowe 2"/>
          <p:cNvSpPr txBox="1"/>
          <p:nvPr/>
        </p:nvSpPr>
        <p:spPr>
          <a:xfrm>
            <a:off x="1034546" y="1079767"/>
            <a:ext cx="1092091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000" dirty="0" smtClean="0">
                <a:solidFill>
                  <a:srgbClr val="C00000"/>
                </a:solidFill>
                <a:latin typeface="Tw Cen MT" panose="020B0602020104020603" pitchFamily="34" charset="-18"/>
              </a:rPr>
              <a:t>Co jest oceniane?</a:t>
            </a:r>
          </a:p>
          <a:p>
            <a:pPr algn="ctr"/>
            <a:endParaRPr lang="pl-PL" sz="2000" b="1" dirty="0">
              <a:solidFill>
                <a:srgbClr val="C00000"/>
              </a:solidFill>
              <a:latin typeface="Tw Cen MT" panose="020B0602020104020603" pitchFamily="34" charset="-18"/>
            </a:endParaRPr>
          </a:p>
          <a:p>
            <a:pPr marL="457200" indent="-457200">
              <a:buAutoNum type="arabicPeriod"/>
            </a:pPr>
            <a:r>
              <a:rPr lang="pl-PL" sz="2000" dirty="0" smtClean="0">
                <a:solidFill>
                  <a:srgbClr val="C00000"/>
                </a:solidFill>
                <a:latin typeface="Tw Cen MT" panose="020B0602020104020603" pitchFamily="34" charset="-18"/>
              </a:rPr>
              <a:t>Ocena merytoryczna – OGÓLNA OCENA POMYSŁU</a:t>
            </a:r>
          </a:p>
          <a:p>
            <a:pPr marL="457200" indent="-457200">
              <a:buAutoNum type="arabicPeriod"/>
            </a:pPr>
            <a:endParaRPr lang="pl-PL" sz="2000" dirty="0">
              <a:solidFill>
                <a:srgbClr val="C00000"/>
              </a:solidFill>
              <a:latin typeface="Tw Cen MT" panose="020B0602020104020603" pitchFamily="34" charset="-18"/>
            </a:endParaRPr>
          </a:p>
          <a:p>
            <a:pPr marL="457200" indent="-457200">
              <a:buAutoNum type="arabicPeriod"/>
            </a:pPr>
            <a:endParaRPr lang="pl-PL" sz="2000" dirty="0" smtClean="0">
              <a:solidFill>
                <a:srgbClr val="C00000"/>
              </a:solidFill>
              <a:latin typeface="Tw Cen MT" panose="020B0602020104020603" pitchFamily="34" charset="-18"/>
            </a:endParaRPr>
          </a:p>
          <a:p>
            <a:pPr marL="457200" indent="-457200">
              <a:buAutoNum type="arabicPeriod"/>
            </a:pPr>
            <a:endParaRPr lang="pl-PL" sz="2000" dirty="0">
              <a:solidFill>
                <a:srgbClr val="C00000"/>
              </a:solidFill>
              <a:latin typeface="Tw Cen MT" panose="020B0602020104020603" pitchFamily="34" charset="-18"/>
            </a:endParaRPr>
          </a:p>
          <a:p>
            <a:pPr marL="457200" indent="-457200">
              <a:buAutoNum type="arabicPeriod"/>
            </a:pPr>
            <a:endParaRPr lang="pl-PL" sz="2000" dirty="0" smtClean="0">
              <a:solidFill>
                <a:srgbClr val="C00000"/>
              </a:solidFill>
              <a:latin typeface="Tw Cen MT" panose="020B0602020104020603" pitchFamily="34" charset="-18"/>
            </a:endParaRPr>
          </a:p>
          <a:p>
            <a:pPr marL="457200" indent="-457200">
              <a:buAutoNum type="arabicPeriod"/>
            </a:pPr>
            <a:endParaRPr lang="pl-PL" sz="2000" dirty="0">
              <a:solidFill>
                <a:srgbClr val="C00000"/>
              </a:solidFill>
              <a:latin typeface="Tw Cen MT" panose="020B0602020104020603" pitchFamily="34" charset="-18"/>
            </a:endParaRPr>
          </a:p>
          <a:p>
            <a:pPr marL="457200" indent="-457200">
              <a:buAutoNum type="arabicPeriod"/>
            </a:pPr>
            <a:endParaRPr lang="pl-PL" sz="2000" dirty="0" smtClean="0">
              <a:solidFill>
                <a:srgbClr val="C00000"/>
              </a:solidFill>
              <a:latin typeface="Tw Cen MT" panose="020B0602020104020603" pitchFamily="34" charset="-18"/>
            </a:endParaRPr>
          </a:p>
          <a:p>
            <a:pPr marL="457200" indent="-457200">
              <a:buAutoNum type="arabicPeriod"/>
            </a:pPr>
            <a:endParaRPr lang="pl-PL" sz="2000" dirty="0">
              <a:solidFill>
                <a:srgbClr val="C00000"/>
              </a:solidFill>
              <a:latin typeface="Tw Cen MT" panose="020B0602020104020603" pitchFamily="34" charset="-18"/>
            </a:endParaRPr>
          </a:p>
          <a:p>
            <a:pPr marL="457200" indent="-457200">
              <a:buAutoNum type="arabicPeriod"/>
            </a:pPr>
            <a:endParaRPr lang="pl-PL" sz="2000" dirty="0" smtClean="0">
              <a:solidFill>
                <a:srgbClr val="C00000"/>
              </a:solidFill>
              <a:latin typeface="Tw Cen MT" panose="020B0602020104020603" pitchFamily="34" charset="-18"/>
            </a:endParaRPr>
          </a:p>
          <a:p>
            <a:endParaRPr lang="pl-PL" sz="2000" dirty="0">
              <a:solidFill>
                <a:srgbClr val="C00000"/>
              </a:solidFill>
              <a:latin typeface="Tw Cen MT" panose="020B0602020104020603" pitchFamily="34" charset="-18"/>
            </a:endParaRPr>
          </a:p>
        </p:txBody>
      </p:sp>
      <p:sp>
        <p:nvSpPr>
          <p:cNvPr id="11" name="pole tekstowe 12"/>
          <p:cNvSpPr txBox="1">
            <a:spLocks noChangeArrowheads="1"/>
          </p:cNvSpPr>
          <p:nvPr/>
        </p:nvSpPr>
        <p:spPr bwMode="auto">
          <a:xfrm>
            <a:off x="6786564" y="192088"/>
            <a:ext cx="2349124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pl-PL" sz="2400" dirty="0">
                <a:solidFill>
                  <a:srgbClr val="C00000"/>
                </a:solidFill>
                <a:latin typeface="Tw Cen MT" pitchFamily="34" charset="-18"/>
              </a:rPr>
              <a:t> FIO 2014-2020</a:t>
            </a:r>
            <a:endParaRPr lang="en-US" sz="2400" dirty="0">
              <a:solidFill>
                <a:srgbClr val="C00000"/>
              </a:solidFill>
              <a:latin typeface="Tw Cen MT" pitchFamily="34" charset="-18"/>
            </a:endParaRPr>
          </a:p>
        </p:txBody>
      </p:sp>
      <p:pic>
        <p:nvPicPr>
          <p:cNvPr id="12" name="Obraz 1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00953" y="81188"/>
            <a:ext cx="2500572" cy="1508443"/>
          </a:xfrm>
          <a:prstGeom prst="ellipse">
            <a:avLst/>
          </a:prstGeom>
        </p:spPr>
      </p:pic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6478804"/>
              </p:ext>
            </p:extLst>
          </p:nvPr>
        </p:nvGraphicFramePr>
        <p:xfrm>
          <a:off x="523516" y="2097162"/>
          <a:ext cx="7297696" cy="4533900"/>
        </p:xfrm>
        <a:graphic>
          <a:graphicData uri="http://schemas.openxmlformats.org/drawingml/2006/table">
            <a:tbl>
              <a:tblPr firstRow="1" firstCol="1" bandRow="1"/>
              <a:tblGrid>
                <a:gridCol w="324021">
                  <a:extLst>
                    <a:ext uri="{9D8B030D-6E8A-4147-A177-3AD203B41FA5}">
                      <a16:colId xmlns:a16="http://schemas.microsoft.com/office/drawing/2014/main" val="1908667304"/>
                    </a:ext>
                  </a:extLst>
                </a:gridCol>
                <a:gridCol w="6973675">
                  <a:extLst>
                    <a:ext uri="{9D8B030D-6E8A-4147-A177-3AD203B41FA5}">
                      <a16:colId xmlns:a16="http://schemas.microsoft.com/office/drawing/2014/main" val="1504859631"/>
                    </a:ext>
                  </a:extLst>
                </a:gridCol>
              </a:tblGrid>
              <a:tr h="533400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</a:rPr>
                        <a:t>S</a:t>
                      </a:r>
                      <a:endParaRPr lang="pl-PL" sz="1600" dirty="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</a:rPr>
                        <a:t>Pomysł szczególnie wartościowy. Rekomendowany do dofinansowania w pierwszej kolejności.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00812743"/>
                  </a:ext>
                </a:extLst>
              </a:tr>
              <a:tr h="533400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 smtClean="0"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</a:rPr>
                        <a:t>Projekty otrzymujące ocenę „S” powinny cechować się </a:t>
                      </a:r>
                      <a:r>
                        <a:rPr lang="pl-PL" sz="1400" b="1" dirty="0" smtClean="0">
                          <a:solidFill>
                            <a:srgbClr val="FF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</a:rPr>
                        <a:t>innowacyjnością</a:t>
                      </a:r>
                      <a:r>
                        <a:rPr lang="pl-PL" sz="1400" dirty="0" smtClean="0"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</a:rPr>
                        <a:t> oraz/lub bardzo </a:t>
                      </a:r>
                      <a:r>
                        <a:rPr lang="pl-PL" sz="1400" b="1" dirty="0" smtClean="0">
                          <a:solidFill>
                            <a:srgbClr val="FF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</a:rPr>
                        <a:t>wysokim wpływem na rozwój społeczeństwa obywatelskiego </a:t>
                      </a:r>
                      <a:r>
                        <a:rPr lang="pl-PL" sz="1400" dirty="0" smtClean="0"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</a:rPr>
                        <a:t>w wyniku osiągnięcia rezultatów realizacji zadania.</a:t>
                      </a:r>
                      <a:endParaRPr lang="pl-PL" sz="14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 smtClean="0"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</a:rPr>
                        <a:t>Zgodnie z zasadą INNOWACYJNOŚCI (Program FIO 2014-2020, s. 36) w ramach Programu FIO możliwa jest realizacja projektów o charakterze eksperymentalnym (w wyższym stopniu ryzyka), których podstawową ideą jest przeprowadzenie eksperymentu i uzyskanie wyniku (również takiego, który wskazywałby na niepowodzenie eksperymentu).</a:t>
                      </a:r>
                      <a:endParaRPr lang="pl-PL" sz="14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r>
                        <a:rPr lang="pl-PL" sz="1400" dirty="0" smtClean="0"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</a:rPr>
                        <a:t>Na ocenę „S” mogą zostać także ocenione projekty nieposiadające istotnego charakteru innowacyjnego, ale w bardzo wysokim stopniu wpływające na rozwój społeczeństwa obywatelskiego w wyniku osiągnięcia rezultatów realizacji zadania oraz posiadające potencjał wprowadzenia zmiany społecznej.</a:t>
                      </a:r>
                      <a:endParaRPr lang="pl-PL" sz="1400" dirty="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101943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</a:rPr>
                        <a:t>A</a:t>
                      </a:r>
                      <a:endParaRPr lang="pl-PL" sz="1600" dirty="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</a:rPr>
                        <a:t>Pomysł wartościowy. Rekomendowany do dofinansowania.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5772263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</a:rPr>
                        <a:t>B</a:t>
                      </a:r>
                      <a:endParaRPr lang="pl-PL" sz="1600" dirty="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</a:rPr>
                        <a:t>Pomysł prawidłowy. Rekomendowany do dofinansowania w przypadku dostępności środków.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6159252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</a:rPr>
                        <a:t>C</a:t>
                      </a:r>
                      <a:endParaRPr lang="pl-PL" sz="1600" dirty="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</a:rPr>
                        <a:t>Pomysł niewpisujący się bezpośrednio w cele Programu FIO. Rekomendowany brak dofinansowania.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58955228"/>
                  </a:ext>
                </a:extLst>
              </a:tr>
            </a:tbl>
          </a:graphicData>
        </a:graphic>
      </p:graphicFrame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1417149"/>
              </p:ext>
            </p:extLst>
          </p:nvPr>
        </p:nvGraphicFramePr>
        <p:xfrm>
          <a:off x="8344727" y="2446988"/>
          <a:ext cx="3669743" cy="2743200"/>
        </p:xfrm>
        <a:graphic>
          <a:graphicData uri="http://schemas.openxmlformats.org/drawingml/2006/table">
            <a:tbl>
              <a:tblPr firstRow="1" firstCol="1" bandRow="1"/>
              <a:tblGrid>
                <a:gridCol w="524486">
                  <a:extLst>
                    <a:ext uri="{9D8B030D-6E8A-4147-A177-3AD203B41FA5}">
                      <a16:colId xmlns:a16="http://schemas.microsoft.com/office/drawing/2014/main" val="890347607"/>
                    </a:ext>
                  </a:extLst>
                </a:gridCol>
                <a:gridCol w="586404">
                  <a:extLst>
                    <a:ext uri="{9D8B030D-6E8A-4147-A177-3AD203B41FA5}">
                      <a16:colId xmlns:a16="http://schemas.microsoft.com/office/drawing/2014/main" val="1461754274"/>
                    </a:ext>
                  </a:extLst>
                </a:gridCol>
                <a:gridCol w="2558853">
                  <a:extLst>
                    <a:ext uri="{9D8B030D-6E8A-4147-A177-3AD203B41FA5}">
                      <a16:colId xmlns:a16="http://schemas.microsoft.com/office/drawing/2014/main" val="427524487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l-PL" sz="1200" b="1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</a:rPr>
                        <a:t>Ekspert 1</a:t>
                      </a:r>
                      <a:endParaRPr lang="pl-PL" sz="120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l-PL" sz="1200" b="1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</a:rPr>
                        <a:t>Ekspert 2</a:t>
                      </a:r>
                      <a:endParaRPr lang="pl-PL" sz="120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l-PL" sz="1200" b="1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</a:rPr>
                        <a:t>Ocena łączna pomysłu</a:t>
                      </a:r>
                      <a:endParaRPr lang="pl-PL" sz="120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06932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</a:rPr>
                        <a:t>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</a:rPr>
                        <a:t>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l-PL" sz="1200" b="1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</a:rPr>
                        <a:t>S</a:t>
                      </a:r>
                      <a:endParaRPr lang="pl-PL" sz="120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3704983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</a:rPr>
                        <a:t>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</a:rPr>
                        <a:t>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l-PL" sz="1200" b="1" dirty="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</a:rPr>
                        <a:t>A+</a:t>
                      </a:r>
                      <a:endParaRPr lang="pl-PL" sz="1200" dirty="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72683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</a:rPr>
                        <a:t>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</a:rPr>
                        <a:t>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l-PL" sz="1200" b="1" dirty="0" smtClean="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</a:rPr>
                        <a:t>Oferta kierowana do oceny 3 eksperta</a:t>
                      </a:r>
                      <a:endParaRPr lang="pl-PL" sz="1200" dirty="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3176665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</a:rPr>
                        <a:t>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</a:rPr>
                        <a:t>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l-PL" sz="1200" b="1" dirty="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</a:rPr>
                        <a:t>Oferta kierowana do oceny 3 eksperta</a:t>
                      </a:r>
                      <a:endParaRPr lang="pl-PL" sz="1200" dirty="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5008197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</a:rPr>
                        <a:t>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</a:rPr>
                        <a:t>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l-PL" sz="1200" b="1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</a:rPr>
                        <a:t>A</a:t>
                      </a:r>
                      <a:endParaRPr lang="pl-PL" sz="120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0537312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</a:rPr>
                        <a:t>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</a:rPr>
                        <a:t>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l-PL" sz="1200" b="1" dirty="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</a:rPr>
                        <a:t>B+</a:t>
                      </a:r>
                      <a:endParaRPr lang="pl-PL" sz="1200" dirty="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4881008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</a:rPr>
                        <a:t>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</a:rPr>
                        <a:t>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l-PL" sz="1200" b="1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</a:rPr>
                        <a:t>Oferta kierowana do oceny 3 eksperta</a:t>
                      </a:r>
                      <a:endParaRPr lang="pl-PL" sz="120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8988204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</a:rPr>
                        <a:t>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</a:rPr>
                        <a:t>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l-PL" sz="1200" b="1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</a:rPr>
                        <a:t>B</a:t>
                      </a:r>
                      <a:endParaRPr lang="pl-PL" sz="120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3645746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</a:rPr>
                        <a:t>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</a:rPr>
                        <a:t>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l-PL" sz="1200" b="1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</a:rPr>
                        <a:t>C+</a:t>
                      </a:r>
                      <a:endParaRPr lang="pl-PL" sz="120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3478607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</a:rPr>
                        <a:t>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</a:rPr>
                        <a:t>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l-PL" sz="1200" b="1" dirty="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</a:rPr>
                        <a:t>C</a:t>
                      </a:r>
                      <a:endParaRPr lang="pl-PL" sz="1200" dirty="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259046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5750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ostokąt 9"/>
          <p:cNvSpPr/>
          <p:nvPr/>
        </p:nvSpPr>
        <p:spPr>
          <a:xfrm>
            <a:off x="0" y="1074738"/>
            <a:ext cx="12201525" cy="578326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sp>
        <p:nvSpPr>
          <p:cNvPr id="7" name="Prostokąt 6"/>
          <p:cNvSpPr/>
          <p:nvPr/>
        </p:nvSpPr>
        <p:spPr>
          <a:xfrm>
            <a:off x="-9525" y="792163"/>
            <a:ext cx="12192000" cy="11906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pic>
        <p:nvPicPr>
          <p:cNvPr id="16387" name="Obraz 7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6401182"/>
            <a:ext cx="12412663" cy="55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1" name="Obraz 5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36538" y="211138"/>
            <a:ext cx="436721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Prostokąt 7"/>
          <p:cNvSpPr/>
          <p:nvPr/>
        </p:nvSpPr>
        <p:spPr>
          <a:xfrm>
            <a:off x="236538" y="1287318"/>
            <a:ext cx="1019386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l-PL" dirty="0">
              <a:solidFill>
                <a:srgbClr val="C00000"/>
              </a:solidFill>
              <a:latin typeface="Tw Cen MT" pitchFamily="34" charset="-18"/>
            </a:endParaRPr>
          </a:p>
          <a:p>
            <a:pPr marL="342900" indent="-342900">
              <a:buAutoNum type="arabicPeriod"/>
            </a:pPr>
            <a:endParaRPr lang="pl-PL" dirty="0">
              <a:solidFill>
                <a:srgbClr val="C00000"/>
              </a:solidFill>
              <a:latin typeface="Tw Cen MT" pitchFamily="34" charset="-18"/>
            </a:endParaRPr>
          </a:p>
        </p:txBody>
      </p:sp>
      <p:sp>
        <p:nvSpPr>
          <p:cNvPr id="3" name="pole tekstowe 2"/>
          <p:cNvSpPr txBox="1"/>
          <p:nvPr/>
        </p:nvSpPr>
        <p:spPr>
          <a:xfrm>
            <a:off x="1034546" y="1079767"/>
            <a:ext cx="1092091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dirty="0" smtClean="0">
                <a:solidFill>
                  <a:srgbClr val="C00000"/>
                </a:solidFill>
                <a:latin typeface="Tw Cen MT" panose="020B0602020104020603" pitchFamily="34" charset="-18"/>
              </a:rPr>
              <a:t>2. Ocena merytoryczna cd.</a:t>
            </a:r>
          </a:p>
          <a:p>
            <a:pPr marL="457200" indent="-457200">
              <a:buAutoNum type="arabicPeriod"/>
            </a:pPr>
            <a:endParaRPr lang="pl-PL" sz="2000" dirty="0">
              <a:solidFill>
                <a:srgbClr val="C00000"/>
              </a:solidFill>
              <a:latin typeface="Tw Cen MT" panose="020B0602020104020603" pitchFamily="34" charset="-18"/>
            </a:endParaRPr>
          </a:p>
          <a:p>
            <a:pPr marL="457200" indent="-457200">
              <a:buAutoNum type="arabicPeriod"/>
            </a:pPr>
            <a:endParaRPr lang="pl-PL" sz="2000" dirty="0" smtClean="0">
              <a:solidFill>
                <a:srgbClr val="C00000"/>
              </a:solidFill>
              <a:latin typeface="Tw Cen MT" panose="020B0602020104020603" pitchFamily="34" charset="-18"/>
            </a:endParaRPr>
          </a:p>
          <a:p>
            <a:pPr marL="457200" indent="-457200">
              <a:buAutoNum type="arabicPeriod"/>
            </a:pPr>
            <a:endParaRPr lang="pl-PL" sz="2000" dirty="0">
              <a:solidFill>
                <a:srgbClr val="C00000"/>
              </a:solidFill>
              <a:latin typeface="Tw Cen MT" panose="020B0602020104020603" pitchFamily="34" charset="-18"/>
            </a:endParaRPr>
          </a:p>
          <a:p>
            <a:pPr marL="457200" indent="-457200">
              <a:buAutoNum type="arabicPeriod"/>
            </a:pPr>
            <a:endParaRPr lang="pl-PL" sz="2000" dirty="0" smtClean="0">
              <a:solidFill>
                <a:srgbClr val="C00000"/>
              </a:solidFill>
              <a:latin typeface="Tw Cen MT" panose="020B0602020104020603" pitchFamily="34" charset="-18"/>
            </a:endParaRPr>
          </a:p>
          <a:p>
            <a:pPr marL="457200" indent="-457200">
              <a:buAutoNum type="arabicPeriod"/>
            </a:pPr>
            <a:endParaRPr lang="pl-PL" sz="2000" dirty="0">
              <a:solidFill>
                <a:srgbClr val="C00000"/>
              </a:solidFill>
              <a:latin typeface="Tw Cen MT" panose="020B0602020104020603" pitchFamily="34" charset="-18"/>
            </a:endParaRPr>
          </a:p>
          <a:p>
            <a:pPr marL="457200" indent="-457200">
              <a:buAutoNum type="arabicPeriod"/>
            </a:pPr>
            <a:endParaRPr lang="pl-PL" sz="2000" dirty="0" smtClean="0">
              <a:solidFill>
                <a:srgbClr val="C00000"/>
              </a:solidFill>
              <a:latin typeface="Tw Cen MT" panose="020B0602020104020603" pitchFamily="34" charset="-18"/>
            </a:endParaRPr>
          </a:p>
          <a:p>
            <a:pPr marL="457200" indent="-457200">
              <a:buAutoNum type="arabicPeriod"/>
            </a:pPr>
            <a:endParaRPr lang="pl-PL" sz="2000" dirty="0">
              <a:solidFill>
                <a:srgbClr val="C00000"/>
              </a:solidFill>
              <a:latin typeface="Tw Cen MT" panose="020B0602020104020603" pitchFamily="34" charset="-18"/>
            </a:endParaRPr>
          </a:p>
          <a:p>
            <a:pPr algn="ctr"/>
            <a:endParaRPr lang="pl-PL" sz="2000" b="1" dirty="0">
              <a:solidFill>
                <a:srgbClr val="C00000"/>
              </a:solidFill>
              <a:latin typeface="Tw Cen MT" panose="020B0602020104020603" pitchFamily="34" charset="-18"/>
            </a:endParaRPr>
          </a:p>
        </p:txBody>
      </p:sp>
      <p:sp>
        <p:nvSpPr>
          <p:cNvPr id="11" name="pole tekstowe 12"/>
          <p:cNvSpPr txBox="1">
            <a:spLocks noChangeArrowheads="1"/>
          </p:cNvSpPr>
          <p:nvPr/>
        </p:nvSpPr>
        <p:spPr bwMode="auto">
          <a:xfrm>
            <a:off x="6786564" y="192088"/>
            <a:ext cx="2349124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pl-PL" sz="2400" dirty="0">
                <a:solidFill>
                  <a:srgbClr val="C00000"/>
                </a:solidFill>
                <a:latin typeface="Tw Cen MT" pitchFamily="34" charset="-18"/>
              </a:rPr>
              <a:t> FIO 2014-2020</a:t>
            </a:r>
            <a:endParaRPr lang="en-US" sz="2400" dirty="0">
              <a:solidFill>
                <a:srgbClr val="C00000"/>
              </a:solidFill>
              <a:latin typeface="Tw Cen MT" pitchFamily="34" charset="-18"/>
            </a:endParaRPr>
          </a:p>
        </p:txBody>
      </p:sp>
      <p:pic>
        <p:nvPicPr>
          <p:cNvPr id="12" name="Obraz 1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00953" y="81188"/>
            <a:ext cx="2500572" cy="1508443"/>
          </a:xfrm>
          <a:prstGeom prst="ellipse">
            <a:avLst/>
          </a:prstGeom>
        </p:spPr>
      </p:pic>
      <p:graphicFrame>
        <p:nvGraphicFramePr>
          <p:cNvPr id="14" name="Tabela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3082537"/>
              </p:ext>
            </p:extLst>
          </p:nvPr>
        </p:nvGraphicFramePr>
        <p:xfrm>
          <a:off x="906086" y="1498600"/>
          <a:ext cx="9836101" cy="5143500"/>
        </p:xfrm>
        <a:graphic>
          <a:graphicData uri="http://schemas.openxmlformats.org/drawingml/2006/table">
            <a:tbl>
              <a:tblPr/>
              <a:tblGrid>
                <a:gridCol w="78359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001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8864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500" dirty="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50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</a:rPr>
                        <a:t>Maksymalna liczba punktów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864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50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</a:rPr>
                        <a:t>1. Adekwatność oferty w odniesieniu do celów programu oraz celów i potrzeb jego uczestników i organizacji zaangażowanych w jego realizację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500" b="1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</a:rPr>
                        <a:t>30 pkt.</a:t>
                      </a:r>
                      <a:endParaRPr lang="pl-PL" sz="150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8645"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500" b="1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</a:rPr>
                        <a:t>W przypadku stwierdzenia, że złożona oferta jest niezgodna z celem ogólnym lub celami szczegółowymi Programu oferta otrzymuje obligatoryjnie „0” punktów i nie podlega dalszej ocenie.</a:t>
                      </a:r>
                      <a:endParaRPr lang="pl-PL" sz="150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432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50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</a:rPr>
                        <a:t>2. Jakość planu działań zawartych w ofercie i sposobu jego realizacji.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500" b="1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</a:rPr>
                        <a:t>20 pkt.</a:t>
                      </a:r>
                      <a:endParaRPr lang="pl-PL" sz="150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8296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500" dirty="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</a:rPr>
                        <a:t>3. Wpływ działań zawartych w ofercie na uczestników, organizacje zaangażowane w realizację oferty oraz inne podmioty będące interesariuszami działań. W tym także trwałość rezultatów działań zawartych w ofercie i jakość środków mających na celu upowszechnienie rezultatów.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500" b="1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</a:rPr>
                        <a:t>15 pkt.</a:t>
                      </a:r>
                      <a:endParaRPr lang="pl-PL" sz="150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432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500" dirty="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</a:rPr>
                        <a:t>4. </a:t>
                      </a:r>
                      <a:r>
                        <a:rPr lang="pl-PL" sz="1500" dirty="0" smtClean="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</a:rPr>
                        <a:t>Możliwość realizacji oferty przez Oferentów (uwzględniając potencjał i doświadczenie ich członków i partnerów).</a:t>
                      </a:r>
                      <a:endParaRPr lang="pl-PL" sz="1500" dirty="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500" b="1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</a:rPr>
                        <a:t>20 pkt.</a:t>
                      </a:r>
                      <a:endParaRPr lang="pl-PL" sz="150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8864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500" dirty="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</a:rPr>
                        <a:t>5. Zasadność planowanych kosztów w stosunku do celów, rezultatów i zakresu działań, które obejmuje oferta.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500" b="1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</a:rPr>
                        <a:t>15 pkt.</a:t>
                      </a:r>
                      <a:endParaRPr lang="pl-PL" sz="150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432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500" dirty="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</a:rPr>
                        <a:t>ŁĄCZNIE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500" b="1" dirty="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</a:rPr>
                        <a:t>100 pkt.</a:t>
                      </a:r>
                      <a:endParaRPr lang="pl-PL" sz="1500" dirty="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0448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ostokąt 9"/>
          <p:cNvSpPr/>
          <p:nvPr/>
        </p:nvSpPr>
        <p:spPr>
          <a:xfrm>
            <a:off x="0" y="1074738"/>
            <a:ext cx="12201525" cy="578326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sp>
        <p:nvSpPr>
          <p:cNvPr id="7" name="Prostokąt 6"/>
          <p:cNvSpPr/>
          <p:nvPr/>
        </p:nvSpPr>
        <p:spPr>
          <a:xfrm>
            <a:off x="-9525" y="792163"/>
            <a:ext cx="12192000" cy="11906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pic>
        <p:nvPicPr>
          <p:cNvPr id="16387" name="Obraz 7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6401182"/>
            <a:ext cx="12412663" cy="55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1" name="Obraz 5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36538" y="211138"/>
            <a:ext cx="436721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Prostokąt 7"/>
          <p:cNvSpPr/>
          <p:nvPr/>
        </p:nvSpPr>
        <p:spPr>
          <a:xfrm>
            <a:off x="236538" y="1287318"/>
            <a:ext cx="1019386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l-PL" dirty="0">
              <a:solidFill>
                <a:srgbClr val="C00000"/>
              </a:solidFill>
              <a:latin typeface="Tw Cen MT" pitchFamily="34" charset="-18"/>
            </a:endParaRPr>
          </a:p>
          <a:p>
            <a:pPr marL="342900" indent="-342900">
              <a:buAutoNum type="arabicPeriod"/>
            </a:pPr>
            <a:endParaRPr lang="pl-PL" dirty="0">
              <a:solidFill>
                <a:srgbClr val="C00000"/>
              </a:solidFill>
              <a:latin typeface="Tw Cen MT" pitchFamily="34" charset="-18"/>
            </a:endParaRPr>
          </a:p>
        </p:txBody>
      </p:sp>
      <p:sp>
        <p:nvSpPr>
          <p:cNvPr id="3" name="pole tekstowe 2"/>
          <p:cNvSpPr txBox="1"/>
          <p:nvPr/>
        </p:nvSpPr>
        <p:spPr>
          <a:xfrm>
            <a:off x="1034546" y="1079767"/>
            <a:ext cx="10920916" cy="57092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000" dirty="0" smtClean="0">
                <a:solidFill>
                  <a:srgbClr val="C00000"/>
                </a:solidFill>
                <a:latin typeface="Tw Cen MT" panose="020B0602020104020603" pitchFamily="34" charset="-18"/>
              </a:rPr>
              <a:t>Co jest oceniane?</a:t>
            </a:r>
          </a:p>
          <a:p>
            <a:pPr algn="ctr"/>
            <a:endParaRPr lang="pl-PL" sz="2000" b="1" dirty="0">
              <a:solidFill>
                <a:srgbClr val="C00000"/>
              </a:solidFill>
              <a:latin typeface="Tw Cen MT" panose="020B0602020104020603" pitchFamily="34" charset="-18"/>
            </a:endParaRPr>
          </a:p>
          <a:p>
            <a:r>
              <a:rPr lang="pl-PL" sz="2000" dirty="0" smtClean="0">
                <a:solidFill>
                  <a:srgbClr val="C00000"/>
                </a:solidFill>
                <a:latin typeface="Tw Cen MT" panose="020B0602020104020603" pitchFamily="34" charset="-18"/>
              </a:rPr>
              <a:t>2. Ocena merytoryczna cd.</a:t>
            </a:r>
            <a:endParaRPr lang="pl-PL" sz="2000" dirty="0">
              <a:solidFill>
                <a:srgbClr val="C00000"/>
              </a:solidFill>
              <a:latin typeface="Tw Cen MT" panose="020B0602020104020603" pitchFamily="34" charset="-18"/>
            </a:endParaRPr>
          </a:p>
          <a:p>
            <a:pPr marL="228600" lvl="0" indent="-228600" algn="just">
              <a:lnSpc>
                <a:spcPct val="150000"/>
              </a:lnSpc>
              <a:spcBef>
                <a:spcPts val="1000"/>
              </a:spcBef>
              <a:buFont typeface="Wingdings" panose="05000000000000000000" pitchFamily="2" charset="2"/>
              <a:buChar char="Ø"/>
            </a:pPr>
            <a:r>
              <a:rPr lang="pl-PL" dirty="0">
                <a:solidFill>
                  <a:prstClr val="black"/>
                </a:solidFill>
                <a:latin typeface="Tw Cen MT" panose="020B0602020104020603" pitchFamily="34" charset="-18"/>
              </a:rPr>
              <a:t>Każda Oferta oceniana przez dwóch ekspertów.</a:t>
            </a:r>
          </a:p>
          <a:p>
            <a:pPr marL="228600" lvl="0" indent="-228600" algn="just">
              <a:lnSpc>
                <a:spcPct val="150000"/>
              </a:lnSpc>
              <a:spcBef>
                <a:spcPts val="1000"/>
              </a:spcBef>
              <a:buFont typeface="Wingdings" panose="05000000000000000000" pitchFamily="2" charset="2"/>
              <a:buChar char="Ø"/>
            </a:pPr>
            <a:r>
              <a:rPr lang="pl-PL" dirty="0">
                <a:solidFill>
                  <a:prstClr val="black"/>
                </a:solidFill>
                <a:latin typeface="Tw Cen MT" panose="020B0602020104020603" pitchFamily="34" charset="-18"/>
              </a:rPr>
              <a:t>W przypadku stwierdzenia, że złożona oferta jest niezgodna z celem ogólnym lub celami szczegółowymi Programu oferta nie podlega dalszej ocenie merytorycznej.</a:t>
            </a:r>
          </a:p>
          <a:p>
            <a:pPr marL="228600" lvl="0" indent="-228600" algn="just">
              <a:lnSpc>
                <a:spcPct val="150000"/>
              </a:lnSpc>
              <a:spcBef>
                <a:spcPts val="1000"/>
              </a:spcBef>
              <a:buFont typeface="Wingdings" panose="05000000000000000000" pitchFamily="2" charset="2"/>
              <a:buChar char="Ø"/>
            </a:pPr>
            <a:r>
              <a:rPr lang="pl-PL" b="1" dirty="0">
                <a:solidFill>
                  <a:prstClr val="black"/>
                </a:solidFill>
                <a:latin typeface="Tw Cen MT" panose="020B0602020104020603" pitchFamily="34" charset="-18"/>
              </a:rPr>
              <a:t>Oferentom nie przysługuje odwołanie od wyników oceny merytorycznej i strategicznej.</a:t>
            </a:r>
          </a:p>
          <a:p>
            <a:pPr marL="457200" indent="-457200">
              <a:buAutoNum type="arabicPeriod"/>
            </a:pPr>
            <a:endParaRPr lang="pl-PL" sz="2000" dirty="0" smtClean="0">
              <a:solidFill>
                <a:srgbClr val="C00000"/>
              </a:solidFill>
              <a:latin typeface="Tw Cen MT" panose="020B0602020104020603" pitchFamily="34" charset="-18"/>
            </a:endParaRPr>
          </a:p>
          <a:p>
            <a:pPr marL="457200" indent="-457200">
              <a:buAutoNum type="arabicPeriod"/>
            </a:pPr>
            <a:endParaRPr lang="pl-PL" sz="2000" dirty="0">
              <a:solidFill>
                <a:srgbClr val="C00000"/>
              </a:solidFill>
              <a:latin typeface="Tw Cen MT" panose="020B0602020104020603" pitchFamily="34" charset="-18"/>
            </a:endParaRPr>
          </a:p>
          <a:p>
            <a:pPr marL="457200" indent="-457200">
              <a:buAutoNum type="arabicPeriod"/>
            </a:pPr>
            <a:endParaRPr lang="pl-PL" sz="2000" dirty="0" smtClean="0">
              <a:solidFill>
                <a:srgbClr val="C00000"/>
              </a:solidFill>
              <a:latin typeface="Tw Cen MT" panose="020B0602020104020603" pitchFamily="34" charset="-18"/>
            </a:endParaRPr>
          </a:p>
          <a:p>
            <a:pPr marL="457200" indent="-457200">
              <a:buAutoNum type="arabicPeriod"/>
            </a:pPr>
            <a:endParaRPr lang="pl-PL" sz="2000" dirty="0">
              <a:solidFill>
                <a:srgbClr val="C00000"/>
              </a:solidFill>
              <a:latin typeface="Tw Cen MT" panose="020B0602020104020603" pitchFamily="34" charset="-18"/>
            </a:endParaRPr>
          </a:p>
          <a:p>
            <a:pPr marL="457200" indent="-457200">
              <a:buAutoNum type="arabicPeriod"/>
            </a:pPr>
            <a:endParaRPr lang="pl-PL" sz="2000" dirty="0" smtClean="0">
              <a:solidFill>
                <a:srgbClr val="C00000"/>
              </a:solidFill>
              <a:latin typeface="Tw Cen MT" panose="020B0602020104020603" pitchFamily="34" charset="-18"/>
            </a:endParaRPr>
          </a:p>
          <a:p>
            <a:pPr marL="457200" indent="-457200">
              <a:buAutoNum type="arabicPeriod"/>
            </a:pPr>
            <a:endParaRPr lang="pl-PL" sz="2000" dirty="0">
              <a:solidFill>
                <a:srgbClr val="C00000"/>
              </a:solidFill>
              <a:latin typeface="Tw Cen MT" panose="020B0602020104020603" pitchFamily="34" charset="-18"/>
            </a:endParaRPr>
          </a:p>
          <a:p>
            <a:endParaRPr lang="pl-PL" sz="2000" dirty="0" smtClean="0">
              <a:solidFill>
                <a:srgbClr val="C00000"/>
              </a:solidFill>
              <a:latin typeface="Tw Cen MT" panose="020B0602020104020603" pitchFamily="34" charset="-18"/>
            </a:endParaRPr>
          </a:p>
          <a:p>
            <a:pPr algn="ctr"/>
            <a:endParaRPr lang="pl-PL" sz="2000" b="1" dirty="0">
              <a:solidFill>
                <a:srgbClr val="C00000"/>
              </a:solidFill>
              <a:latin typeface="Tw Cen MT" panose="020B0602020104020603" pitchFamily="34" charset="-18"/>
            </a:endParaRPr>
          </a:p>
        </p:txBody>
      </p:sp>
      <p:sp>
        <p:nvSpPr>
          <p:cNvPr id="11" name="pole tekstowe 12"/>
          <p:cNvSpPr txBox="1">
            <a:spLocks noChangeArrowheads="1"/>
          </p:cNvSpPr>
          <p:nvPr/>
        </p:nvSpPr>
        <p:spPr bwMode="auto">
          <a:xfrm>
            <a:off x="6786564" y="192088"/>
            <a:ext cx="2349124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pl-PL" sz="2400" dirty="0">
                <a:solidFill>
                  <a:srgbClr val="C00000"/>
                </a:solidFill>
                <a:latin typeface="Tw Cen MT" pitchFamily="34" charset="-18"/>
              </a:rPr>
              <a:t> FIO 2014-2020</a:t>
            </a:r>
            <a:endParaRPr lang="en-US" sz="2400" dirty="0">
              <a:solidFill>
                <a:srgbClr val="C00000"/>
              </a:solidFill>
              <a:latin typeface="Tw Cen MT" pitchFamily="34" charset="-18"/>
            </a:endParaRPr>
          </a:p>
        </p:txBody>
      </p:sp>
      <p:pic>
        <p:nvPicPr>
          <p:cNvPr id="12" name="Obraz 1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00953" y="81188"/>
            <a:ext cx="2500572" cy="1508443"/>
          </a:xfrm>
          <a:prstGeom prst="ellipse">
            <a:avLst/>
          </a:prstGeom>
        </p:spPr>
      </p:pic>
    </p:spTree>
    <p:extLst>
      <p:ext uri="{BB962C8B-B14F-4D97-AF65-F5344CB8AC3E}">
        <p14:creationId xmlns:p14="http://schemas.microsoft.com/office/powerpoint/2010/main" val="635862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ostokąt 9"/>
          <p:cNvSpPr/>
          <p:nvPr/>
        </p:nvSpPr>
        <p:spPr>
          <a:xfrm>
            <a:off x="-19050" y="1074738"/>
            <a:ext cx="12201525" cy="578326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73315F62-CFF3-4969-841D-157FC92B9500}"/>
              </a:ext>
            </a:extLst>
          </p:cNvPr>
          <p:cNvSpPr/>
          <p:nvPr/>
        </p:nvSpPr>
        <p:spPr>
          <a:xfrm>
            <a:off x="853005" y="1942538"/>
            <a:ext cx="9761680" cy="893354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7" name="Prostokąt 6"/>
          <p:cNvSpPr/>
          <p:nvPr/>
        </p:nvSpPr>
        <p:spPr>
          <a:xfrm>
            <a:off x="-9525" y="792163"/>
            <a:ext cx="12192000" cy="11906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pic>
        <p:nvPicPr>
          <p:cNvPr id="16387" name="Obraz 7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6401182"/>
            <a:ext cx="12412663" cy="55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1" name="Obraz 5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36538" y="211138"/>
            <a:ext cx="436721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Prostokąt 7"/>
          <p:cNvSpPr/>
          <p:nvPr/>
        </p:nvSpPr>
        <p:spPr>
          <a:xfrm>
            <a:off x="236538" y="1287318"/>
            <a:ext cx="1019386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l-PL" dirty="0">
              <a:solidFill>
                <a:srgbClr val="C00000"/>
              </a:solidFill>
              <a:latin typeface="Tw Cen MT" pitchFamily="34" charset="-18"/>
            </a:endParaRPr>
          </a:p>
          <a:p>
            <a:pPr marL="342900" indent="-342900">
              <a:buAutoNum type="arabicPeriod"/>
            </a:pPr>
            <a:endParaRPr lang="pl-PL" dirty="0">
              <a:solidFill>
                <a:srgbClr val="C00000"/>
              </a:solidFill>
              <a:latin typeface="Tw Cen MT" pitchFamily="34" charset="-18"/>
            </a:endParaRPr>
          </a:p>
        </p:txBody>
      </p:sp>
      <p:sp>
        <p:nvSpPr>
          <p:cNvPr id="3" name="pole tekstowe 2"/>
          <p:cNvSpPr txBox="1"/>
          <p:nvPr/>
        </p:nvSpPr>
        <p:spPr>
          <a:xfrm>
            <a:off x="853005" y="1610483"/>
            <a:ext cx="9832987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dirty="0" smtClean="0">
                <a:solidFill>
                  <a:srgbClr val="C00000"/>
                </a:solidFill>
                <a:latin typeface="Tw Cen MT" panose="020B0602020104020603" pitchFamily="34" charset="-18"/>
              </a:rPr>
              <a:t>3. Ocena strategiczna</a:t>
            </a:r>
          </a:p>
          <a:p>
            <a:endParaRPr lang="pl-PL" sz="2000" dirty="0">
              <a:solidFill>
                <a:srgbClr val="C00000"/>
              </a:solidFill>
              <a:latin typeface="Tw Cen MT" panose="020B0602020104020603" pitchFamily="34" charset="-18"/>
            </a:endParaRPr>
          </a:p>
          <a:p>
            <a:endParaRPr lang="pl-PL" sz="2000" dirty="0" smtClean="0">
              <a:solidFill>
                <a:srgbClr val="C00000"/>
              </a:solidFill>
              <a:latin typeface="Tw Cen MT" panose="020B0602020104020603" pitchFamily="34" charset="-18"/>
            </a:endParaRPr>
          </a:p>
          <a:p>
            <a:endParaRPr lang="pl-PL" sz="2000" dirty="0">
              <a:solidFill>
                <a:srgbClr val="C00000"/>
              </a:solidFill>
              <a:latin typeface="Tw Cen MT" panose="020B0602020104020603" pitchFamily="34" charset="-18"/>
            </a:endParaRPr>
          </a:p>
          <a:p>
            <a:endParaRPr lang="pl-PL" sz="2000" dirty="0" smtClean="0">
              <a:solidFill>
                <a:srgbClr val="C00000"/>
              </a:solidFill>
              <a:latin typeface="Tw Cen MT" panose="020B0602020104020603" pitchFamily="34" charset="-18"/>
            </a:endParaRPr>
          </a:p>
          <a:p>
            <a:endParaRPr lang="pl-PL" sz="2000" dirty="0">
              <a:solidFill>
                <a:srgbClr val="C00000"/>
              </a:solidFill>
              <a:latin typeface="Tw Cen MT" panose="020B0602020104020603" pitchFamily="34" charset="-18"/>
            </a:endParaRPr>
          </a:p>
          <a:p>
            <a:endParaRPr lang="pl-PL" sz="2000" dirty="0" smtClean="0">
              <a:solidFill>
                <a:srgbClr val="C00000"/>
              </a:solidFill>
              <a:latin typeface="Tw Cen MT" panose="020B0602020104020603" pitchFamily="34" charset="-18"/>
            </a:endParaRPr>
          </a:p>
          <a:p>
            <a:endParaRPr lang="pl-PL" sz="2000" dirty="0">
              <a:solidFill>
                <a:srgbClr val="C00000"/>
              </a:solidFill>
              <a:latin typeface="Tw Cen MT" panose="020B0602020104020603" pitchFamily="34" charset="-18"/>
            </a:endParaRPr>
          </a:p>
          <a:p>
            <a:endParaRPr lang="pl-PL" sz="2000" dirty="0" smtClean="0">
              <a:solidFill>
                <a:srgbClr val="C00000"/>
              </a:solidFill>
              <a:latin typeface="Tw Cen MT" panose="020B0602020104020603" pitchFamily="34" charset="-18"/>
            </a:endParaRPr>
          </a:p>
          <a:p>
            <a:endParaRPr lang="pl-PL" sz="2000" dirty="0">
              <a:solidFill>
                <a:srgbClr val="C00000"/>
              </a:solidFill>
              <a:latin typeface="Tw Cen MT" panose="020B0602020104020603" pitchFamily="34" charset="-18"/>
            </a:endParaRPr>
          </a:p>
          <a:p>
            <a:endParaRPr lang="pl-PL" sz="2000" dirty="0" smtClean="0">
              <a:solidFill>
                <a:srgbClr val="C00000"/>
              </a:solidFill>
              <a:latin typeface="Tw Cen MT" panose="020B0602020104020603" pitchFamily="34" charset="-18"/>
            </a:endParaRPr>
          </a:p>
          <a:p>
            <a:endParaRPr lang="pl-PL" sz="2000" dirty="0">
              <a:solidFill>
                <a:srgbClr val="C00000"/>
              </a:solidFill>
              <a:latin typeface="Tw Cen MT" panose="020B0602020104020603" pitchFamily="34" charset="-18"/>
            </a:endParaRPr>
          </a:p>
          <a:p>
            <a:r>
              <a:rPr lang="pl-PL" dirty="0">
                <a:latin typeface="Tw Cen MT" panose="020B0602020104020603" pitchFamily="34" charset="-18"/>
              </a:rPr>
              <a:t>W przypadku oferty wspólnej kryteria strategiczne uznaje się za spełnione tylko wówczas, gdy wszyscy Oferenci je spełniają.</a:t>
            </a:r>
            <a:endParaRPr lang="pl-PL" dirty="0">
              <a:solidFill>
                <a:srgbClr val="C00000"/>
              </a:solidFill>
              <a:latin typeface="Tw Cen MT" panose="020B0602020104020603" pitchFamily="34" charset="-18"/>
            </a:endParaRPr>
          </a:p>
          <a:p>
            <a:endParaRPr lang="pl-PL" dirty="0">
              <a:latin typeface="Tw Cen MT" panose="020B0602020104020603" pitchFamily="34" charset="-18"/>
            </a:endParaRPr>
          </a:p>
        </p:txBody>
      </p:sp>
      <p:graphicFrame>
        <p:nvGraphicFramePr>
          <p:cNvPr id="24" name="Tabela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1516965"/>
              </p:ext>
            </p:extLst>
          </p:nvPr>
        </p:nvGraphicFramePr>
        <p:xfrm>
          <a:off x="853005" y="1968568"/>
          <a:ext cx="9761680" cy="2666284"/>
        </p:xfrm>
        <a:graphic>
          <a:graphicData uri="http://schemas.openxmlformats.org/drawingml/2006/table">
            <a:tbl>
              <a:tblPr firstRow="1" firstCol="1" bandRow="1"/>
              <a:tblGrid>
                <a:gridCol w="539079">
                  <a:extLst>
                    <a:ext uri="{9D8B030D-6E8A-4147-A177-3AD203B41FA5}">
                      <a16:colId xmlns:a16="http://schemas.microsoft.com/office/drawing/2014/main" val="1678163853"/>
                    </a:ext>
                  </a:extLst>
                </a:gridCol>
                <a:gridCol w="8491081">
                  <a:extLst>
                    <a:ext uri="{9D8B030D-6E8A-4147-A177-3AD203B41FA5}">
                      <a16:colId xmlns:a16="http://schemas.microsoft.com/office/drawing/2014/main" val="3768916161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val="1494816275"/>
                    </a:ext>
                  </a:extLst>
                </a:gridCol>
              </a:tblGrid>
              <a:tr h="348677">
                <a:tc>
                  <a:txBody>
                    <a:bodyPr/>
                    <a:lstStyle/>
                    <a:p>
                      <a:pPr algn="ctr">
                        <a:spcAft>
                          <a:spcPts val="800"/>
                        </a:spcAft>
                      </a:pP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487" marR="59487" marT="0" marB="0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800"/>
                        </a:spcAft>
                      </a:pPr>
                      <a:endParaRPr lang="pl-PL" sz="1200" b="0" dirty="0">
                        <a:solidFill>
                          <a:schemeClr val="bg1"/>
                        </a:solidFill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800"/>
                        </a:spcAft>
                      </a:pPr>
                      <a:r>
                        <a:rPr lang="pl-PL" sz="2000" b="0" dirty="0">
                          <a:solidFill>
                            <a:schemeClr val="bg1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Calibri Light" panose="020F0302020204030204" pitchFamily="34" charset="0"/>
                        </a:rPr>
                        <a:t>KRYTERIUM STRATEGICZNE</a:t>
                      </a:r>
                    </a:p>
                    <a:p>
                      <a:pPr algn="ctr">
                        <a:spcAft>
                          <a:spcPts val="800"/>
                        </a:spcAft>
                      </a:pPr>
                      <a:endParaRPr lang="pl-PL" sz="12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487" marR="59487" marT="0" marB="0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800"/>
                        </a:spcAft>
                      </a:pPr>
                      <a:endParaRPr lang="pl-PL" sz="1200" b="0" dirty="0">
                        <a:solidFill>
                          <a:schemeClr val="bg1"/>
                        </a:solidFill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800"/>
                        </a:spcAft>
                      </a:pPr>
                      <a:endParaRPr lang="pl-PL" sz="1200" b="0" dirty="0">
                        <a:solidFill>
                          <a:schemeClr val="bg1"/>
                        </a:solidFill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800"/>
                        </a:spcAft>
                      </a:pPr>
                      <a:r>
                        <a:rPr lang="pl-PL" sz="1200" b="0" dirty="0">
                          <a:solidFill>
                            <a:schemeClr val="bg1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</a:rPr>
                        <a:t>PKT</a:t>
                      </a:r>
                      <a:endParaRPr lang="pl-PL" sz="12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487" marR="59487" marT="0" marB="0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959279348"/>
                  </a:ext>
                </a:extLst>
              </a:tr>
              <a:tr h="346713">
                <a:tc>
                  <a:txBody>
                    <a:bodyPr/>
                    <a:lstStyle/>
                    <a:p>
                      <a:pPr algn="ctr">
                        <a:spcAft>
                          <a:spcPts val="800"/>
                        </a:spcAft>
                      </a:pPr>
                      <a:r>
                        <a:rPr lang="pl-PL" sz="1400" b="1"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</a:rPr>
                        <a:t>1</a:t>
                      </a:r>
                      <a:endParaRPr lang="pl-PL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487" marR="59487" marT="0" marB="0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</a:rPr>
                        <a:t>Oferta realizowana przez organizację, której roczny przychód za </a:t>
                      </a:r>
                      <a:r>
                        <a:rPr lang="pl-PL" sz="1400" dirty="0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</a:rPr>
                        <a:t>2018 </a:t>
                      </a:r>
                      <a:r>
                        <a:rPr lang="pl-PL" sz="140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</a:rPr>
                        <a:t>roku nie przekracza 100 tys. zł.</a:t>
                      </a:r>
                      <a:endParaRPr lang="pl-PL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487" marR="59487" marT="0" marB="0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800"/>
                        </a:spcAft>
                      </a:pPr>
                      <a:r>
                        <a:rPr lang="pl-PL" sz="1400" b="1"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</a:rPr>
                        <a:t>3</a:t>
                      </a:r>
                      <a:endParaRPr lang="pl-PL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487" marR="59487" marT="0" marB="0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887447"/>
                  </a:ext>
                </a:extLst>
              </a:tr>
              <a:tr h="421353">
                <a:tc rowSpan="2">
                  <a:txBody>
                    <a:bodyPr/>
                    <a:lstStyle/>
                    <a:p>
                      <a:pPr algn="ctr">
                        <a:spcAft>
                          <a:spcPts val="800"/>
                        </a:spcAft>
                      </a:pPr>
                      <a:r>
                        <a:rPr lang="pl-PL" sz="1400" b="1"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</a:rPr>
                        <a:t>2</a:t>
                      </a:r>
                      <a:endParaRPr lang="pl-PL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487" marR="59487" marT="0" marB="0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</a:rPr>
                        <a:t>Oferta realizowana przez organizację mającą siedzibę w miejscowości liczącej nie więcej niż 25 tys. mieszkańców.</a:t>
                      </a:r>
                      <a:endParaRPr lang="pl-PL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487" marR="59487" marT="0" marB="0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800"/>
                        </a:spcAft>
                      </a:pPr>
                      <a:r>
                        <a:rPr lang="pl-PL" sz="1400" b="1"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</a:rPr>
                        <a:t>3</a:t>
                      </a:r>
                      <a:endParaRPr lang="pl-PL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487" marR="59487" marT="0" marB="0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090491142"/>
                  </a:ext>
                </a:extLst>
              </a:tr>
              <a:tr h="520069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</a:rPr>
                        <a:t>Oferta realizowana przez organizację mającą siedzibę w miejscowości liczącej powyżej 25 tys. mieszkańców, jednakże nie więcej niż 50 tys. mieszkańców.</a:t>
                      </a:r>
                      <a:endParaRPr lang="pl-PL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487" marR="59487" marT="0" marB="0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</a:rPr>
                        <a:t>1</a:t>
                      </a:r>
                      <a:endParaRPr lang="pl-PL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487" marR="59487" marT="0" marB="0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911536734"/>
                  </a:ext>
                </a:extLst>
              </a:tr>
              <a:tr h="50438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b="1" dirty="0" smtClean="0"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</a:rPr>
                        <a:t>3</a:t>
                      </a:r>
                      <a:endParaRPr lang="pl-PL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487" marR="59487" marT="0" marB="0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1400" dirty="0" smtClean="0"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</a:rPr>
                        <a:t>Oferta złożona przez podmiot, który nie otrzymał dotychczas dotacji w ramach P FIO 2014-2020.</a:t>
                      </a:r>
                      <a:endParaRPr lang="pl-PL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487" marR="59487" marT="0" marB="0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800"/>
                        </a:spcAft>
                      </a:pPr>
                      <a:r>
                        <a:rPr lang="pl-PL" sz="1400" b="1" dirty="0" smtClean="0"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</a:rPr>
                        <a:t>3</a:t>
                      </a:r>
                      <a:endParaRPr lang="pl-PL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487" marR="59487" marT="0" marB="0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59574125"/>
                  </a:ext>
                </a:extLst>
              </a:tr>
            </a:tbl>
          </a:graphicData>
        </a:graphic>
      </p:graphicFrame>
      <p:sp>
        <p:nvSpPr>
          <p:cNvPr id="11" name="pole tekstowe 12"/>
          <p:cNvSpPr txBox="1">
            <a:spLocks noChangeArrowheads="1"/>
          </p:cNvSpPr>
          <p:nvPr/>
        </p:nvSpPr>
        <p:spPr bwMode="auto">
          <a:xfrm>
            <a:off x="6786564" y="192088"/>
            <a:ext cx="2349124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pl-PL" sz="2400" dirty="0">
                <a:solidFill>
                  <a:srgbClr val="C00000"/>
                </a:solidFill>
                <a:latin typeface="Tw Cen MT" pitchFamily="34" charset="-18"/>
              </a:rPr>
              <a:t> FIO 2014-2020</a:t>
            </a:r>
            <a:endParaRPr lang="en-US" sz="2400" dirty="0">
              <a:solidFill>
                <a:srgbClr val="C00000"/>
              </a:solidFill>
              <a:latin typeface="Tw Cen MT" pitchFamily="34" charset="-18"/>
            </a:endParaRPr>
          </a:p>
        </p:txBody>
      </p:sp>
      <p:pic>
        <p:nvPicPr>
          <p:cNvPr id="12" name="Obraz 1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00953" y="81188"/>
            <a:ext cx="2500572" cy="1508443"/>
          </a:xfrm>
          <a:prstGeom prst="ellipse">
            <a:avLst/>
          </a:prstGeom>
        </p:spPr>
      </p:pic>
    </p:spTree>
    <p:extLst>
      <p:ext uri="{BB962C8B-B14F-4D97-AF65-F5344CB8AC3E}">
        <p14:creationId xmlns:p14="http://schemas.microsoft.com/office/powerpoint/2010/main" val="3662646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ostokąt 9"/>
          <p:cNvSpPr/>
          <p:nvPr/>
        </p:nvSpPr>
        <p:spPr>
          <a:xfrm>
            <a:off x="0" y="1074738"/>
            <a:ext cx="12201525" cy="578326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sp>
        <p:nvSpPr>
          <p:cNvPr id="7" name="Prostokąt 6"/>
          <p:cNvSpPr/>
          <p:nvPr/>
        </p:nvSpPr>
        <p:spPr>
          <a:xfrm>
            <a:off x="-9525" y="792163"/>
            <a:ext cx="12192000" cy="11906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pic>
        <p:nvPicPr>
          <p:cNvPr id="16387" name="Obraz 7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6401182"/>
            <a:ext cx="12412663" cy="55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1" name="Obraz 5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36538" y="211138"/>
            <a:ext cx="436721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Prostokąt 7"/>
          <p:cNvSpPr/>
          <p:nvPr/>
        </p:nvSpPr>
        <p:spPr>
          <a:xfrm>
            <a:off x="236538" y="1287318"/>
            <a:ext cx="1019386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l-PL" dirty="0">
              <a:solidFill>
                <a:srgbClr val="C00000"/>
              </a:solidFill>
              <a:latin typeface="Tw Cen MT" pitchFamily="34" charset="-18"/>
            </a:endParaRPr>
          </a:p>
          <a:p>
            <a:pPr marL="342900" indent="-342900">
              <a:buAutoNum type="arabicPeriod"/>
            </a:pPr>
            <a:endParaRPr lang="pl-PL" dirty="0">
              <a:solidFill>
                <a:srgbClr val="C00000"/>
              </a:solidFill>
              <a:latin typeface="Tw Cen MT" pitchFamily="34" charset="-18"/>
            </a:endParaRPr>
          </a:p>
        </p:txBody>
      </p:sp>
      <p:sp>
        <p:nvSpPr>
          <p:cNvPr id="3" name="pole tekstowe 2"/>
          <p:cNvSpPr txBox="1"/>
          <p:nvPr/>
        </p:nvSpPr>
        <p:spPr>
          <a:xfrm>
            <a:off x="1034546" y="1079767"/>
            <a:ext cx="10920916" cy="56630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000" dirty="0" smtClean="0">
                <a:solidFill>
                  <a:srgbClr val="C00000"/>
                </a:solidFill>
                <a:latin typeface="Tw Cen MT" panose="020B0602020104020603" pitchFamily="34" charset="-18"/>
              </a:rPr>
              <a:t>Co jest oceniane?</a:t>
            </a:r>
          </a:p>
          <a:p>
            <a:pPr algn="ctr"/>
            <a:endParaRPr lang="pl-PL" sz="2000" b="1" dirty="0">
              <a:solidFill>
                <a:srgbClr val="C00000"/>
              </a:solidFill>
              <a:latin typeface="Tw Cen MT" panose="020B0602020104020603" pitchFamily="34" charset="-18"/>
            </a:endParaRPr>
          </a:p>
          <a:p>
            <a:r>
              <a:rPr lang="pl-PL" sz="2000" dirty="0" smtClean="0">
                <a:solidFill>
                  <a:srgbClr val="C00000"/>
                </a:solidFill>
                <a:latin typeface="Tw Cen MT" panose="020B0602020104020603" pitchFamily="34" charset="-18"/>
              </a:rPr>
              <a:t>3. Ocena Trzeciego eksperta</a:t>
            </a:r>
            <a:endParaRPr lang="pl-PL" sz="2000" dirty="0">
              <a:solidFill>
                <a:srgbClr val="C00000"/>
              </a:solidFill>
              <a:latin typeface="Tw Cen MT" panose="020B0602020104020603" pitchFamily="34" charset="-18"/>
            </a:endParaRPr>
          </a:p>
          <a:p>
            <a:pPr>
              <a:lnSpc>
                <a:spcPct val="150000"/>
              </a:lnSpc>
            </a:pPr>
            <a:r>
              <a:rPr lang="pl-PL" dirty="0">
                <a:latin typeface="Tw Cen MT" panose="020B0602020104020603" pitchFamily="34" charset="-18"/>
              </a:rPr>
              <a:t>W przypadku, gdy oferta została oceniona pozytywnie formalnie, ale występuje wyraźna różnica w ocenie, tzn. występuje różnica: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dirty="0" smtClean="0">
                <a:latin typeface="Tw Cen MT" panose="020B0602020104020603" pitchFamily="34" charset="-18"/>
              </a:rPr>
              <a:t>w </a:t>
            </a:r>
            <a:r>
              <a:rPr lang="pl-PL" dirty="0">
                <a:latin typeface="Tw Cen MT" panose="020B0602020104020603" pitchFamily="34" charset="-18"/>
              </a:rPr>
              <a:t>ogólnej ocenie projektu: wyższa ocena to S lub A, natomiast niższa C;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dirty="0" smtClean="0">
                <a:latin typeface="Tw Cen MT" panose="020B0602020104020603" pitchFamily="34" charset="-18"/>
              </a:rPr>
              <a:t>albo </a:t>
            </a:r>
            <a:r>
              <a:rPr lang="pl-PL" dirty="0">
                <a:latin typeface="Tw Cen MT" panose="020B0602020104020603" pitchFamily="34" charset="-18"/>
              </a:rPr>
              <a:t>różnica punktów pomiędzy ocenami obu ekspertów przekracza 30% oceny wyższej, a ocena wyższa przekracza 60 punktów</a:t>
            </a:r>
            <a:r>
              <a:rPr lang="pl-PL" dirty="0" smtClean="0">
                <a:latin typeface="Tw Cen MT" panose="020B0602020104020603" pitchFamily="34" charset="-18"/>
              </a:rPr>
              <a:t>;</a:t>
            </a:r>
          </a:p>
          <a:p>
            <a:pPr>
              <a:lnSpc>
                <a:spcPct val="150000"/>
              </a:lnSpc>
            </a:pPr>
            <a:r>
              <a:rPr lang="pl-PL" dirty="0" smtClean="0">
                <a:latin typeface="Tw Cen MT" panose="020B0602020104020603" pitchFamily="34" charset="-18"/>
              </a:rPr>
              <a:t>Przy </a:t>
            </a:r>
            <a:r>
              <a:rPr lang="pl-PL" dirty="0">
                <a:latin typeface="Tw Cen MT" panose="020B0602020104020603" pitchFamily="34" charset="-18"/>
              </a:rPr>
              <a:t>tworzeniu listy rankingowej bierze się pod uwagę dwie najbliższe </a:t>
            </a:r>
            <a:r>
              <a:rPr lang="pl-PL" dirty="0" smtClean="0">
                <a:latin typeface="Tw Cen MT" panose="020B0602020104020603" pitchFamily="34" charset="-18"/>
              </a:rPr>
              <a:t>oceny.</a:t>
            </a:r>
            <a:endParaRPr lang="pl-PL" sz="2000" dirty="0" smtClean="0">
              <a:solidFill>
                <a:srgbClr val="C00000"/>
              </a:solidFill>
              <a:latin typeface="Tw Cen MT" panose="020B0602020104020603" pitchFamily="34" charset="-18"/>
            </a:endParaRPr>
          </a:p>
          <a:p>
            <a:pPr marL="457200" indent="-457200">
              <a:buAutoNum type="arabicPeriod"/>
            </a:pPr>
            <a:endParaRPr lang="pl-PL" sz="2000" dirty="0">
              <a:solidFill>
                <a:srgbClr val="C00000"/>
              </a:solidFill>
              <a:latin typeface="Tw Cen MT" panose="020B0602020104020603" pitchFamily="34" charset="-18"/>
            </a:endParaRPr>
          </a:p>
          <a:p>
            <a:pPr marL="457200" indent="-457200">
              <a:buAutoNum type="arabicPeriod"/>
            </a:pPr>
            <a:endParaRPr lang="pl-PL" sz="2000" dirty="0" smtClean="0">
              <a:solidFill>
                <a:srgbClr val="C00000"/>
              </a:solidFill>
              <a:latin typeface="Tw Cen MT" panose="020B0602020104020603" pitchFamily="34" charset="-18"/>
            </a:endParaRPr>
          </a:p>
          <a:p>
            <a:pPr marL="457200" indent="-457200">
              <a:buAutoNum type="arabicPeriod"/>
            </a:pPr>
            <a:endParaRPr lang="pl-PL" sz="2000" dirty="0">
              <a:solidFill>
                <a:srgbClr val="C00000"/>
              </a:solidFill>
              <a:latin typeface="Tw Cen MT" panose="020B0602020104020603" pitchFamily="34" charset="-18"/>
            </a:endParaRPr>
          </a:p>
          <a:p>
            <a:pPr marL="457200" indent="-457200">
              <a:buAutoNum type="arabicPeriod"/>
            </a:pPr>
            <a:endParaRPr lang="pl-PL" sz="2000" dirty="0" smtClean="0">
              <a:solidFill>
                <a:srgbClr val="C00000"/>
              </a:solidFill>
              <a:latin typeface="Tw Cen MT" panose="020B0602020104020603" pitchFamily="34" charset="-18"/>
            </a:endParaRPr>
          </a:p>
          <a:p>
            <a:pPr marL="457200" indent="-457200">
              <a:buAutoNum type="arabicPeriod"/>
            </a:pPr>
            <a:endParaRPr lang="pl-PL" sz="2000" dirty="0">
              <a:solidFill>
                <a:srgbClr val="C00000"/>
              </a:solidFill>
              <a:latin typeface="Tw Cen MT" panose="020B0602020104020603" pitchFamily="34" charset="-18"/>
            </a:endParaRPr>
          </a:p>
          <a:p>
            <a:endParaRPr lang="pl-PL" sz="2000" dirty="0" smtClean="0">
              <a:solidFill>
                <a:srgbClr val="C00000"/>
              </a:solidFill>
              <a:latin typeface="Tw Cen MT" panose="020B0602020104020603" pitchFamily="34" charset="-18"/>
            </a:endParaRPr>
          </a:p>
          <a:p>
            <a:pPr algn="ctr"/>
            <a:endParaRPr lang="pl-PL" sz="2000" b="1" dirty="0">
              <a:solidFill>
                <a:srgbClr val="C00000"/>
              </a:solidFill>
              <a:latin typeface="Tw Cen MT" panose="020B0602020104020603" pitchFamily="34" charset="-18"/>
            </a:endParaRPr>
          </a:p>
        </p:txBody>
      </p:sp>
      <p:sp>
        <p:nvSpPr>
          <p:cNvPr id="11" name="pole tekstowe 12"/>
          <p:cNvSpPr txBox="1">
            <a:spLocks noChangeArrowheads="1"/>
          </p:cNvSpPr>
          <p:nvPr/>
        </p:nvSpPr>
        <p:spPr bwMode="auto">
          <a:xfrm>
            <a:off x="6786564" y="192088"/>
            <a:ext cx="2349124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pl-PL" sz="2400" dirty="0">
                <a:solidFill>
                  <a:srgbClr val="C00000"/>
                </a:solidFill>
                <a:latin typeface="Tw Cen MT" pitchFamily="34" charset="-18"/>
              </a:rPr>
              <a:t> FIO 2014-2020</a:t>
            </a:r>
            <a:endParaRPr lang="en-US" sz="2400" dirty="0">
              <a:solidFill>
                <a:srgbClr val="C00000"/>
              </a:solidFill>
              <a:latin typeface="Tw Cen MT" pitchFamily="34" charset="-18"/>
            </a:endParaRPr>
          </a:p>
        </p:txBody>
      </p:sp>
      <p:pic>
        <p:nvPicPr>
          <p:cNvPr id="12" name="Obraz 1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00953" y="81188"/>
            <a:ext cx="2500572" cy="1508443"/>
          </a:xfrm>
          <a:prstGeom prst="ellipse">
            <a:avLst/>
          </a:prstGeom>
        </p:spPr>
      </p:pic>
    </p:spTree>
    <p:extLst>
      <p:ext uri="{BB962C8B-B14F-4D97-AF65-F5344CB8AC3E}">
        <p14:creationId xmlns:p14="http://schemas.microsoft.com/office/powerpoint/2010/main" val="1147353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ostokąt 9"/>
          <p:cNvSpPr/>
          <p:nvPr/>
        </p:nvSpPr>
        <p:spPr>
          <a:xfrm>
            <a:off x="0" y="1074738"/>
            <a:ext cx="12201525" cy="578326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sp>
        <p:nvSpPr>
          <p:cNvPr id="7" name="Prostokąt 6"/>
          <p:cNvSpPr/>
          <p:nvPr/>
        </p:nvSpPr>
        <p:spPr>
          <a:xfrm>
            <a:off x="-9525" y="792163"/>
            <a:ext cx="12192000" cy="11906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pic>
        <p:nvPicPr>
          <p:cNvPr id="16387" name="Obraz 7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6401182"/>
            <a:ext cx="12412663" cy="55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1" name="Obraz 5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36538" y="211138"/>
            <a:ext cx="436721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Prostokąt 7"/>
          <p:cNvSpPr/>
          <p:nvPr/>
        </p:nvSpPr>
        <p:spPr>
          <a:xfrm>
            <a:off x="236538" y="1287318"/>
            <a:ext cx="1019386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l-PL" dirty="0">
              <a:solidFill>
                <a:srgbClr val="C00000"/>
              </a:solidFill>
              <a:latin typeface="Tw Cen MT" pitchFamily="34" charset="-18"/>
            </a:endParaRPr>
          </a:p>
          <a:p>
            <a:pPr marL="342900" indent="-342900">
              <a:buAutoNum type="arabicPeriod"/>
            </a:pPr>
            <a:endParaRPr lang="pl-PL" dirty="0">
              <a:solidFill>
                <a:srgbClr val="C00000"/>
              </a:solidFill>
              <a:latin typeface="Tw Cen MT" pitchFamily="34" charset="-18"/>
            </a:endParaRPr>
          </a:p>
        </p:txBody>
      </p:sp>
      <p:sp>
        <p:nvSpPr>
          <p:cNvPr id="3" name="pole tekstowe 2"/>
          <p:cNvSpPr txBox="1"/>
          <p:nvPr/>
        </p:nvSpPr>
        <p:spPr>
          <a:xfrm>
            <a:off x="723497" y="1589631"/>
            <a:ext cx="10343570" cy="6437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dirty="0" smtClean="0">
                <a:solidFill>
                  <a:srgbClr val="C00000"/>
                </a:solidFill>
                <a:latin typeface="Tw Cen MT" panose="020B0602020104020603" pitchFamily="34" charset="-18"/>
              </a:rPr>
              <a:t>Decyzja o dofinansowaniu</a:t>
            </a:r>
            <a:endParaRPr lang="pl-PL" sz="2000" dirty="0">
              <a:solidFill>
                <a:srgbClr val="C00000"/>
              </a:solidFill>
              <a:latin typeface="Tw Cen MT" panose="020B0602020104020603" pitchFamily="34" charset="-18"/>
            </a:endParaRPr>
          </a:p>
          <a:p>
            <a:pPr lvl="0" algn="ctr">
              <a:lnSpc>
                <a:spcPct val="150000"/>
              </a:lnSpc>
              <a:spcBef>
                <a:spcPts val="1000"/>
              </a:spcBef>
            </a:pPr>
            <a:r>
              <a:rPr lang="pl-PL" sz="1600" b="1" dirty="0">
                <a:solidFill>
                  <a:prstClr val="black"/>
                </a:solidFill>
                <a:latin typeface="Tw Cen MT" panose="020B0602020104020603" pitchFamily="34" charset="-18"/>
              </a:rPr>
              <a:t>Po zakończeniu oceny sporządzone zostaną:</a:t>
            </a:r>
          </a:p>
          <a:p>
            <a:pPr lvl="0" algn="ctr">
              <a:lnSpc>
                <a:spcPct val="150000"/>
              </a:lnSpc>
              <a:spcBef>
                <a:spcPts val="1000"/>
              </a:spcBef>
            </a:pPr>
            <a:r>
              <a:rPr lang="pl-PL" sz="1600" b="1" dirty="0">
                <a:solidFill>
                  <a:prstClr val="black"/>
                </a:solidFill>
                <a:latin typeface="Tw Cen MT" panose="020B0602020104020603" pitchFamily="34" charset="-18"/>
              </a:rPr>
              <a:t>Lista rankingowa </a:t>
            </a:r>
            <a:r>
              <a:rPr lang="pl-PL" sz="1600" dirty="0">
                <a:solidFill>
                  <a:prstClr val="black"/>
                </a:solidFill>
                <a:latin typeface="Tw Cen MT" panose="020B0602020104020603" pitchFamily="34" charset="-18"/>
              </a:rPr>
              <a:t>– oferty zakwalifikowane do dofinansowania;</a:t>
            </a:r>
          </a:p>
          <a:p>
            <a:pPr lvl="0" algn="ctr">
              <a:lnSpc>
                <a:spcPct val="150000"/>
              </a:lnSpc>
              <a:spcBef>
                <a:spcPts val="1000"/>
              </a:spcBef>
            </a:pPr>
            <a:r>
              <a:rPr lang="pl-PL" sz="1600" b="1" dirty="0" smtClean="0">
                <a:solidFill>
                  <a:prstClr val="black"/>
                </a:solidFill>
                <a:latin typeface="Tw Cen MT" panose="020B0602020104020603" pitchFamily="34" charset="-18"/>
              </a:rPr>
              <a:t>Lista ofert rezerwowych </a:t>
            </a:r>
            <a:r>
              <a:rPr lang="pl-PL" sz="1600" dirty="0" smtClean="0">
                <a:solidFill>
                  <a:prstClr val="black"/>
                </a:solidFill>
                <a:latin typeface="Tw Cen MT" panose="020B0602020104020603" pitchFamily="34" charset="-18"/>
              </a:rPr>
              <a:t>– spośród ofert na liście rankingowej, które nie znalazły się na liście przyznanych dotacji;</a:t>
            </a:r>
          </a:p>
          <a:p>
            <a:pPr lvl="0" algn="ctr">
              <a:lnSpc>
                <a:spcPct val="150000"/>
              </a:lnSpc>
              <a:spcBef>
                <a:spcPts val="1000"/>
              </a:spcBef>
            </a:pPr>
            <a:r>
              <a:rPr lang="pl-PL" sz="1600" b="1" dirty="0" smtClean="0">
                <a:solidFill>
                  <a:prstClr val="black"/>
                </a:solidFill>
                <a:latin typeface="Tw Cen MT" panose="020B0602020104020603" pitchFamily="34" charset="-18"/>
              </a:rPr>
              <a:t>Lista </a:t>
            </a:r>
            <a:r>
              <a:rPr lang="pl-PL" sz="1600" b="1" dirty="0">
                <a:solidFill>
                  <a:prstClr val="black"/>
                </a:solidFill>
                <a:latin typeface="Tw Cen MT" panose="020B0602020104020603" pitchFamily="34" charset="-18"/>
              </a:rPr>
              <a:t>ofert odrzuconych w ocenie merytorycznej</a:t>
            </a:r>
            <a:r>
              <a:rPr lang="pl-PL" sz="1600" b="1" dirty="0" smtClean="0">
                <a:solidFill>
                  <a:prstClr val="black"/>
                </a:solidFill>
                <a:latin typeface="Tw Cen MT" panose="020B0602020104020603" pitchFamily="34" charset="-18"/>
              </a:rPr>
              <a:t>.</a:t>
            </a:r>
          </a:p>
          <a:p>
            <a:pPr lvl="0" algn="ctr">
              <a:lnSpc>
                <a:spcPct val="150000"/>
              </a:lnSpc>
              <a:spcBef>
                <a:spcPts val="1000"/>
              </a:spcBef>
            </a:pPr>
            <a:endParaRPr lang="pl-PL" sz="1600" b="1" dirty="0">
              <a:solidFill>
                <a:prstClr val="black"/>
              </a:solidFill>
              <a:latin typeface="Tw Cen MT" panose="020B0602020104020603" pitchFamily="34" charset="-18"/>
            </a:endParaRPr>
          </a:p>
          <a:p>
            <a:pPr>
              <a:lnSpc>
                <a:spcPct val="150000"/>
              </a:lnSpc>
            </a:pPr>
            <a:r>
              <a:rPr lang="pl-PL" sz="1600" dirty="0">
                <a:solidFill>
                  <a:srgbClr val="C00000"/>
                </a:solidFill>
                <a:latin typeface="Tw Cen MT" panose="020B0602020104020603" pitchFamily="34" charset="-18"/>
              </a:rPr>
              <a:t>Oferta pozytywna/negatywna merytorycznie</a:t>
            </a:r>
            <a:endParaRPr lang="pl-PL" sz="1600" dirty="0">
              <a:latin typeface="Tw Cen MT" panose="020B0602020104020603" pitchFamily="34" charset="-18"/>
            </a:endParaRPr>
          </a:p>
          <a:p>
            <a:pPr>
              <a:lnSpc>
                <a:spcPct val="150000"/>
              </a:lnSpc>
            </a:pPr>
            <a:r>
              <a:rPr lang="pl-PL" sz="1600" dirty="0">
                <a:latin typeface="Tw Cen MT" panose="020B0602020104020603" pitchFamily="34" charset="-18"/>
              </a:rPr>
              <a:t>W przypadku, gdy: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1600" dirty="0">
                <a:latin typeface="Tw Cen MT" panose="020B0602020104020603" pitchFamily="34" charset="-18"/>
              </a:rPr>
              <a:t>łączna ocena od dwóch ekspertów jest niższa niż 120 punktów lub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1600" dirty="0">
                <a:latin typeface="Tw Cen MT" panose="020B0602020104020603" pitchFamily="34" charset="-18"/>
              </a:rPr>
              <a:t>łączna ocena od dwóch ekspertów wynosi mniej niż 50% w danym obszarze oceny</a:t>
            </a:r>
          </a:p>
          <a:p>
            <a:pPr>
              <a:lnSpc>
                <a:spcPct val="150000"/>
              </a:lnSpc>
            </a:pPr>
            <a:r>
              <a:rPr lang="pl-PL" sz="1600" dirty="0">
                <a:latin typeface="Tw Cen MT" panose="020B0602020104020603" pitchFamily="34" charset="-18"/>
              </a:rPr>
              <a:t>oferta zostaje oceniona negatywnie na etapie oceny merytorycznej. </a:t>
            </a:r>
          </a:p>
          <a:p>
            <a:pPr lvl="0" algn="ctr">
              <a:lnSpc>
                <a:spcPct val="150000"/>
              </a:lnSpc>
              <a:spcBef>
                <a:spcPts val="1000"/>
              </a:spcBef>
            </a:pPr>
            <a:endParaRPr lang="pl-PL" sz="1600" b="1" dirty="0">
              <a:solidFill>
                <a:prstClr val="black"/>
              </a:solidFill>
              <a:latin typeface="Tw Cen MT" panose="020B0602020104020603" pitchFamily="34" charset="-18"/>
            </a:endParaRPr>
          </a:p>
          <a:p>
            <a:pPr marL="228600" lvl="0" indent="-228600">
              <a:lnSpc>
                <a:spcPct val="150000"/>
              </a:lnSpc>
              <a:spcBef>
                <a:spcPts val="1000"/>
              </a:spcBef>
              <a:buFont typeface="Wingdings" panose="05000000000000000000" pitchFamily="2" charset="2"/>
              <a:buChar char="q"/>
            </a:pPr>
            <a:endParaRPr lang="pl-PL" sz="1600" dirty="0">
              <a:solidFill>
                <a:prstClr val="black"/>
              </a:solidFill>
              <a:latin typeface="Tw Cen MT" panose="020B0602020104020603" pitchFamily="34" charset="-18"/>
            </a:endParaRPr>
          </a:p>
          <a:p>
            <a:pPr algn="just">
              <a:lnSpc>
                <a:spcPct val="150000"/>
              </a:lnSpc>
            </a:pPr>
            <a:endParaRPr lang="pl-PL" i="1" dirty="0">
              <a:latin typeface="+mj-lt"/>
            </a:endParaRPr>
          </a:p>
        </p:txBody>
      </p:sp>
      <p:sp>
        <p:nvSpPr>
          <p:cNvPr id="11" name="pole tekstowe 12"/>
          <p:cNvSpPr txBox="1">
            <a:spLocks noChangeArrowheads="1"/>
          </p:cNvSpPr>
          <p:nvPr/>
        </p:nvSpPr>
        <p:spPr bwMode="auto">
          <a:xfrm>
            <a:off x="6786564" y="192088"/>
            <a:ext cx="2349124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pl-PL" sz="2400" dirty="0">
                <a:solidFill>
                  <a:srgbClr val="C00000"/>
                </a:solidFill>
                <a:latin typeface="Tw Cen MT" pitchFamily="34" charset="-18"/>
              </a:rPr>
              <a:t> FIO 2014-2020</a:t>
            </a:r>
            <a:endParaRPr lang="en-US" sz="2400" dirty="0">
              <a:solidFill>
                <a:srgbClr val="C00000"/>
              </a:solidFill>
              <a:latin typeface="Tw Cen MT" pitchFamily="34" charset="-18"/>
            </a:endParaRPr>
          </a:p>
        </p:txBody>
      </p:sp>
      <p:pic>
        <p:nvPicPr>
          <p:cNvPr id="12" name="Obraz 1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00953" y="81188"/>
            <a:ext cx="2500572" cy="1508443"/>
          </a:xfrm>
          <a:prstGeom prst="ellipse">
            <a:avLst/>
          </a:prstGeom>
        </p:spPr>
      </p:pic>
    </p:spTree>
    <p:extLst>
      <p:ext uri="{BB962C8B-B14F-4D97-AF65-F5344CB8AC3E}">
        <p14:creationId xmlns:p14="http://schemas.microsoft.com/office/powerpoint/2010/main" val="3195006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rostokąt 10"/>
          <p:cNvSpPr/>
          <p:nvPr/>
        </p:nvSpPr>
        <p:spPr>
          <a:xfrm>
            <a:off x="0" y="1074738"/>
            <a:ext cx="12201525" cy="578326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sp>
        <p:nvSpPr>
          <p:cNvPr id="4" name="Prostokąt 3"/>
          <p:cNvSpPr/>
          <p:nvPr/>
        </p:nvSpPr>
        <p:spPr>
          <a:xfrm>
            <a:off x="5791199" y="3971925"/>
            <a:ext cx="995363" cy="257175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7" name="Prostokąt 6"/>
          <p:cNvSpPr/>
          <p:nvPr/>
        </p:nvSpPr>
        <p:spPr>
          <a:xfrm>
            <a:off x="-9525" y="792163"/>
            <a:ext cx="12192000" cy="11906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pic>
        <p:nvPicPr>
          <p:cNvPr id="16387" name="Obraz 7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6401182"/>
            <a:ext cx="12412663" cy="55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1" name="Obraz 5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36538" y="211138"/>
            <a:ext cx="436721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Prostokąt 7"/>
          <p:cNvSpPr/>
          <p:nvPr/>
        </p:nvSpPr>
        <p:spPr>
          <a:xfrm>
            <a:off x="236538" y="1287318"/>
            <a:ext cx="1019386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l-PL" dirty="0">
              <a:solidFill>
                <a:srgbClr val="C00000"/>
              </a:solidFill>
              <a:latin typeface="Tw Cen MT" pitchFamily="34" charset="-18"/>
            </a:endParaRPr>
          </a:p>
          <a:p>
            <a:pPr marL="342900" indent="-342900">
              <a:buAutoNum type="arabicPeriod"/>
            </a:pPr>
            <a:endParaRPr lang="pl-PL" dirty="0">
              <a:solidFill>
                <a:srgbClr val="C00000"/>
              </a:solidFill>
              <a:latin typeface="Tw Cen MT" pitchFamily="34" charset="-18"/>
            </a:endParaRPr>
          </a:p>
        </p:txBody>
      </p:sp>
      <p:sp>
        <p:nvSpPr>
          <p:cNvPr id="9" name="pole tekstowe 12"/>
          <p:cNvSpPr txBox="1">
            <a:spLocks noChangeArrowheads="1"/>
          </p:cNvSpPr>
          <p:nvPr/>
        </p:nvSpPr>
        <p:spPr bwMode="auto">
          <a:xfrm>
            <a:off x="6786564" y="192088"/>
            <a:ext cx="2349124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pl-PL" sz="2400" dirty="0">
                <a:solidFill>
                  <a:srgbClr val="C00000"/>
                </a:solidFill>
                <a:latin typeface="Tw Cen MT" pitchFamily="34" charset="-18"/>
              </a:rPr>
              <a:t> FIO 2014-2020</a:t>
            </a:r>
            <a:endParaRPr lang="en-US" sz="2400" dirty="0">
              <a:solidFill>
                <a:srgbClr val="C00000"/>
              </a:solidFill>
              <a:latin typeface="Tw Cen MT" pitchFamily="34" charset="-18"/>
            </a:endParaRPr>
          </a:p>
        </p:txBody>
      </p:sp>
      <p:sp>
        <p:nvSpPr>
          <p:cNvPr id="3" name="pole tekstowe 2"/>
          <p:cNvSpPr txBox="1"/>
          <p:nvPr/>
        </p:nvSpPr>
        <p:spPr>
          <a:xfrm>
            <a:off x="1103055" y="1592727"/>
            <a:ext cx="8517982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000" dirty="0">
                <a:solidFill>
                  <a:srgbClr val="C00000"/>
                </a:solidFill>
                <a:latin typeface="Tw Cen MT" panose="020B0602020104020603" pitchFamily="34" charset="-18"/>
              </a:rPr>
              <a:t>Czym jest FIO?</a:t>
            </a:r>
          </a:p>
          <a:p>
            <a:pPr lvl="0"/>
            <a:endParaRPr lang="pl-PL" dirty="0">
              <a:latin typeface="Tw Cen MT" panose="020B0602020104020603" pitchFamily="34" charset="-18"/>
            </a:endParaRPr>
          </a:p>
          <a:p>
            <a:pPr algn="just">
              <a:lnSpc>
                <a:spcPct val="150000"/>
              </a:lnSpc>
            </a:pPr>
            <a:r>
              <a:rPr lang="pl-PL" b="1" dirty="0">
                <a:latin typeface="+mj-lt"/>
              </a:rPr>
              <a:t>Fundusz Inicjatyw Obywatelskich (FIO) </a:t>
            </a:r>
            <a:r>
              <a:rPr lang="pl-PL" dirty="0">
                <a:latin typeface="+mj-lt"/>
              </a:rPr>
              <a:t>to rządowy Program dotacyjny dla organizacji pozarządowych, w ramach którego dofinansowywane są projekty wpisujące się w cel jakim jest zwiększenie zaangażowania obywateli i organizacji pozarządowych w życie publiczne.</a:t>
            </a:r>
          </a:p>
          <a:p>
            <a:pPr algn="just">
              <a:lnSpc>
                <a:spcPct val="150000"/>
              </a:lnSpc>
            </a:pPr>
            <a:endParaRPr lang="en-US" dirty="0">
              <a:latin typeface="+mj-lt"/>
            </a:endParaRPr>
          </a:p>
          <a:p>
            <a:pPr algn="just">
              <a:lnSpc>
                <a:spcPct val="150000"/>
              </a:lnSpc>
            </a:pPr>
            <a:r>
              <a:rPr lang="pl-PL" dirty="0">
                <a:latin typeface="+mj-lt"/>
              </a:rPr>
              <a:t>Na realizację Programu co roku przeznaczane jest </a:t>
            </a:r>
            <a:r>
              <a:rPr lang="pl-PL" dirty="0">
                <a:solidFill>
                  <a:schemeClr val="bg1"/>
                </a:solidFill>
                <a:latin typeface="+mj-lt"/>
              </a:rPr>
              <a:t>60 mln zł, </a:t>
            </a:r>
            <a:r>
              <a:rPr lang="pl-PL" dirty="0">
                <a:latin typeface="+mj-lt"/>
              </a:rPr>
              <a:t>w tym 57,6 mln zł na dotacje dla organizacji pozarządowych.</a:t>
            </a:r>
          </a:p>
        </p:txBody>
      </p:sp>
      <p:pic>
        <p:nvPicPr>
          <p:cNvPr id="10" name="Obraz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00953" y="81188"/>
            <a:ext cx="2500572" cy="1508443"/>
          </a:xfrm>
          <a:prstGeom prst="ellipse">
            <a:avLst/>
          </a:prstGeom>
        </p:spPr>
      </p:pic>
    </p:spTree>
    <p:extLst>
      <p:ext uri="{BB962C8B-B14F-4D97-AF65-F5344CB8AC3E}">
        <p14:creationId xmlns:p14="http://schemas.microsoft.com/office/powerpoint/2010/main" val="1920927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ostokąt 9"/>
          <p:cNvSpPr/>
          <p:nvPr/>
        </p:nvSpPr>
        <p:spPr>
          <a:xfrm>
            <a:off x="0" y="1074738"/>
            <a:ext cx="12201525" cy="578326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sp>
        <p:nvSpPr>
          <p:cNvPr id="7" name="Prostokąt 6"/>
          <p:cNvSpPr/>
          <p:nvPr/>
        </p:nvSpPr>
        <p:spPr>
          <a:xfrm>
            <a:off x="-9525" y="792163"/>
            <a:ext cx="12192000" cy="11906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pic>
        <p:nvPicPr>
          <p:cNvPr id="16387" name="Obraz 7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6401182"/>
            <a:ext cx="12412663" cy="55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1" name="Obraz 5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36538" y="211138"/>
            <a:ext cx="436721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Prostokąt 7"/>
          <p:cNvSpPr/>
          <p:nvPr/>
        </p:nvSpPr>
        <p:spPr>
          <a:xfrm>
            <a:off x="236538" y="1287318"/>
            <a:ext cx="1019386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l-PL" dirty="0">
              <a:solidFill>
                <a:srgbClr val="C00000"/>
              </a:solidFill>
              <a:latin typeface="Tw Cen MT" pitchFamily="34" charset="-18"/>
            </a:endParaRPr>
          </a:p>
          <a:p>
            <a:pPr marL="342900" indent="-342900">
              <a:buAutoNum type="arabicPeriod"/>
            </a:pPr>
            <a:endParaRPr lang="pl-PL" dirty="0">
              <a:solidFill>
                <a:srgbClr val="C00000"/>
              </a:solidFill>
              <a:latin typeface="Tw Cen MT" pitchFamily="34" charset="-18"/>
            </a:endParaRPr>
          </a:p>
        </p:txBody>
      </p:sp>
      <p:sp>
        <p:nvSpPr>
          <p:cNvPr id="3" name="pole tekstowe 2"/>
          <p:cNvSpPr txBox="1"/>
          <p:nvPr/>
        </p:nvSpPr>
        <p:spPr>
          <a:xfrm>
            <a:off x="723497" y="1589631"/>
            <a:ext cx="10343570" cy="9592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dirty="0" smtClean="0">
                <a:solidFill>
                  <a:srgbClr val="C00000"/>
                </a:solidFill>
                <a:latin typeface="Tw Cen MT" panose="020B0602020104020603" pitchFamily="34" charset="-18"/>
              </a:rPr>
              <a:t>Formułowanie list rankingowych</a:t>
            </a:r>
            <a:endParaRPr lang="pl-PL" sz="1600" b="1" dirty="0">
              <a:solidFill>
                <a:prstClr val="black"/>
              </a:solidFill>
              <a:latin typeface="Tw Cen MT" panose="020B0602020104020603" pitchFamily="34" charset="-18"/>
            </a:endParaRPr>
          </a:p>
          <a:p>
            <a:pPr lvl="0">
              <a:lnSpc>
                <a:spcPct val="150000"/>
              </a:lnSpc>
              <a:spcBef>
                <a:spcPts val="1000"/>
              </a:spcBef>
            </a:pPr>
            <a:endParaRPr lang="pl-PL" sz="1600" dirty="0">
              <a:solidFill>
                <a:prstClr val="black"/>
              </a:solidFill>
              <a:latin typeface="Tw Cen MT" panose="020B0602020104020603" pitchFamily="34" charset="-18"/>
            </a:endParaRPr>
          </a:p>
        </p:txBody>
      </p:sp>
      <p:sp>
        <p:nvSpPr>
          <p:cNvPr id="11" name="pole tekstowe 12"/>
          <p:cNvSpPr txBox="1">
            <a:spLocks noChangeArrowheads="1"/>
          </p:cNvSpPr>
          <p:nvPr/>
        </p:nvSpPr>
        <p:spPr bwMode="auto">
          <a:xfrm>
            <a:off x="6786564" y="192088"/>
            <a:ext cx="2349124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pl-PL" sz="2400" dirty="0">
                <a:solidFill>
                  <a:srgbClr val="C00000"/>
                </a:solidFill>
                <a:latin typeface="Tw Cen MT" pitchFamily="34" charset="-18"/>
              </a:rPr>
              <a:t> FIO 2014-2020</a:t>
            </a:r>
            <a:endParaRPr lang="en-US" sz="2400" dirty="0">
              <a:solidFill>
                <a:srgbClr val="C00000"/>
              </a:solidFill>
              <a:latin typeface="Tw Cen MT" pitchFamily="34" charset="-18"/>
            </a:endParaRPr>
          </a:p>
        </p:txBody>
      </p:sp>
      <p:pic>
        <p:nvPicPr>
          <p:cNvPr id="12" name="Obraz 1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00953" y="81188"/>
            <a:ext cx="2500572" cy="1508443"/>
          </a:xfrm>
          <a:prstGeom prst="ellipse">
            <a:avLst/>
          </a:prstGeom>
        </p:spPr>
      </p:pic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0945007"/>
              </p:ext>
            </p:extLst>
          </p:nvPr>
        </p:nvGraphicFramePr>
        <p:xfrm>
          <a:off x="1151421" y="2097162"/>
          <a:ext cx="9799818" cy="4339590"/>
        </p:xfrm>
        <a:graphic>
          <a:graphicData uri="http://schemas.openxmlformats.org/drawingml/2006/table">
            <a:tbl>
              <a:tblPr firstRow="1" firstCol="1" bandRow="1"/>
              <a:tblGrid>
                <a:gridCol w="470349">
                  <a:extLst>
                    <a:ext uri="{9D8B030D-6E8A-4147-A177-3AD203B41FA5}">
                      <a16:colId xmlns:a16="http://schemas.microsoft.com/office/drawing/2014/main" val="648983636"/>
                    </a:ext>
                  </a:extLst>
                </a:gridCol>
                <a:gridCol w="608627">
                  <a:extLst>
                    <a:ext uri="{9D8B030D-6E8A-4147-A177-3AD203B41FA5}">
                      <a16:colId xmlns:a16="http://schemas.microsoft.com/office/drawing/2014/main" val="1885421784"/>
                    </a:ext>
                  </a:extLst>
                </a:gridCol>
                <a:gridCol w="1113544">
                  <a:extLst>
                    <a:ext uri="{9D8B030D-6E8A-4147-A177-3AD203B41FA5}">
                      <a16:colId xmlns:a16="http://schemas.microsoft.com/office/drawing/2014/main" val="2341357393"/>
                    </a:ext>
                  </a:extLst>
                </a:gridCol>
                <a:gridCol w="469302">
                  <a:extLst>
                    <a:ext uri="{9D8B030D-6E8A-4147-A177-3AD203B41FA5}">
                      <a16:colId xmlns:a16="http://schemas.microsoft.com/office/drawing/2014/main" val="2380455060"/>
                    </a:ext>
                  </a:extLst>
                </a:gridCol>
                <a:gridCol w="469302">
                  <a:extLst>
                    <a:ext uri="{9D8B030D-6E8A-4147-A177-3AD203B41FA5}">
                      <a16:colId xmlns:a16="http://schemas.microsoft.com/office/drawing/2014/main" val="1488206586"/>
                    </a:ext>
                  </a:extLst>
                </a:gridCol>
                <a:gridCol w="1040215">
                  <a:extLst>
                    <a:ext uri="{9D8B030D-6E8A-4147-A177-3AD203B41FA5}">
                      <a16:colId xmlns:a16="http://schemas.microsoft.com/office/drawing/2014/main" val="107426203"/>
                    </a:ext>
                  </a:extLst>
                </a:gridCol>
                <a:gridCol w="864227">
                  <a:extLst>
                    <a:ext uri="{9D8B030D-6E8A-4147-A177-3AD203B41FA5}">
                      <a16:colId xmlns:a16="http://schemas.microsoft.com/office/drawing/2014/main" val="3274416444"/>
                    </a:ext>
                  </a:extLst>
                </a:gridCol>
                <a:gridCol w="895655">
                  <a:extLst>
                    <a:ext uri="{9D8B030D-6E8A-4147-A177-3AD203B41FA5}">
                      <a16:colId xmlns:a16="http://schemas.microsoft.com/office/drawing/2014/main" val="3977979258"/>
                    </a:ext>
                  </a:extLst>
                </a:gridCol>
                <a:gridCol w="1039168">
                  <a:extLst>
                    <a:ext uri="{9D8B030D-6E8A-4147-A177-3AD203B41FA5}">
                      <a16:colId xmlns:a16="http://schemas.microsoft.com/office/drawing/2014/main" val="1215626404"/>
                    </a:ext>
                  </a:extLst>
                </a:gridCol>
                <a:gridCol w="742712">
                  <a:extLst>
                    <a:ext uri="{9D8B030D-6E8A-4147-A177-3AD203B41FA5}">
                      <a16:colId xmlns:a16="http://schemas.microsoft.com/office/drawing/2014/main" val="115982181"/>
                    </a:ext>
                  </a:extLst>
                </a:gridCol>
                <a:gridCol w="1039168">
                  <a:extLst>
                    <a:ext uri="{9D8B030D-6E8A-4147-A177-3AD203B41FA5}">
                      <a16:colId xmlns:a16="http://schemas.microsoft.com/office/drawing/2014/main" val="1472677403"/>
                    </a:ext>
                  </a:extLst>
                </a:gridCol>
                <a:gridCol w="1047549">
                  <a:extLst>
                    <a:ext uri="{9D8B030D-6E8A-4147-A177-3AD203B41FA5}">
                      <a16:colId xmlns:a16="http://schemas.microsoft.com/office/drawing/2014/main" val="118147460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Lp.</a:t>
                      </a:r>
                      <a:endParaRPr lang="pl-PL" sz="160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Nr Oferty</a:t>
                      </a:r>
                      <a:endParaRPr lang="pl-PL" sz="160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Tytuł zadania</a:t>
                      </a:r>
                      <a:endParaRPr lang="pl-PL" sz="160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Priorytet</a:t>
                      </a:r>
                      <a:endParaRPr lang="pl-PL" sz="160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Obszar</a:t>
                      </a:r>
                      <a:endParaRPr lang="pl-PL" sz="160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Kwota dotacji rok 2020</a:t>
                      </a:r>
                      <a:endParaRPr lang="pl-PL" sz="1600" dirty="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Łączna ocena pomysłu</a:t>
                      </a:r>
                      <a:endParaRPr lang="pl-PL" sz="160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Liczba punktów</a:t>
                      </a:r>
                      <a:endParaRPr lang="pl-PL" sz="160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Oferent</a:t>
                      </a:r>
                      <a:endParaRPr lang="pl-PL" sz="160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Numer rejestru</a:t>
                      </a:r>
                      <a:endParaRPr lang="pl-PL" sz="160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Siedziba</a:t>
                      </a:r>
                      <a:endParaRPr lang="pl-PL" sz="160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Województwo</a:t>
                      </a:r>
                      <a:endParaRPr lang="pl-PL" sz="160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99038031"/>
                  </a:ext>
                </a:extLst>
              </a:tr>
              <a:tr h="2857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pl-PL" sz="160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431</a:t>
                      </a:r>
                      <a:endParaRPr lang="pl-PL" sz="160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Zadanie A</a:t>
                      </a:r>
                      <a:endParaRPr lang="pl-PL" sz="160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pl-PL" sz="160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pl-PL" sz="160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 zł</a:t>
                      </a:r>
                      <a:endParaRPr lang="pl-PL" sz="160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</a:t>
                      </a:r>
                      <a:endParaRPr lang="pl-PL" sz="160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199</a:t>
                      </a:r>
                      <a:endParaRPr lang="pl-PL" sz="160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Oferent X</a:t>
                      </a:r>
                      <a:endParaRPr lang="pl-PL" sz="160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32167</a:t>
                      </a:r>
                      <a:endParaRPr lang="pl-PL" sz="160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Gdańsk</a:t>
                      </a:r>
                      <a:endParaRPr lang="pl-PL" sz="160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POM</a:t>
                      </a:r>
                      <a:endParaRPr lang="pl-PL" sz="160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28062441"/>
                  </a:ext>
                </a:extLst>
              </a:tr>
              <a:tr h="2857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pl-PL" sz="160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766</a:t>
                      </a:r>
                      <a:endParaRPr lang="pl-PL" sz="160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Zadanie B</a:t>
                      </a:r>
                      <a:endParaRPr lang="pl-PL" sz="160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pl-PL" sz="160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pl-PL" sz="160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100.000 zł</a:t>
                      </a:r>
                      <a:endParaRPr lang="pl-PL" sz="160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</a:t>
                      </a:r>
                      <a:endParaRPr lang="pl-PL" sz="160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175</a:t>
                      </a:r>
                      <a:endParaRPr lang="pl-PL" sz="160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Oferent Y</a:t>
                      </a:r>
                      <a:endParaRPr lang="pl-PL" sz="160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22224</a:t>
                      </a:r>
                      <a:endParaRPr lang="pl-PL" sz="160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Toruń </a:t>
                      </a:r>
                      <a:endParaRPr lang="pl-PL" sz="160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KUJ-POM</a:t>
                      </a:r>
                      <a:endParaRPr lang="pl-PL" sz="160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48493501"/>
                  </a:ext>
                </a:extLst>
              </a:tr>
              <a:tr h="2857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pl-PL" sz="160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787</a:t>
                      </a:r>
                      <a:endParaRPr lang="pl-PL" sz="160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Zadanie C</a:t>
                      </a:r>
                      <a:endParaRPr lang="pl-PL" sz="160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pl-PL" sz="160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pl-PL" sz="160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 zł</a:t>
                      </a:r>
                      <a:endParaRPr lang="pl-PL" sz="160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</a:t>
                      </a:r>
                      <a:endParaRPr lang="pl-PL" sz="160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160</a:t>
                      </a:r>
                      <a:endParaRPr lang="pl-PL" sz="160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Oferent Z</a:t>
                      </a:r>
                      <a:endParaRPr lang="pl-PL" sz="160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21778</a:t>
                      </a:r>
                      <a:endParaRPr lang="pl-PL" sz="160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Kraków</a:t>
                      </a:r>
                      <a:endParaRPr lang="pl-PL" sz="160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MAŁ</a:t>
                      </a:r>
                      <a:endParaRPr lang="pl-PL" sz="160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15776255"/>
                  </a:ext>
                </a:extLst>
              </a:tr>
              <a:tr h="238125">
                <a:tc gridSpan="12">
                  <a:txBody>
                    <a:bodyPr/>
                    <a:lstStyle/>
                    <a:p>
                      <a:endParaRPr lang="pl-PL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37708760"/>
                  </a:ext>
                </a:extLst>
              </a:tr>
              <a:tr h="2381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pl-PL" sz="160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2699</a:t>
                      </a:r>
                      <a:endParaRPr lang="pl-PL" sz="160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Zadanie D</a:t>
                      </a:r>
                      <a:endParaRPr lang="pl-PL" sz="160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pl-PL" sz="160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pl-PL" sz="160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45.000 zł</a:t>
                      </a:r>
                      <a:endParaRPr lang="pl-PL" sz="160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A+</a:t>
                      </a:r>
                      <a:endParaRPr lang="pl-PL" sz="1600" dirty="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190</a:t>
                      </a:r>
                      <a:endParaRPr lang="pl-PL" sz="160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Oferent A</a:t>
                      </a:r>
                      <a:endParaRPr lang="pl-PL" sz="160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65908</a:t>
                      </a:r>
                      <a:endParaRPr lang="pl-PL" sz="160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Iława</a:t>
                      </a:r>
                      <a:endParaRPr lang="pl-PL" sz="160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WAR-MAZ</a:t>
                      </a:r>
                      <a:endParaRPr lang="pl-PL" sz="160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7965523"/>
                  </a:ext>
                </a:extLst>
              </a:tr>
              <a:tr h="2857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pl-PL" sz="160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587</a:t>
                      </a:r>
                      <a:endParaRPr lang="pl-PL" sz="160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Zadanie E</a:t>
                      </a:r>
                      <a:endParaRPr lang="pl-PL" sz="160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pl-PL" sz="160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pl-PL" sz="160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 zł</a:t>
                      </a:r>
                      <a:endParaRPr lang="pl-PL" sz="160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A+</a:t>
                      </a:r>
                      <a:endParaRPr lang="pl-PL" sz="160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180</a:t>
                      </a:r>
                      <a:endParaRPr lang="pl-PL" sz="160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Oferent B</a:t>
                      </a:r>
                      <a:endParaRPr lang="pl-PL" sz="160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00833</a:t>
                      </a:r>
                      <a:endParaRPr lang="pl-PL" sz="160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Słupca</a:t>
                      </a:r>
                      <a:endParaRPr lang="pl-PL" sz="160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WLK</a:t>
                      </a:r>
                      <a:endParaRPr lang="pl-PL" sz="160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44949166"/>
                  </a:ext>
                </a:extLst>
              </a:tr>
              <a:tr h="4286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pl-PL" sz="160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1624</a:t>
                      </a:r>
                      <a:endParaRPr lang="pl-PL" sz="160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Zadanie F</a:t>
                      </a:r>
                      <a:endParaRPr lang="pl-PL" sz="160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pl-PL" sz="160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pl-PL" sz="160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60.000 zł</a:t>
                      </a:r>
                      <a:endParaRPr lang="pl-PL" sz="160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A+</a:t>
                      </a:r>
                      <a:endParaRPr lang="pl-PL" sz="160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175</a:t>
                      </a:r>
                      <a:endParaRPr lang="pl-PL" sz="160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Oferent C</a:t>
                      </a:r>
                      <a:endParaRPr lang="pl-PL" sz="160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11111</a:t>
                      </a:r>
                      <a:endParaRPr lang="pl-PL" sz="160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Katowice </a:t>
                      </a:r>
                      <a:endParaRPr lang="pl-PL" sz="160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ŚLĄ</a:t>
                      </a:r>
                      <a:endParaRPr lang="pl-PL" sz="160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94348721"/>
                  </a:ext>
                </a:extLst>
              </a:tr>
              <a:tr h="285750">
                <a:tc gridSpan="12">
                  <a:txBody>
                    <a:bodyPr/>
                    <a:lstStyle/>
                    <a:p>
                      <a:endParaRPr lang="pl-PL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0394535"/>
                  </a:ext>
                </a:extLst>
              </a:tr>
              <a:tr h="2857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28</a:t>
                      </a:r>
                      <a:endParaRPr lang="pl-PL" sz="160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2258</a:t>
                      </a:r>
                      <a:endParaRPr lang="pl-PL" sz="160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Zadanie G</a:t>
                      </a:r>
                      <a:endParaRPr lang="pl-PL" sz="160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pl-PL" sz="160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pl-PL" sz="160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100.000 zł</a:t>
                      </a:r>
                      <a:endParaRPr lang="pl-PL" sz="160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endParaRPr lang="pl-PL" sz="160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200</a:t>
                      </a:r>
                      <a:endParaRPr lang="pl-PL" sz="160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Oferent D</a:t>
                      </a:r>
                      <a:endParaRPr lang="pl-PL" sz="160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20973</a:t>
                      </a:r>
                      <a:endParaRPr lang="pl-PL" sz="160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Boża Wola</a:t>
                      </a:r>
                      <a:endParaRPr lang="pl-PL" sz="160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MAZ</a:t>
                      </a:r>
                      <a:endParaRPr lang="pl-PL" sz="160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97527735"/>
                  </a:ext>
                </a:extLst>
              </a:tr>
              <a:tr h="14287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29</a:t>
                      </a:r>
                      <a:endParaRPr lang="pl-PL" sz="160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2335</a:t>
                      </a:r>
                      <a:endParaRPr lang="pl-PL" sz="160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Zadanie H</a:t>
                      </a:r>
                      <a:endParaRPr lang="pl-PL" sz="160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pl-PL" sz="160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pl-PL" sz="160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 zł</a:t>
                      </a:r>
                      <a:endParaRPr lang="pl-PL" sz="160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endParaRPr lang="pl-PL" sz="160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160</a:t>
                      </a:r>
                      <a:endParaRPr lang="pl-PL" sz="160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Oferent E</a:t>
                      </a:r>
                      <a:endParaRPr lang="pl-PL" sz="160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46150</a:t>
                      </a:r>
                      <a:endParaRPr lang="pl-PL" sz="160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Kielce</a:t>
                      </a:r>
                      <a:endParaRPr lang="pl-PL" sz="160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ŚWIĘT</a:t>
                      </a:r>
                      <a:endParaRPr lang="pl-PL" sz="160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27064283"/>
                  </a:ext>
                </a:extLst>
              </a:tr>
              <a:tr h="142875">
                <a:tc gridSpan="12">
                  <a:txBody>
                    <a:bodyPr/>
                    <a:lstStyle/>
                    <a:p>
                      <a:endParaRPr lang="pl-PL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6975567"/>
                  </a:ext>
                </a:extLst>
              </a:tr>
              <a:tr h="14287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41</a:t>
                      </a:r>
                      <a:endParaRPr lang="pl-PL" sz="160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1208</a:t>
                      </a:r>
                      <a:endParaRPr lang="pl-PL" sz="160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Zadanie I</a:t>
                      </a:r>
                      <a:endParaRPr lang="pl-PL" sz="160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pl-PL" sz="160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pl-PL" sz="160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40.000 zł</a:t>
                      </a:r>
                      <a:endParaRPr lang="pl-PL" sz="160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B+</a:t>
                      </a:r>
                      <a:endParaRPr lang="pl-PL" sz="160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170</a:t>
                      </a:r>
                      <a:endParaRPr lang="pl-PL" sz="160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Oferent F</a:t>
                      </a:r>
                      <a:endParaRPr lang="pl-PL" sz="160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41818</a:t>
                      </a:r>
                      <a:endParaRPr lang="pl-PL" sz="160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Lublin</a:t>
                      </a:r>
                      <a:endParaRPr lang="pl-PL" sz="160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LUBEL</a:t>
                      </a:r>
                      <a:endParaRPr lang="pl-PL" sz="160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50917373"/>
                  </a:ext>
                </a:extLst>
              </a:tr>
              <a:tr h="285750">
                <a:tc gridSpan="12">
                  <a:txBody>
                    <a:bodyPr/>
                    <a:lstStyle/>
                    <a:p>
                      <a:endParaRPr lang="pl-PL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54932258"/>
                  </a:ext>
                </a:extLst>
              </a:tr>
              <a:tr h="2857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62</a:t>
                      </a:r>
                      <a:endParaRPr lang="pl-PL" sz="160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1786</a:t>
                      </a:r>
                      <a:endParaRPr lang="pl-PL" sz="160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Zadanie J</a:t>
                      </a:r>
                      <a:endParaRPr lang="pl-PL" sz="160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pl-PL" sz="160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pl-PL" sz="160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 zł</a:t>
                      </a:r>
                      <a:endParaRPr lang="pl-PL" sz="160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  <a:endParaRPr lang="pl-PL" sz="160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199</a:t>
                      </a:r>
                      <a:endParaRPr lang="pl-PL" sz="160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Oferent G</a:t>
                      </a:r>
                      <a:endParaRPr lang="pl-PL" sz="160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60034</a:t>
                      </a:r>
                      <a:endParaRPr lang="pl-PL" sz="160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Płock</a:t>
                      </a:r>
                      <a:endParaRPr lang="pl-PL" sz="160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MAZ</a:t>
                      </a:r>
                      <a:endParaRPr lang="pl-PL" sz="1600" dirty="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982529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8634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ostokąt 9"/>
          <p:cNvSpPr/>
          <p:nvPr/>
        </p:nvSpPr>
        <p:spPr>
          <a:xfrm>
            <a:off x="0" y="1074738"/>
            <a:ext cx="12201525" cy="578326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sp>
        <p:nvSpPr>
          <p:cNvPr id="7" name="Prostokąt 6"/>
          <p:cNvSpPr/>
          <p:nvPr/>
        </p:nvSpPr>
        <p:spPr>
          <a:xfrm>
            <a:off x="-9525" y="792163"/>
            <a:ext cx="12192000" cy="11906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pic>
        <p:nvPicPr>
          <p:cNvPr id="16387" name="Obraz 7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6401182"/>
            <a:ext cx="12412663" cy="55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1" name="Obraz 5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36538" y="211138"/>
            <a:ext cx="436721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Prostokąt 7"/>
          <p:cNvSpPr/>
          <p:nvPr/>
        </p:nvSpPr>
        <p:spPr>
          <a:xfrm>
            <a:off x="236538" y="1287318"/>
            <a:ext cx="1019386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l-PL" dirty="0">
              <a:solidFill>
                <a:srgbClr val="C00000"/>
              </a:solidFill>
              <a:latin typeface="Tw Cen MT" pitchFamily="34" charset="-18"/>
            </a:endParaRPr>
          </a:p>
          <a:p>
            <a:pPr marL="342900" indent="-342900">
              <a:buAutoNum type="arabicPeriod"/>
            </a:pPr>
            <a:endParaRPr lang="pl-PL" dirty="0">
              <a:solidFill>
                <a:srgbClr val="C00000"/>
              </a:solidFill>
              <a:latin typeface="Tw Cen MT" pitchFamily="34" charset="-18"/>
            </a:endParaRPr>
          </a:p>
        </p:txBody>
      </p:sp>
      <p:sp>
        <p:nvSpPr>
          <p:cNvPr id="3" name="pole tekstowe 2"/>
          <p:cNvSpPr txBox="1"/>
          <p:nvPr/>
        </p:nvSpPr>
        <p:spPr>
          <a:xfrm>
            <a:off x="723497" y="1589631"/>
            <a:ext cx="10343570" cy="45089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dirty="0" smtClean="0">
                <a:solidFill>
                  <a:srgbClr val="C00000"/>
                </a:solidFill>
                <a:latin typeface="Tw Cen MT" panose="020B0602020104020603" pitchFamily="34" charset="-18"/>
              </a:rPr>
              <a:t>Karta oceny</a:t>
            </a:r>
            <a:endParaRPr lang="pl-PL" sz="2000" dirty="0">
              <a:solidFill>
                <a:srgbClr val="C00000"/>
              </a:solidFill>
              <a:latin typeface="Tw Cen MT" panose="020B0602020104020603" pitchFamily="34" charset="-18"/>
            </a:endParaRPr>
          </a:p>
          <a:p>
            <a:pPr algn="just"/>
            <a:endParaRPr lang="pl-PL" sz="2000" b="1" dirty="0">
              <a:solidFill>
                <a:srgbClr val="C00000"/>
              </a:solidFill>
              <a:latin typeface="Tw Cen MT" panose="020B0602020104020603" pitchFamily="34" charset="-18"/>
            </a:endParaRPr>
          </a:p>
          <a:p>
            <a:pPr algn="just"/>
            <a:r>
              <a:rPr lang="pl-PL" sz="2000" dirty="0" smtClean="0">
                <a:latin typeface="Tw Cen MT" panose="020B0602020104020603" pitchFamily="34" charset="-18"/>
              </a:rPr>
              <a:t>W ramach FIO 2020, </a:t>
            </a:r>
            <a:r>
              <a:rPr lang="pl-PL" sz="2000" dirty="0" smtClean="0">
                <a:solidFill>
                  <a:srgbClr val="C00000"/>
                </a:solidFill>
                <a:latin typeface="Tw Cen MT" panose="020B0602020104020603" pitchFamily="34" charset="-18"/>
              </a:rPr>
              <a:t>w ciągu 30 dni od rozstrzygnięcia konkursu</a:t>
            </a:r>
            <a:r>
              <a:rPr lang="pl-PL" sz="2000" dirty="0" smtClean="0">
                <a:latin typeface="Tw Cen MT" panose="020B0602020104020603" pitchFamily="34" charset="-18"/>
              </a:rPr>
              <a:t>, w Systemie Obsługi Dotacji </a:t>
            </a:r>
            <a:r>
              <a:rPr lang="pl-PL" sz="2000" dirty="0" smtClean="0">
                <a:solidFill>
                  <a:srgbClr val="C00000"/>
                </a:solidFill>
                <a:latin typeface="Tw Cen MT" panose="020B0602020104020603" pitchFamily="34" charset="-18"/>
              </a:rPr>
              <a:t>dostępna będzie karta oceny projektu.</a:t>
            </a:r>
          </a:p>
          <a:p>
            <a:pPr algn="just"/>
            <a:endParaRPr lang="pl-PL" sz="1600" b="1" dirty="0">
              <a:solidFill>
                <a:prstClr val="black"/>
              </a:solidFill>
              <a:latin typeface="Tw Cen MT" panose="020B0602020104020603" pitchFamily="34" charset="-18"/>
            </a:endParaRPr>
          </a:p>
          <a:p>
            <a:pPr marL="228600" lvl="0" indent="-228600">
              <a:lnSpc>
                <a:spcPct val="150000"/>
              </a:lnSpc>
              <a:spcBef>
                <a:spcPts val="1000"/>
              </a:spcBef>
              <a:buFont typeface="Wingdings" panose="05000000000000000000" pitchFamily="2" charset="2"/>
              <a:buChar char="q"/>
            </a:pPr>
            <a:r>
              <a:rPr lang="pl-PL" dirty="0" smtClean="0">
                <a:solidFill>
                  <a:prstClr val="black"/>
                </a:solidFill>
                <a:latin typeface="Tw Cen MT" panose="020B0602020104020603" pitchFamily="34" charset="-18"/>
              </a:rPr>
              <a:t>Informację o dostępności karty otrzymają mailowo wszystkie organizacje uczestniczące w konkursie – </a:t>
            </a:r>
            <a:r>
              <a:rPr lang="pl-PL" dirty="0" smtClean="0">
                <a:solidFill>
                  <a:srgbClr val="C00000"/>
                </a:solidFill>
                <a:latin typeface="Tw Cen MT" panose="020B0602020104020603" pitchFamily="34" charset="-18"/>
              </a:rPr>
              <a:t>nie trzeba składać wniosku o jej udostepnienie</a:t>
            </a:r>
            <a:r>
              <a:rPr lang="pl-PL" dirty="0" smtClean="0">
                <a:solidFill>
                  <a:prstClr val="black"/>
                </a:solidFill>
                <a:latin typeface="Tw Cen MT" panose="020B0602020104020603" pitchFamily="34" charset="-18"/>
              </a:rPr>
              <a:t>.</a:t>
            </a:r>
          </a:p>
          <a:p>
            <a:pPr marL="228600" indent="-228600">
              <a:lnSpc>
                <a:spcPct val="150000"/>
              </a:lnSpc>
              <a:spcBef>
                <a:spcPts val="1000"/>
              </a:spcBef>
              <a:buFont typeface="Wingdings" panose="05000000000000000000" pitchFamily="2" charset="2"/>
              <a:buChar char="q"/>
            </a:pPr>
            <a:r>
              <a:rPr lang="pl-PL" dirty="0" smtClean="0">
                <a:solidFill>
                  <a:prstClr val="black"/>
                </a:solidFill>
                <a:latin typeface="Tw Cen MT" panose="020B0602020104020603" pitchFamily="34" charset="-18"/>
              </a:rPr>
              <a:t>Zgodnie z Regulaminem udostępniona będzie </a:t>
            </a:r>
            <a:r>
              <a:rPr lang="pl-PL" dirty="0" smtClean="0">
                <a:solidFill>
                  <a:srgbClr val="C00000"/>
                </a:solidFill>
                <a:latin typeface="Tw Cen MT" panose="020B0602020104020603" pitchFamily="34" charset="-18"/>
              </a:rPr>
              <a:t>scalona karta oceny</a:t>
            </a:r>
            <a:r>
              <a:rPr lang="pl-PL" dirty="0" smtClean="0">
                <a:solidFill>
                  <a:prstClr val="black"/>
                </a:solidFill>
                <a:latin typeface="Tw Cen MT" panose="020B0602020104020603" pitchFamily="34" charset="-18"/>
              </a:rPr>
              <a:t>: </a:t>
            </a:r>
            <a:r>
              <a:rPr lang="pl-PL" dirty="0" smtClean="0">
                <a:solidFill>
                  <a:srgbClr val="C00000"/>
                </a:solidFill>
                <a:latin typeface="Tw Cen MT" panose="020B0602020104020603" pitchFamily="34" charset="-18"/>
              </a:rPr>
              <a:t>1 karta całościowa</a:t>
            </a:r>
            <a:r>
              <a:rPr lang="pl-PL" dirty="0" smtClean="0">
                <a:solidFill>
                  <a:prstClr val="black"/>
                </a:solidFill>
                <a:latin typeface="Tw Cen MT" panose="020B0602020104020603" pitchFamily="34" charset="-18"/>
              </a:rPr>
              <a:t>, której treść będzie uzgodniona z ekspertem.</a:t>
            </a:r>
          </a:p>
          <a:p>
            <a:pPr marL="228600" lvl="0" indent="-228600">
              <a:lnSpc>
                <a:spcPct val="150000"/>
              </a:lnSpc>
              <a:spcBef>
                <a:spcPts val="1000"/>
              </a:spcBef>
              <a:buFont typeface="Wingdings" panose="05000000000000000000" pitchFamily="2" charset="2"/>
              <a:buChar char="q"/>
            </a:pPr>
            <a:endParaRPr lang="pl-PL" dirty="0">
              <a:solidFill>
                <a:prstClr val="black"/>
              </a:solidFill>
              <a:latin typeface="Tw Cen MT" panose="020B0602020104020603" pitchFamily="34" charset="-18"/>
            </a:endParaRPr>
          </a:p>
          <a:p>
            <a:pPr algn="just">
              <a:lnSpc>
                <a:spcPct val="150000"/>
              </a:lnSpc>
            </a:pPr>
            <a:endParaRPr lang="pl-PL" i="1" dirty="0">
              <a:latin typeface="+mj-lt"/>
            </a:endParaRPr>
          </a:p>
        </p:txBody>
      </p:sp>
      <p:sp>
        <p:nvSpPr>
          <p:cNvPr id="11" name="pole tekstowe 12"/>
          <p:cNvSpPr txBox="1">
            <a:spLocks noChangeArrowheads="1"/>
          </p:cNvSpPr>
          <p:nvPr/>
        </p:nvSpPr>
        <p:spPr bwMode="auto">
          <a:xfrm>
            <a:off x="6786564" y="192088"/>
            <a:ext cx="2349124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pl-PL" sz="2400" dirty="0">
                <a:solidFill>
                  <a:srgbClr val="C00000"/>
                </a:solidFill>
                <a:latin typeface="Tw Cen MT" pitchFamily="34" charset="-18"/>
              </a:rPr>
              <a:t> FIO 2014-2020</a:t>
            </a:r>
            <a:endParaRPr lang="en-US" sz="2400" dirty="0">
              <a:solidFill>
                <a:srgbClr val="C00000"/>
              </a:solidFill>
              <a:latin typeface="Tw Cen MT" pitchFamily="34" charset="-18"/>
            </a:endParaRPr>
          </a:p>
        </p:txBody>
      </p:sp>
      <p:pic>
        <p:nvPicPr>
          <p:cNvPr id="12" name="Obraz 1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00953" y="81188"/>
            <a:ext cx="2500572" cy="1508443"/>
          </a:xfrm>
          <a:prstGeom prst="ellipse">
            <a:avLst/>
          </a:prstGeom>
        </p:spPr>
      </p:pic>
    </p:spTree>
    <p:extLst>
      <p:ext uri="{BB962C8B-B14F-4D97-AF65-F5344CB8AC3E}">
        <p14:creationId xmlns:p14="http://schemas.microsoft.com/office/powerpoint/2010/main" val="1858457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ostokąt 9"/>
          <p:cNvSpPr/>
          <p:nvPr/>
        </p:nvSpPr>
        <p:spPr>
          <a:xfrm>
            <a:off x="0" y="1074738"/>
            <a:ext cx="12201525" cy="578326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6501772B-F523-4463-8B8B-E3DA54CA4845}"/>
              </a:ext>
            </a:extLst>
          </p:cNvPr>
          <p:cNvSpPr/>
          <p:nvPr/>
        </p:nvSpPr>
        <p:spPr>
          <a:xfrm>
            <a:off x="2976664" y="2519464"/>
            <a:ext cx="953311" cy="272374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7" name="Prostokąt 6"/>
          <p:cNvSpPr/>
          <p:nvPr/>
        </p:nvSpPr>
        <p:spPr>
          <a:xfrm>
            <a:off x="-9525" y="792163"/>
            <a:ext cx="12192000" cy="11906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pic>
        <p:nvPicPr>
          <p:cNvPr id="16387" name="Obraz 7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6401182"/>
            <a:ext cx="12412663" cy="55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1" name="Obraz 5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36538" y="211138"/>
            <a:ext cx="436721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Prostokąt 7"/>
          <p:cNvSpPr/>
          <p:nvPr/>
        </p:nvSpPr>
        <p:spPr>
          <a:xfrm>
            <a:off x="236538" y="1287318"/>
            <a:ext cx="1019386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l-PL" dirty="0">
              <a:solidFill>
                <a:srgbClr val="C00000"/>
              </a:solidFill>
              <a:latin typeface="Tw Cen MT" pitchFamily="34" charset="-18"/>
            </a:endParaRPr>
          </a:p>
          <a:p>
            <a:pPr marL="342900" indent="-342900">
              <a:buAutoNum type="arabicPeriod"/>
            </a:pPr>
            <a:endParaRPr lang="pl-PL" dirty="0">
              <a:solidFill>
                <a:srgbClr val="C00000"/>
              </a:solidFill>
              <a:latin typeface="Tw Cen MT" pitchFamily="34" charset="-18"/>
            </a:endParaRPr>
          </a:p>
        </p:txBody>
      </p:sp>
      <p:sp>
        <p:nvSpPr>
          <p:cNvPr id="3" name="pole tekstowe 2"/>
          <p:cNvSpPr txBox="1"/>
          <p:nvPr/>
        </p:nvSpPr>
        <p:spPr>
          <a:xfrm>
            <a:off x="811225" y="1638449"/>
            <a:ext cx="10343570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000" dirty="0">
                <a:solidFill>
                  <a:srgbClr val="C00000"/>
                </a:solidFill>
                <a:latin typeface="Tw Cen MT" panose="020B0602020104020603" pitchFamily="34" charset="-18"/>
              </a:rPr>
              <a:t>    Jak złożyć Ofertę?</a:t>
            </a:r>
          </a:p>
          <a:p>
            <a:endParaRPr lang="pl-PL" sz="2000" dirty="0">
              <a:solidFill>
                <a:srgbClr val="C00000"/>
              </a:solidFill>
            </a:endParaRPr>
          </a:p>
          <a:p>
            <a:pPr>
              <a:lnSpc>
                <a:spcPct val="150000"/>
              </a:lnSpc>
            </a:pPr>
            <a:r>
              <a:rPr lang="pl-PL" dirty="0">
                <a:solidFill>
                  <a:srgbClr val="C00000"/>
                </a:solidFill>
                <a:latin typeface="+mj-lt"/>
              </a:rPr>
              <a:t>1. </a:t>
            </a:r>
            <a:r>
              <a:rPr lang="pl-PL" dirty="0">
                <a:latin typeface="+mj-lt"/>
              </a:rPr>
              <a:t>Ofertę należy złożyć</a:t>
            </a:r>
            <a:r>
              <a:rPr lang="pl-PL" dirty="0">
                <a:solidFill>
                  <a:schemeClr val="bg1"/>
                </a:solidFill>
                <a:latin typeface="+mj-lt"/>
              </a:rPr>
              <a:t> wyłącznie </a:t>
            </a:r>
            <a:r>
              <a:rPr lang="pl-PL" dirty="0">
                <a:latin typeface="+mj-lt"/>
              </a:rPr>
              <a:t>w Generatorze: </a:t>
            </a:r>
            <a:r>
              <a:rPr lang="pl-PL" sz="2400" dirty="0">
                <a:solidFill>
                  <a:srgbClr val="C00000"/>
                </a:solidFill>
                <a:latin typeface="+mj-lt"/>
              </a:rPr>
              <a:t>https://generator.niw.gov.pl/</a:t>
            </a:r>
            <a:endParaRPr lang="pl-PL" dirty="0">
              <a:latin typeface="+mj-lt"/>
            </a:endParaRPr>
          </a:p>
          <a:p>
            <a:pPr>
              <a:lnSpc>
                <a:spcPct val="150000"/>
              </a:lnSpc>
            </a:pPr>
            <a:r>
              <a:rPr lang="pl-PL" dirty="0">
                <a:solidFill>
                  <a:srgbClr val="C00000"/>
                </a:solidFill>
                <a:latin typeface="+mj-lt"/>
              </a:rPr>
              <a:t>2. </a:t>
            </a:r>
            <a:r>
              <a:rPr lang="pl-PL" dirty="0">
                <a:latin typeface="+mj-lt"/>
              </a:rPr>
              <a:t>Nie ma obowiązku dołączania załączników.</a:t>
            </a:r>
          </a:p>
          <a:p>
            <a:pPr>
              <a:lnSpc>
                <a:spcPct val="150000"/>
              </a:lnSpc>
            </a:pPr>
            <a:endParaRPr lang="pl-PL" b="1" dirty="0">
              <a:latin typeface="+mj-lt"/>
            </a:endParaRPr>
          </a:p>
          <a:p>
            <a:pPr algn="ctr">
              <a:lnSpc>
                <a:spcPct val="150000"/>
              </a:lnSpc>
            </a:pPr>
            <a:r>
              <a:rPr lang="pl-PL" sz="2000" b="1" u="sng" dirty="0" smtClean="0">
                <a:latin typeface="+mj-lt"/>
              </a:rPr>
              <a:t>Ogłoszenie naboru planowane jest ok. 17 listopada br. </a:t>
            </a:r>
          </a:p>
          <a:p>
            <a:pPr algn="ctr">
              <a:lnSpc>
                <a:spcPct val="150000"/>
              </a:lnSpc>
            </a:pPr>
            <a:r>
              <a:rPr lang="pl-PL" sz="2000" b="1" u="sng" dirty="0" smtClean="0">
                <a:latin typeface="+mj-lt"/>
              </a:rPr>
              <a:t>Nabór będzie trwał ok. 4 tygodnie.</a:t>
            </a:r>
            <a:endParaRPr lang="pl-PL" sz="2000" b="1" u="sng" dirty="0">
              <a:latin typeface="+mj-lt"/>
            </a:endParaRPr>
          </a:p>
          <a:p>
            <a:pPr>
              <a:lnSpc>
                <a:spcPct val="150000"/>
              </a:lnSpc>
            </a:pPr>
            <a:endParaRPr lang="pl-PL" i="1" dirty="0">
              <a:latin typeface="+mj-lt"/>
            </a:endParaRPr>
          </a:p>
          <a:p>
            <a:pPr algn="just">
              <a:lnSpc>
                <a:spcPct val="150000"/>
              </a:lnSpc>
            </a:pPr>
            <a:endParaRPr lang="pl-PL" i="1" dirty="0">
              <a:latin typeface="+mj-lt"/>
            </a:endParaRPr>
          </a:p>
        </p:txBody>
      </p:sp>
      <p:sp>
        <p:nvSpPr>
          <p:cNvPr id="11" name="pole tekstowe 12"/>
          <p:cNvSpPr txBox="1">
            <a:spLocks noChangeArrowheads="1"/>
          </p:cNvSpPr>
          <p:nvPr/>
        </p:nvSpPr>
        <p:spPr bwMode="auto">
          <a:xfrm>
            <a:off x="6786564" y="192088"/>
            <a:ext cx="2349124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pl-PL" sz="2400" dirty="0">
                <a:solidFill>
                  <a:srgbClr val="C00000"/>
                </a:solidFill>
                <a:latin typeface="Tw Cen MT" pitchFamily="34" charset="-18"/>
              </a:rPr>
              <a:t> FIO 2014-2020</a:t>
            </a:r>
            <a:endParaRPr lang="en-US" sz="2400" dirty="0">
              <a:solidFill>
                <a:srgbClr val="C00000"/>
              </a:solidFill>
              <a:latin typeface="Tw Cen MT" pitchFamily="34" charset="-18"/>
            </a:endParaRPr>
          </a:p>
        </p:txBody>
      </p:sp>
      <p:pic>
        <p:nvPicPr>
          <p:cNvPr id="12" name="Obraz 1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00953" y="81188"/>
            <a:ext cx="2500572" cy="1508443"/>
          </a:xfrm>
          <a:prstGeom prst="ellipse">
            <a:avLst/>
          </a:prstGeom>
        </p:spPr>
      </p:pic>
    </p:spTree>
    <p:extLst>
      <p:ext uri="{BB962C8B-B14F-4D97-AF65-F5344CB8AC3E}">
        <p14:creationId xmlns:p14="http://schemas.microsoft.com/office/powerpoint/2010/main" val="2127303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ostokąt 9"/>
          <p:cNvSpPr/>
          <p:nvPr/>
        </p:nvSpPr>
        <p:spPr>
          <a:xfrm>
            <a:off x="0" y="1074738"/>
            <a:ext cx="12201525" cy="578326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sp>
        <p:nvSpPr>
          <p:cNvPr id="7" name="Prostokąt 6"/>
          <p:cNvSpPr/>
          <p:nvPr/>
        </p:nvSpPr>
        <p:spPr>
          <a:xfrm>
            <a:off x="-9525" y="792163"/>
            <a:ext cx="12192000" cy="11906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pic>
        <p:nvPicPr>
          <p:cNvPr id="16387" name="Obraz 7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6401182"/>
            <a:ext cx="12412663" cy="55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1" name="Obraz 5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36538" y="211138"/>
            <a:ext cx="436721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Prostokąt 7"/>
          <p:cNvSpPr/>
          <p:nvPr/>
        </p:nvSpPr>
        <p:spPr>
          <a:xfrm>
            <a:off x="236538" y="1287318"/>
            <a:ext cx="1019386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l-PL" dirty="0">
              <a:solidFill>
                <a:srgbClr val="C00000"/>
              </a:solidFill>
              <a:latin typeface="Tw Cen MT" pitchFamily="34" charset="-18"/>
            </a:endParaRPr>
          </a:p>
          <a:p>
            <a:pPr marL="342900" indent="-342900">
              <a:buAutoNum type="arabicPeriod"/>
            </a:pPr>
            <a:endParaRPr lang="pl-PL" dirty="0">
              <a:solidFill>
                <a:srgbClr val="C00000"/>
              </a:solidFill>
              <a:latin typeface="Tw Cen MT" pitchFamily="34" charset="-18"/>
            </a:endParaRPr>
          </a:p>
        </p:txBody>
      </p:sp>
      <p:sp>
        <p:nvSpPr>
          <p:cNvPr id="3" name="pole tekstowe 2"/>
          <p:cNvSpPr txBox="1"/>
          <p:nvPr/>
        </p:nvSpPr>
        <p:spPr>
          <a:xfrm>
            <a:off x="723497" y="1589631"/>
            <a:ext cx="10343570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dirty="0">
                <a:solidFill>
                  <a:srgbClr val="C00000"/>
                </a:solidFill>
                <a:latin typeface="Tw Cen MT" panose="020B0602020104020603" pitchFamily="34" charset="-18"/>
              </a:rPr>
              <a:t>    Jak </a:t>
            </a:r>
            <a:r>
              <a:rPr lang="pl-PL" sz="2400" dirty="0" smtClean="0">
                <a:solidFill>
                  <a:srgbClr val="C00000"/>
                </a:solidFill>
                <a:latin typeface="Tw Cen MT" panose="020B0602020104020603" pitchFamily="34" charset="-18"/>
              </a:rPr>
              <a:t>wypełnić </a:t>
            </a:r>
            <a:r>
              <a:rPr lang="pl-PL" sz="2400" dirty="0">
                <a:solidFill>
                  <a:srgbClr val="C00000"/>
                </a:solidFill>
                <a:latin typeface="Tw Cen MT" panose="020B0602020104020603" pitchFamily="34" charset="-18"/>
              </a:rPr>
              <a:t>Ofertę</a:t>
            </a:r>
            <a:r>
              <a:rPr lang="pl-PL" sz="2400" dirty="0" smtClean="0">
                <a:solidFill>
                  <a:srgbClr val="C00000"/>
                </a:solidFill>
                <a:latin typeface="Tw Cen MT" panose="020B0602020104020603" pitchFamily="34" charset="-18"/>
              </a:rPr>
              <a:t>?</a:t>
            </a:r>
          </a:p>
          <a:p>
            <a:pPr algn="ctr"/>
            <a:endParaRPr lang="pl-PL" sz="2000" dirty="0">
              <a:solidFill>
                <a:srgbClr val="C00000"/>
              </a:solidFill>
              <a:latin typeface="Tw Cen MT" panose="020B0602020104020603" pitchFamily="34" charset="-18"/>
            </a:endParaRPr>
          </a:p>
          <a:p>
            <a:r>
              <a:rPr lang="pl-PL" sz="2000" dirty="0" smtClean="0"/>
              <a:t>Oferta w FIO 2020 składana jest na nowym wzorze oferty!</a:t>
            </a:r>
            <a:endParaRPr lang="pl-PL" sz="2000" dirty="0"/>
          </a:p>
          <a:p>
            <a:pPr>
              <a:lnSpc>
                <a:spcPct val="150000"/>
              </a:lnSpc>
            </a:pPr>
            <a:endParaRPr lang="pl-PL" i="1" dirty="0">
              <a:latin typeface="+mj-lt"/>
            </a:endParaRPr>
          </a:p>
          <a:p>
            <a:pPr marL="571500" indent="-571500">
              <a:lnSpc>
                <a:spcPct val="150000"/>
              </a:lnSpc>
              <a:buFont typeface="+mj-lt"/>
              <a:buAutoNum type="romanUcPeriod"/>
            </a:pPr>
            <a:r>
              <a:rPr lang="pl-PL" dirty="0"/>
              <a:t>Część – Podstawowe informacje o złożonej </a:t>
            </a:r>
            <a:r>
              <a:rPr lang="pl-PL" dirty="0" smtClean="0"/>
              <a:t>ofercie</a:t>
            </a:r>
          </a:p>
          <a:p>
            <a:pPr marL="571500" indent="-571500">
              <a:lnSpc>
                <a:spcPct val="150000"/>
              </a:lnSpc>
              <a:buFont typeface="+mj-lt"/>
              <a:buAutoNum type="romanUcPeriod"/>
            </a:pPr>
            <a:r>
              <a:rPr lang="pl-PL" dirty="0" smtClean="0"/>
              <a:t>Część </a:t>
            </a:r>
            <a:r>
              <a:rPr lang="pl-PL" dirty="0"/>
              <a:t>– Dane Oferentów</a:t>
            </a:r>
          </a:p>
          <a:p>
            <a:pPr marL="571500" indent="-571500">
              <a:lnSpc>
                <a:spcPct val="150000"/>
              </a:lnSpc>
              <a:buFont typeface="+mj-lt"/>
              <a:buAutoNum type="romanUcPeriod"/>
            </a:pPr>
            <a:r>
              <a:rPr lang="pl-PL" dirty="0" smtClean="0"/>
              <a:t>Część </a:t>
            </a:r>
            <a:r>
              <a:rPr lang="pl-PL" dirty="0"/>
              <a:t>– </a:t>
            </a:r>
            <a:r>
              <a:rPr lang="pl-PL" dirty="0" smtClean="0"/>
              <a:t>Opis zadania</a:t>
            </a:r>
            <a:endParaRPr lang="pl-PL" dirty="0"/>
          </a:p>
          <a:p>
            <a:pPr algn="just">
              <a:lnSpc>
                <a:spcPct val="150000"/>
              </a:lnSpc>
            </a:pPr>
            <a:endParaRPr lang="pl-PL" i="1" dirty="0">
              <a:latin typeface="+mj-lt"/>
            </a:endParaRPr>
          </a:p>
        </p:txBody>
      </p:sp>
      <p:sp>
        <p:nvSpPr>
          <p:cNvPr id="11" name="pole tekstowe 12"/>
          <p:cNvSpPr txBox="1">
            <a:spLocks noChangeArrowheads="1"/>
          </p:cNvSpPr>
          <p:nvPr/>
        </p:nvSpPr>
        <p:spPr bwMode="auto">
          <a:xfrm>
            <a:off x="6786564" y="192088"/>
            <a:ext cx="2349124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pl-PL" sz="2400" dirty="0">
                <a:solidFill>
                  <a:srgbClr val="C00000"/>
                </a:solidFill>
                <a:latin typeface="Tw Cen MT" pitchFamily="34" charset="-18"/>
              </a:rPr>
              <a:t> FIO 2014-2020</a:t>
            </a:r>
            <a:endParaRPr lang="en-US" sz="2400" dirty="0">
              <a:solidFill>
                <a:srgbClr val="C00000"/>
              </a:solidFill>
              <a:latin typeface="Tw Cen MT" pitchFamily="34" charset="-18"/>
            </a:endParaRPr>
          </a:p>
        </p:txBody>
      </p:sp>
      <p:pic>
        <p:nvPicPr>
          <p:cNvPr id="12" name="Obraz 1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00953" y="81188"/>
            <a:ext cx="2500572" cy="1508443"/>
          </a:xfrm>
          <a:prstGeom prst="ellipse">
            <a:avLst/>
          </a:prstGeom>
        </p:spPr>
      </p:pic>
    </p:spTree>
    <p:extLst>
      <p:ext uri="{BB962C8B-B14F-4D97-AF65-F5344CB8AC3E}">
        <p14:creationId xmlns:p14="http://schemas.microsoft.com/office/powerpoint/2010/main" val="2677163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ostokąt 9"/>
          <p:cNvSpPr/>
          <p:nvPr/>
        </p:nvSpPr>
        <p:spPr>
          <a:xfrm>
            <a:off x="0" y="1074738"/>
            <a:ext cx="12201525" cy="578326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sp>
        <p:nvSpPr>
          <p:cNvPr id="7" name="Prostokąt 6"/>
          <p:cNvSpPr/>
          <p:nvPr/>
        </p:nvSpPr>
        <p:spPr>
          <a:xfrm>
            <a:off x="-9525" y="792163"/>
            <a:ext cx="12192000" cy="11906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pic>
        <p:nvPicPr>
          <p:cNvPr id="16387" name="Obraz 7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6401182"/>
            <a:ext cx="12412663" cy="55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1" name="Obraz 5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36538" y="211138"/>
            <a:ext cx="436721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Prostokąt 7"/>
          <p:cNvSpPr/>
          <p:nvPr/>
        </p:nvSpPr>
        <p:spPr>
          <a:xfrm>
            <a:off x="236538" y="1287318"/>
            <a:ext cx="1019386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l-PL" dirty="0">
              <a:solidFill>
                <a:srgbClr val="C00000"/>
              </a:solidFill>
              <a:latin typeface="Tw Cen MT" pitchFamily="34" charset="-18"/>
            </a:endParaRPr>
          </a:p>
          <a:p>
            <a:pPr marL="342900" indent="-342900">
              <a:buAutoNum type="arabicPeriod"/>
            </a:pPr>
            <a:endParaRPr lang="pl-PL" dirty="0">
              <a:solidFill>
                <a:srgbClr val="C00000"/>
              </a:solidFill>
              <a:latin typeface="Tw Cen MT" pitchFamily="34" charset="-18"/>
            </a:endParaRPr>
          </a:p>
        </p:txBody>
      </p:sp>
      <p:sp>
        <p:nvSpPr>
          <p:cNvPr id="3" name="pole tekstowe 2"/>
          <p:cNvSpPr txBox="1"/>
          <p:nvPr/>
        </p:nvSpPr>
        <p:spPr>
          <a:xfrm>
            <a:off x="723497" y="1589631"/>
            <a:ext cx="10343570" cy="4555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dirty="0">
                <a:solidFill>
                  <a:srgbClr val="C00000"/>
                </a:solidFill>
                <a:latin typeface="Tw Cen MT" panose="020B0602020104020603" pitchFamily="34" charset="-18"/>
              </a:rPr>
              <a:t>    Jak </a:t>
            </a:r>
            <a:r>
              <a:rPr lang="pl-PL" sz="2400" dirty="0" smtClean="0">
                <a:solidFill>
                  <a:srgbClr val="C00000"/>
                </a:solidFill>
                <a:latin typeface="Tw Cen MT" panose="020B0602020104020603" pitchFamily="34" charset="-18"/>
              </a:rPr>
              <a:t>wypełnić </a:t>
            </a:r>
            <a:r>
              <a:rPr lang="pl-PL" sz="2400" dirty="0">
                <a:solidFill>
                  <a:srgbClr val="C00000"/>
                </a:solidFill>
                <a:latin typeface="Tw Cen MT" panose="020B0602020104020603" pitchFamily="34" charset="-18"/>
              </a:rPr>
              <a:t>Ofertę</a:t>
            </a:r>
            <a:r>
              <a:rPr lang="pl-PL" sz="2400" dirty="0" smtClean="0">
                <a:solidFill>
                  <a:srgbClr val="C00000"/>
                </a:solidFill>
                <a:latin typeface="Tw Cen MT" panose="020B0602020104020603" pitchFamily="34" charset="-18"/>
              </a:rPr>
              <a:t>?</a:t>
            </a:r>
            <a:endParaRPr lang="pl-PL" sz="2000" dirty="0">
              <a:solidFill>
                <a:srgbClr val="C00000"/>
              </a:solidFill>
              <a:latin typeface="Tw Cen MT" panose="020B0602020104020603" pitchFamily="34" charset="-18"/>
            </a:endParaRPr>
          </a:p>
          <a:p>
            <a:pPr marL="228600" indent="-228600">
              <a:lnSpc>
                <a:spcPct val="150000"/>
              </a:lnSpc>
              <a:spcBef>
                <a:spcPts val="1000"/>
              </a:spcBef>
              <a:buFont typeface="Wingdings" panose="05000000000000000000" pitchFamily="2" charset="2"/>
              <a:buChar char="q"/>
            </a:pPr>
            <a:r>
              <a:rPr lang="pl-PL" sz="1600" b="1" dirty="0" smtClean="0">
                <a:solidFill>
                  <a:prstClr val="black"/>
                </a:solidFill>
                <a:latin typeface="Tw Cen MT" panose="020B0602020104020603" pitchFamily="34" charset="-18"/>
              </a:rPr>
              <a:t>Syntetyczny opis zadania – </a:t>
            </a:r>
            <a:r>
              <a:rPr lang="pl-PL" sz="1600" dirty="0" smtClean="0">
                <a:solidFill>
                  <a:prstClr val="black"/>
                </a:solidFill>
                <a:latin typeface="Tw Cen MT" panose="020B0602020104020603" pitchFamily="34" charset="-18"/>
              </a:rPr>
              <a:t>krótka informacja na czym polega projekt – </a:t>
            </a:r>
            <a:r>
              <a:rPr lang="pl-PL" sz="1600" dirty="0">
                <a:solidFill>
                  <a:srgbClr val="FF0000"/>
                </a:solidFill>
                <a:latin typeface="Tw Cen MT" panose="020B0602020104020603" pitchFamily="34" charset="-18"/>
              </a:rPr>
              <a:t>uwaga </a:t>
            </a:r>
            <a:r>
              <a:rPr lang="pl-PL" sz="1600" dirty="0" smtClean="0">
                <a:solidFill>
                  <a:srgbClr val="FF0000"/>
                </a:solidFill>
                <a:latin typeface="Tw Cen MT" panose="020B0602020104020603" pitchFamily="34" charset="-18"/>
              </a:rPr>
              <a:t>limit 2000 </a:t>
            </a:r>
            <a:r>
              <a:rPr lang="pl-PL" sz="1600" dirty="0">
                <a:solidFill>
                  <a:srgbClr val="FF0000"/>
                </a:solidFill>
                <a:latin typeface="Tw Cen MT" panose="020B0602020104020603" pitchFamily="34" charset="-18"/>
              </a:rPr>
              <a:t>znaków</a:t>
            </a:r>
            <a:r>
              <a:rPr lang="pl-PL" sz="1600" dirty="0" smtClean="0">
                <a:solidFill>
                  <a:srgbClr val="FF0000"/>
                </a:solidFill>
                <a:latin typeface="Tw Cen MT" panose="020B0602020104020603" pitchFamily="34" charset="-18"/>
              </a:rPr>
              <a:t>;</a:t>
            </a:r>
            <a:endParaRPr lang="pl-PL" sz="1600" dirty="0" smtClean="0">
              <a:solidFill>
                <a:prstClr val="black"/>
              </a:solidFill>
              <a:latin typeface="Tw Cen MT" panose="020B0602020104020603" pitchFamily="34" charset="-18"/>
            </a:endParaRPr>
          </a:p>
          <a:p>
            <a:pPr marL="228600" lvl="0" indent="-228600">
              <a:lnSpc>
                <a:spcPct val="150000"/>
              </a:lnSpc>
              <a:spcBef>
                <a:spcPts val="1000"/>
              </a:spcBef>
              <a:buFont typeface="Wingdings" panose="05000000000000000000" pitchFamily="2" charset="2"/>
              <a:buChar char="q"/>
            </a:pPr>
            <a:r>
              <a:rPr lang="pl-PL" sz="1600" b="1" dirty="0">
                <a:solidFill>
                  <a:prstClr val="black"/>
                </a:solidFill>
                <a:latin typeface="Tw Cen MT" panose="020B0602020104020603" pitchFamily="34" charset="-18"/>
              </a:rPr>
              <a:t>Opis potrzeby </a:t>
            </a:r>
            <a:r>
              <a:rPr lang="pl-PL" sz="1600" b="1" dirty="0" smtClean="0">
                <a:solidFill>
                  <a:prstClr val="black"/>
                </a:solidFill>
                <a:latin typeface="Tw Cen MT" panose="020B0602020104020603" pitchFamily="34" charset="-18"/>
              </a:rPr>
              <a:t>wskazującej </a:t>
            </a:r>
            <a:r>
              <a:rPr lang="pl-PL" sz="1600" b="1" dirty="0">
                <a:solidFill>
                  <a:prstClr val="black"/>
                </a:solidFill>
                <a:latin typeface="Tw Cen MT" panose="020B0602020104020603" pitchFamily="34" charset="-18"/>
              </a:rPr>
              <a:t>na zasadność realizacji </a:t>
            </a:r>
            <a:r>
              <a:rPr lang="pl-PL" sz="1600" b="1" dirty="0" smtClean="0">
                <a:solidFill>
                  <a:prstClr val="black"/>
                </a:solidFill>
                <a:latin typeface="Tw Cen MT" panose="020B0602020104020603" pitchFamily="34" charset="-18"/>
              </a:rPr>
              <a:t>zadania </a:t>
            </a:r>
            <a:r>
              <a:rPr lang="pl-PL" sz="1600" dirty="0" smtClean="0">
                <a:solidFill>
                  <a:prstClr val="black"/>
                </a:solidFill>
                <a:latin typeface="Tw Cen MT" panose="020B0602020104020603" pitchFamily="34" charset="-18"/>
              </a:rPr>
              <a:t>–</a:t>
            </a:r>
            <a:r>
              <a:rPr lang="pl-PL" sz="1600" b="1" dirty="0" smtClean="0">
                <a:solidFill>
                  <a:prstClr val="black"/>
                </a:solidFill>
                <a:latin typeface="Tw Cen MT" panose="020B0602020104020603" pitchFamily="34" charset="-18"/>
              </a:rPr>
              <a:t> </a:t>
            </a:r>
            <a:r>
              <a:rPr lang="pl-PL" sz="1600" dirty="0" smtClean="0">
                <a:solidFill>
                  <a:prstClr val="black"/>
                </a:solidFill>
                <a:latin typeface="Tw Cen MT" panose="020B0602020104020603" pitchFamily="34" charset="-18"/>
              </a:rPr>
              <a:t>wskazujących na celowość wykonania zadania publicznego – </a:t>
            </a:r>
            <a:r>
              <a:rPr lang="pl-PL" sz="1600" dirty="0" smtClean="0">
                <a:solidFill>
                  <a:srgbClr val="FF0000"/>
                </a:solidFill>
                <a:latin typeface="Tw Cen MT" panose="020B0602020104020603" pitchFamily="34" charset="-18"/>
              </a:rPr>
              <a:t>limit 5000 znaków;</a:t>
            </a:r>
          </a:p>
          <a:p>
            <a:pPr marL="228600" lvl="0" indent="-228600">
              <a:lnSpc>
                <a:spcPct val="150000"/>
              </a:lnSpc>
              <a:spcBef>
                <a:spcPts val="1000"/>
              </a:spcBef>
              <a:buFont typeface="Wingdings" panose="05000000000000000000" pitchFamily="2" charset="2"/>
              <a:buChar char="q"/>
            </a:pPr>
            <a:r>
              <a:rPr lang="pl-PL" sz="1600" b="1" dirty="0">
                <a:solidFill>
                  <a:prstClr val="black"/>
                </a:solidFill>
                <a:latin typeface="Tw Cen MT" panose="020B0602020104020603" pitchFamily="34" charset="-18"/>
              </a:rPr>
              <a:t>Miejsce realizacji zadania </a:t>
            </a:r>
            <a:r>
              <a:rPr lang="pl-PL" sz="1600" b="1" dirty="0" smtClean="0">
                <a:solidFill>
                  <a:prstClr val="black"/>
                </a:solidFill>
                <a:latin typeface="Tw Cen MT" panose="020B0602020104020603" pitchFamily="34" charset="-18"/>
              </a:rPr>
              <a:t>– </a:t>
            </a:r>
            <a:r>
              <a:rPr lang="pl-PL" sz="1600" dirty="0" smtClean="0">
                <a:solidFill>
                  <a:prstClr val="black"/>
                </a:solidFill>
                <a:latin typeface="Tw Cen MT" panose="020B0602020104020603" pitchFamily="34" charset="-18"/>
              </a:rPr>
              <a:t>informacja gdzie planujecie realizować zadanie – </a:t>
            </a:r>
            <a:r>
              <a:rPr lang="pl-PL" sz="1600" dirty="0">
                <a:solidFill>
                  <a:srgbClr val="FF0000"/>
                </a:solidFill>
                <a:latin typeface="Tw Cen MT" panose="020B0602020104020603" pitchFamily="34" charset="-18"/>
              </a:rPr>
              <a:t>limit 5000 znaków</a:t>
            </a:r>
            <a:r>
              <a:rPr lang="pl-PL" sz="1600" dirty="0" smtClean="0">
                <a:solidFill>
                  <a:srgbClr val="FF0000"/>
                </a:solidFill>
                <a:latin typeface="Tw Cen MT" panose="020B0602020104020603" pitchFamily="34" charset="-18"/>
              </a:rPr>
              <a:t>;</a:t>
            </a:r>
          </a:p>
          <a:p>
            <a:pPr marL="228600" indent="-228600">
              <a:lnSpc>
                <a:spcPct val="150000"/>
              </a:lnSpc>
              <a:spcBef>
                <a:spcPts val="1000"/>
              </a:spcBef>
              <a:buFont typeface="Wingdings" panose="05000000000000000000" pitchFamily="2" charset="2"/>
              <a:buChar char="q"/>
            </a:pPr>
            <a:r>
              <a:rPr lang="pl-PL" sz="1600" b="1" dirty="0">
                <a:solidFill>
                  <a:prstClr val="black"/>
                </a:solidFill>
                <a:latin typeface="Tw Cen MT" panose="020B0602020104020603" pitchFamily="34" charset="-18"/>
              </a:rPr>
              <a:t>Opis grupy docelowej – </a:t>
            </a:r>
            <a:r>
              <a:rPr lang="pl-PL" sz="1600" dirty="0">
                <a:solidFill>
                  <a:prstClr val="black"/>
                </a:solidFill>
                <a:latin typeface="Tw Cen MT" panose="020B0602020104020603" pitchFamily="34" charset="-18"/>
              </a:rPr>
              <a:t>informacja </a:t>
            </a:r>
            <a:r>
              <a:rPr lang="pl-PL" sz="1600" dirty="0" smtClean="0">
                <a:solidFill>
                  <a:prstClr val="black"/>
                </a:solidFill>
                <a:latin typeface="Tw Cen MT" panose="020B0602020104020603" pitchFamily="34" charset="-18"/>
              </a:rPr>
              <a:t>do kogo planujecie skierować projekt– </a:t>
            </a:r>
            <a:r>
              <a:rPr lang="pl-PL" sz="1600" dirty="0">
                <a:solidFill>
                  <a:srgbClr val="FF0000"/>
                </a:solidFill>
                <a:latin typeface="Tw Cen MT" panose="020B0602020104020603" pitchFamily="34" charset="-18"/>
              </a:rPr>
              <a:t>limit 5000 znaków</a:t>
            </a:r>
            <a:r>
              <a:rPr lang="pl-PL" sz="1600" dirty="0" smtClean="0">
                <a:solidFill>
                  <a:srgbClr val="FF0000"/>
                </a:solidFill>
                <a:latin typeface="Tw Cen MT" panose="020B0602020104020603" pitchFamily="34" charset="-18"/>
              </a:rPr>
              <a:t>;</a:t>
            </a:r>
            <a:endParaRPr lang="pl-PL" sz="1600" b="1" dirty="0">
              <a:solidFill>
                <a:prstClr val="black"/>
              </a:solidFill>
              <a:latin typeface="Tw Cen MT" panose="020B0602020104020603" pitchFamily="34" charset="-18"/>
            </a:endParaRPr>
          </a:p>
          <a:p>
            <a:pPr marL="228600" lvl="0" indent="-228600">
              <a:lnSpc>
                <a:spcPct val="150000"/>
              </a:lnSpc>
              <a:spcBef>
                <a:spcPts val="1000"/>
              </a:spcBef>
              <a:buFont typeface="Wingdings" panose="05000000000000000000" pitchFamily="2" charset="2"/>
              <a:buChar char="q"/>
            </a:pPr>
            <a:r>
              <a:rPr lang="pl-PL" sz="1600" b="1" dirty="0" smtClean="0">
                <a:solidFill>
                  <a:prstClr val="black"/>
                </a:solidFill>
                <a:latin typeface="Tw Cen MT" panose="020B0602020104020603" pitchFamily="34" charset="-18"/>
              </a:rPr>
              <a:t>Liczba beneficjentów </a:t>
            </a:r>
            <a:r>
              <a:rPr lang="pl-PL" sz="1600" dirty="0" smtClean="0">
                <a:solidFill>
                  <a:prstClr val="black"/>
                </a:solidFill>
                <a:latin typeface="Tw Cen MT" panose="020B0602020104020603" pitchFamily="34" charset="-18"/>
              </a:rPr>
              <a:t>– liczbowe określenie – ile osób obejmiecie bezpośrednio zadaniem i ile organizacji pozarządowych </a:t>
            </a:r>
            <a:r>
              <a:rPr lang="pl-PL" sz="1600" dirty="0" smtClean="0">
                <a:solidFill>
                  <a:srgbClr val="FF0000"/>
                </a:solidFill>
                <a:latin typeface="Tw Cen MT" panose="020B0602020104020603" pitchFamily="34" charset="-18"/>
              </a:rPr>
              <a:t>– pole liczbowe.</a:t>
            </a:r>
            <a:endParaRPr lang="pl-PL" sz="1600" b="1" dirty="0" smtClean="0">
              <a:solidFill>
                <a:srgbClr val="FF0000"/>
              </a:solidFill>
              <a:latin typeface="Tw Cen MT" panose="020B0602020104020603" pitchFamily="34" charset="-18"/>
            </a:endParaRPr>
          </a:p>
          <a:p>
            <a:pPr marL="228600" lvl="0" indent="-228600">
              <a:lnSpc>
                <a:spcPct val="150000"/>
              </a:lnSpc>
              <a:spcBef>
                <a:spcPts val="1000"/>
              </a:spcBef>
              <a:buFont typeface="Wingdings" panose="05000000000000000000" pitchFamily="2" charset="2"/>
              <a:buChar char="q"/>
            </a:pPr>
            <a:r>
              <a:rPr lang="pl-PL" sz="1600" b="1" dirty="0" smtClean="0">
                <a:solidFill>
                  <a:prstClr val="black"/>
                </a:solidFill>
                <a:latin typeface="Tw Cen MT" panose="020B0602020104020603" pitchFamily="34" charset="-18"/>
              </a:rPr>
              <a:t>Plan i harmonogram działań na rok 2020 – </a:t>
            </a:r>
            <a:r>
              <a:rPr lang="pl-PL" sz="1600" dirty="0" smtClean="0">
                <a:solidFill>
                  <a:prstClr val="black"/>
                </a:solidFill>
                <a:latin typeface="Tw Cen MT" panose="020B0602020104020603" pitchFamily="34" charset="-18"/>
              </a:rPr>
              <a:t>wskazanie działań, ich szczegółowy opis, informacja do kogo będzie skierowane oraz wskazanie terminu realizacji.</a:t>
            </a:r>
            <a:endParaRPr lang="pl-PL" sz="1600" b="1" dirty="0" smtClean="0">
              <a:solidFill>
                <a:prstClr val="black"/>
              </a:solidFill>
              <a:latin typeface="Tw Cen MT" panose="020B0602020104020603" pitchFamily="34" charset="-18"/>
            </a:endParaRPr>
          </a:p>
        </p:txBody>
      </p:sp>
      <p:sp>
        <p:nvSpPr>
          <p:cNvPr id="11" name="pole tekstowe 12"/>
          <p:cNvSpPr txBox="1">
            <a:spLocks noChangeArrowheads="1"/>
          </p:cNvSpPr>
          <p:nvPr/>
        </p:nvSpPr>
        <p:spPr bwMode="auto">
          <a:xfrm>
            <a:off x="6786564" y="192088"/>
            <a:ext cx="2349124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pl-PL" sz="2400" dirty="0">
                <a:solidFill>
                  <a:srgbClr val="C00000"/>
                </a:solidFill>
                <a:latin typeface="Tw Cen MT" pitchFamily="34" charset="-18"/>
              </a:rPr>
              <a:t> FIO 2014-2020</a:t>
            </a:r>
            <a:endParaRPr lang="en-US" sz="2400" dirty="0">
              <a:solidFill>
                <a:srgbClr val="C00000"/>
              </a:solidFill>
              <a:latin typeface="Tw Cen MT" pitchFamily="34" charset="-18"/>
            </a:endParaRPr>
          </a:p>
        </p:txBody>
      </p:sp>
      <p:pic>
        <p:nvPicPr>
          <p:cNvPr id="12" name="Obraz 1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00953" y="81188"/>
            <a:ext cx="2500572" cy="1508443"/>
          </a:xfrm>
          <a:prstGeom prst="ellipse">
            <a:avLst/>
          </a:prstGeom>
        </p:spPr>
      </p:pic>
    </p:spTree>
    <p:extLst>
      <p:ext uri="{BB962C8B-B14F-4D97-AF65-F5344CB8AC3E}">
        <p14:creationId xmlns:p14="http://schemas.microsoft.com/office/powerpoint/2010/main" val="2014797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ostokąt 9"/>
          <p:cNvSpPr/>
          <p:nvPr/>
        </p:nvSpPr>
        <p:spPr>
          <a:xfrm>
            <a:off x="0" y="1074738"/>
            <a:ext cx="12201525" cy="578326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sp>
        <p:nvSpPr>
          <p:cNvPr id="7" name="Prostokąt 6"/>
          <p:cNvSpPr/>
          <p:nvPr/>
        </p:nvSpPr>
        <p:spPr>
          <a:xfrm>
            <a:off x="-9525" y="792163"/>
            <a:ext cx="12192000" cy="11906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pic>
        <p:nvPicPr>
          <p:cNvPr id="16387" name="Obraz 7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6401182"/>
            <a:ext cx="12412663" cy="55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1" name="Obraz 5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36538" y="211138"/>
            <a:ext cx="436721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Prostokąt 7"/>
          <p:cNvSpPr/>
          <p:nvPr/>
        </p:nvSpPr>
        <p:spPr>
          <a:xfrm>
            <a:off x="236538" y="1287318"/>
            <a:ext cx="1019386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l-PL" dirty="0">
              <a:solidFill>
                <a:srgbClr val="C00000"/>
              </a:solidFill>
              <a:latin typeface="Tw Cen MT" pitchFamily="34" charset="-18"/>
            </a:endParaRPr>
          </a:p>
          <a:p>
            <a:pPr marL="342900" indent="-342900">
              <a:buAutoNum type="arabicPeriod"/>
            </a:pPr>
            <a:endParaRPr lang="pl-PL" dirty="0">
              <a:solidFill>
                <a:srgbClr val="C00000"/>
              </a:solidFill>
              <a:latin typeface="Tw Cen MT" pitchFamily="34" charset="-18"/>
            </a:endParaRPr>
          </a:p>
        </p:txBody>
      </p:sp>
      <p:sp>
        <p:nvSpPr>
          <p:cNvPr id="3" name="pole tekstowe 2"/>
          <p:cNvSpPr txBox="1"/>
          <p:nvPr/>
        </p:nvSpPr>
        <p:spPr>
          <a:xfrm>
            <a:off x="723497" y="1589631"/>
            <a:ext cx="10343570" cy="44268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dirty="0">
                <a:solidFill>
                  <a:srgbClr val="C00000"/>
                </a:solidFill>
                <a:latin typeface="Tw Cen MT" panose="020B0602020104020603" pitchFamily="34" charset="-18"/>
              </a:rPr>
              <a:t>    Jak </a:t>
            </a:r>
            <a:r>
              <a:rPr lang="pl-PL" sz="2400" dirty="0" smtClean="0">
                <a:solidFill>
                  <a:srgbClr val="C00000"/>
                </a:solidFill>
                <a:latin typeface="Tw Cen MT" panose="020B0602020104020603" pitchFamily="34" charset="-18"/>
              </a:rPr>
              <a:t>wypełnić </a:t>
            </a:r>
            <a:r>
              <a:rPr lang="pl-PL" sz="2400" dirty="0">
                <a:solidFill>
                  <a:srgbClr val="C00000"/>
                </a:solidFill>
                <a:latin typeface="Tw Cen MT" panose="020B0602020104020603" pitchFamily="34" charset="-18"/>
              </a:rPr>
              <a:t>Ofertę</a:t>
            </a:r>
            <a:r>
              <a:rPr lang="pl-PL" sz="2400" dirty="0" smtClean="0">
                <a:solidFill>
                  <a:srgbClr val="C00000"/>
                </a:solidFill>
                <a:latin typeface="Tw Cen MT" panose="020B0602020104020603" pitchFamily="34" charset="-18"/>
              </a:rPr>
              <a:t>?</a:t>
            </a:r>
            <a:endParaRPr lang="pl-PL" sz="2000" dirty="0">
              <a:solidFill>
                <a:srgbClr val="C00000"/>
              </a:solidFill>
              <a:latin typeface="Tw Cen MT" panose="020B0602020104020603" pitchFamily="34" charset="-18"/>
            </a:endParaRPr>
          </a:p>
          <a:p>
            <a:pPr marL="228600" lvl="0" indent="-228600">
              <a:lnSpc>
                <a:spcPct val="150000"/>
              </a:lnSpc>
              <a:spcBef>
                <a:spcPts val="1000"/>
              </a:spcBef>
              <a:buFont typeface="Wingdings" panose="05000000000000000000" pitchFamily="2" charset="2"/>
              <a:buChar char="q"/>
            </a:pPr>
            <a:r>
              <a:rPr lang="pl-PL" sz="1600" b="1" dirty="0">
                <a:solidFill>
                  <a:prstClr val="black"/>
                </a:solidFill>
                <a:latin typeface="Tw Cen MT" panose="020B0602020104020603" pitchFamily="34" charset="-18"/>
              </a:rPr>
              <a:t>Opis </a:t>
            </a:r>
            <a:r>
              <a:rPr lang="pl-PL" sz="1600" b="1" dirty="0" smtClean="0">
                <a:solidFill>
                  <a:prstClr val="black"/>
                </a:solidFill>
                <a:latin typeface="Tw Cen MT" panose="020B0602020104020603" pitchFamily="34" charset="-18"/>
              </a:rPr>
              <a:t>rezultatów:</a:t>
            </a:r>
          </a:p>
          <a:p>
            <a:pPr marL="685800" lvl="1" indent="-228600">
              <a:lnSpc>
                <a:spcPct val="150000"/>
              </a:lnSpc>
              <a:spcBef>
                <a:spcPts val="1000"/>
              </a:spcBef>
              <a:buFont typeface="Wingdings" panose="05000000000000000000" pitchFamily="2" charset="2"/>
              <a:buChar char="q"/>
            </a:pPr>
            <a:r>
              <a:rPr lang="pl-PL" sz="1600" dirty="0" smtClean="0">
                <a:solidFill>
                  <a:prstClr val="black"/>
                </a:solidFill>
                <a:latin typeface="Tw Cen MT" panose="020B0602020104020603" pitchFamily="34" charset="-18"/>
              </a:rPr>
              <a:t>Wskazanie co </a:t>
            </a:r>
            <a:r>
              <a:rPr lang="pl-PL" sz="1600" dirty="0">
                <a:solidFill>
                  <a:prstClr val="black"/>
                </a:solidFill>
                <a:latin typeface="Tw Cen MT" panose="020B0602020104020603" pitchFamily="34" charset="-18"/>
              </a:rPr>
              <a:t>będzie bezpośrednim efektem (materialne „produkty” lub „usługi” zrealizowane na rzecz uczestników zadania) realizacji </a:t>
            </a:r>
            <a:r>
              <a:rPr lang="pl-PL" sz="1600" dirty="0" smtClean="0">
                <a:solidFill>
                  <a:prstClr val="black"/>
                </a:solidFill>
                <a:latin typeface="Tw Cen MT" panose="020B0602020104020603" pitchFamily="34" charset="-18"/>
              </a:rPr>
              <a:t>oferty? </a:t>
            </a:r>
            <a:r>
              <a:rPr lang="pl-PL" sz="1600" dirty="0" smtClean="0">
                <a:solidFill>
                  <a:srgbClr val="FF0000"/>
                </a:solidFill>
                <a:latin typeface="Tw Cen MT" panose="020B0602020104020603" pitchFamily="34" charset="-18"/>
              </a:rPr>
              <a:t>– co będzie efektem projektu?</a:t>
            </a:r>
          </a:p>
          <a:p>
            <a:pPr marL="685800" lvl="1" indent="-228600">
              <a:lnSpc>
                <a:spcPct val="150000"/>
              </a:lnSpc>
              <a:spcBef>
                <a:spcPts val="1000"/>
              </a:spcBef>
              <a:buFont typeface="Wingdings" panose="05000000000000000000" pitchFamily="2" charset="2"/>
              <a:buChar char="q"/>
            </a:pPr>
            <a:r>
              <a:rPr lang="pl-PL" sz="1600" dirty="0" smtClean="0">
                <a:solidFill>
                  <a:prstClr val="black"/>
                </a:solidFill>
                <a:latin typeface="Tw Cen MT" panose="020B0602020104020603" pitchFamily="34" charset="-18"/>
              </a:rPr>
              <a:t>Informacja jaka </a:t>
            </a:r>
            <a:r>
              <a:rPr lang="pl-PL" sz="1600" dirty="0">
                <a:solidFill>
                  <a:prstClr val="black"/>
                </a:solidFill>
                <a:latin typeface="Tw Cen MT" panose="020B0602020104020603" pitchFamily="34" charset="-18"/>
              </a:rPr>
              <a:t>zmiana społeczna zostanie </a:t>
            </a:r>
            <a:r>
              <a:rPr lang="pl-PL" sz="1600" dirty="0" smtClean="0">
                <a:solidFill>
                  <a:prstClr val="black"/>
                </a:solidFill>
                <a:latin typeface="Tw Cen MT" panose="020B0602020104020603" pitchFamily="34" charset="-18"/>
              </a:rPr>
              <a:t>osiągnięta </a:t>
            </a:r>
            <a:r>
              <a:rPr lang="pl-PL" sz="1600" dirty="0">
                <a:solidFill>
                  <a:prstClr val="black"/>
                </a:solidFill>
                <a:latin typeface="Tw Cen MT" panose="020B0602020104020603" pitchFamily="34" charset="-18"/>
              </a:rPr>
              <a:t>poprzez realizację </a:t>
            </a:r>
            <a:r>
              <a:rPr lang="pl-PL" sz="1600" dirty="0" smtClean="0">
                <a:solidFill>
                  <a:prstClr val="black"/>
                </a:solidFill>
                <a:latin typeface="Tw Cen MT" panose="020B0602020104020603" pitchFamily="34" charset="-18"/>
              </a:rPr>
              <a:t>zadania – </a:t>
            </a:r>
            <a:r>
              <a:rPr lang="pl-PL" sz="1600" dirty="0" smtClean="0">
                <a:solidFill>
                  <a:srgbClr val="FF0000"/>
                </a:solidFill>
                <a:latin typeface="Tw Cen MT" panose="020B0602020104020603" pitchFamily="34" charset="-18"/>
              </a:rPr>
              <a:t>co się zmieni po zakończeniu projektu?</a:t>
            </a:r>
          </a:p>
          <a:p>
            <a:pPr marL="685800" lvl="1" indent="-228600">
              <a:lnSpc>
                <a:spcPct val="150000"/>
              </a:lnSpc>
              <a:spcBef>
                <a:spcPts val="1000"/>
              </a:spcBef>
              <a:buFont typeface="Wingdings" panose="05000000000000000000" pitchFamily="2" charset="2"/>
              <a:buChar char="q"/>
            </a:pPr>
            <a:r>
              <a:rPr lang="pl-PL" sz="1600" dirty="0" smtClean="0">
                <a:solidFill>
                  <a:prstClr val="black"/>
                </a:solidFill>
                <a:latin typeface="Tw Cen MT" panose="020B0602020104020603" pitchFamily="34" charset="-18"/>
              </a:rPr>
              <a:t>Informacja czy </a:t>
            </a:r>
            <a:r>
              <a:rPr lang="pl-PL" sz="1600" dirty="0">
                <a:solidFill>
                  <a:prstClr val="black"/>
                </a:solidFill>
                <a:latin typeface="Tw Cen MT" panose="020B0602020104020603" pitchFamily="34" charset="-18"/>
              </a:rPr>
              <a:t>przewidywane jest wykorzystanie rezultatów osiągniętych w trakcie realizacji oferty w dalszych działaniach organizacji? – </a:t>
            </a:r>
            <a:r>
              <a:rPr lang="pl-PL" sz="1600" dirty="0" smtClean="0">
                <a:solidFill>
                  <a:srgbClr val="FF0000"/>
                </a:solidFill>
                <a:latin typeface="Tw Cen MT" panose="020B0602020104020603" pitchFamily="34" charset="-18"/>
              </a:rPr>
              <a:t>co po projekcie? Co dalej?</a:t>
            </a:r>
          </a:p>
          <a:p>
            <a:pPr marL="685800" lvl="1" indent="-228600">
              <a:lnSpc>
                <a:spcPct val="150000"/>
              </a:lnSpc>
              <a:spcBef>
                <a:spcPts val="1000"/>
              </a:spcBef>
              <a:buFont typeface="Wingdings" panose="05000000000000000000" pitchFamily="2" charset="2"/>
              <a:buChar char="q"/>
            </a:pPr>
            <a:r>
              <a:rPr lang="pl-PL" sz="1600" dirty="0">
                <a:latin typeface="Tw Cen MT" panose="020B0602020104020603" pitchFamily="34" charset="-18"/>
              </a:rPr>
              <a:t>Dodatkowe informacje dotyczące rezultatów realizacji zadania </a:t>
            </a:r>
            <a:r>
              <a:rPr lang="pl-PL" sz="1600" dirty="0" smtClean="0">
                <a:latin typeface="Tw Cen MT" panose="020B0602020104020603" pitchFamily="34" charset="-18"/>
              </a:rPr>
              <a:t>publicznego – tabela z rezultatami – nazwa rezultatu, poziom osiągnięcia, sposób zmierzenia rezultatu.</a:t>
            </a:r>
            <a:endParaRPr lang="pl-PL" sz="1600" dirty="0">
              <a:latin typeface="Tw Cen MT" panose="020B0602020104020603" pitchFamily="34" charset="-18"/>
            </a:endParaRPr>
          </a:p>
        </p:txBody>
      </p:sp>
      <p:sp>
        <p:nvSpPr>
          <p:cNvPr id="11" name="pole tekstowe 12"/>
          <p:cNvSpPr txBox="1">
            <a:spLocks noChangeArrowheads="1"/>
          </p:cNvSpPr>
          <p:nvPr/>
        </p:nvSpPr>
        <p:spPr bwMode="auto">
          <a:xfrm>
            <a:off x="6786564" y="192088"/>
            <a:ext cx="2349124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pl-PL" sz="2400" dirty="0">
                <a:solidFill>
                  <a:srgbClr val="C00000"/>
                </a:solidFill>
                <a:latin typeface="Tw Cen MT" pitchFamily="34" charset="-18"/>
              </a:rPr>
              <a:t> FIO 2014-2020</a:t>
            </a:r>
            <a:endParaRPr lang="en-US" sz="2400" dirty="0">
              <a:solidFill>
                <a:srgbClr val="C00000"/>
              </a:solidFill>
              <a:latin typeface="Tw Cen MT" pitchFamily="34" charset="-18"/>
            </a:endParaRPr>
          </a:p>
        </p:txBody>
      </p:sp>
      <p:pic>
        <p:nvPicPr>
          <p:cNvPr id="12" name="Obraz 1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00953" y="81188"/>
            <a:ext cx="2500572" cy="1508443"/>
          </a:xfrm>
          <a:prstGeom prst="ellipse">
            <a:avLst/>
          </a:prstGeom>
        </p:spPr>
      </p:pic>
    </p:spTree>
    <p:extLst>
      <p:ext uri="{BB962C8B-B14F-4D97-AF65-F5344CB8AC3E}">
        <p14:creationId xmlns:p14="http://schemas.microsoft.com/office/powerpoint/2010/main" val="1834486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ostokąt 9"/>
          <p:cNvSpPr/>
          <p:nvPr/>
        </p:nvSpPr>
        <p:spPr>
          <a:xfrm>
            <a:off x="0" y="1074738"/>
            <a:ext cx="12201525" cy="578326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sp>
        <p:nvSpPr>
          <p:cNvPr id="7" name="Prostokąt 6"/>
          <p:cNvSpPr/>
          <p:nvPr/>
        </p:nvSpPr>
        <p:spPr>
          <a:xfrm>
            <a:off x="-9525" y="792163"/>
            <a:ext cx="12192000" cy="11906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pic>
        <p:nvPicPr>
          <p:cNvPr id="16387" name="Obraz 7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6401182"/>
            <a:ext cx="12412663" cy="55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1" name="Obraz 5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36538" y="211138"/>
            <a:ext cx="436721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Prostokąt 7"/>
          <p:cNvSpPr/>
          <p:nvPr/>
        </p:nvSpPr>
        <p:spPr>
          <a:xfrm>
            <a:off x="236538" y="1287318"/>
            <a:ext cx="1019386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l-PL" dirty="0">
              <a:solidFill>
                <a:srgbClr val="C00000"/>
              </a:solidFill>
              <a:latin typeface="Tw Cen MT" pitchFamily="34" charset="-18"/>
            </a:endParaRPr>
          </a:p>
          <a:p>
            <a:pPr marL="342900" indent="-342900">
              <a:buAutoNum type="arabicPeriod"/>
            </a:pPr>
            <a:endParaRPr lang="pl-PL" dirty="0">
              <a:solidFill>
                <a:srgbClr val="C00000"/>
              </a:solidFill>
              <a:latin typeface="Tw Cen MT" pitchFamily="34" charset="-18"/>
            </a:endParaRPr>
          </a:p>
        </p:txBody>
      </p:sp>
      <p:sp>
        <p:nvSpPr>
          <p:cNvPr id="3" name="pole tekstowe 2"/>
          <p:cNvSpPr txBox="1"/>
          <p:nvPr/>
        </p:nvSpPr>
        <p:spPr>
          <a:xfrm>
            <a:off x="723497" y="1589631"/>
            <a:ext cx="10343570" cy="43140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dirty="0">
                <a:solidFill>
                  <a:srgbClr val="C00000"/>
                </a:solidFill>
                <a:latin typeface="Tw Cen MT" panose="020B0602020104020603" pitchFamily="34" charset="-18"/>
              </a:rPr>
              <a:t>    Jak </a:t>
            </a:r>
            <a:r>
              <a:rPr lang="pl-PL" sz="2400" dirty="0" smtClean="0">
                <a:solidFill>
                  <a:srgbClr val="C00000"/>
                </a:solidFill>
                <a:latin typeface="Tw Cen MT" panose="020B0602020104020603" pitchFamily="34" charset="-18"/>
              </a:rPr>
              <a:t>wypełnić </a:t>
            </a:r>
            <a:r>
              <a:rPr lang="pl-PL" sz="2400" dirty="0">
                <a:solidFill>
                  <a:srgbClr val="C00000"/>
                </a:solidFill>
                <a:latin typeface="Tw Cen MT" panose="020B0602020104020603" pitchFamily="34" charset="-18"/>
              </a:rPr>
              <a:t>Ofertę</a:t>
            </a:r>
            <a:r>
              <a:rPr lang="pl-PL" sz="2400" dirty="0" smtClean="0">
                <a:solidFill>
                  <a:srgbClr val="C00000"/>
                </a:solidFill>
                <a:latin typeface="Tw Cen MT" panose="020B0602020104020603" pitchFamily="34" charset="-18"/>
              </a:rPr>
              <a:t>?</a:t>
            </a:r>
            <a:endParaRPr lang="pl-PL" sz="2000" dirty="0">
              <a:solidFill>
                <a:srgbClr val="C00000"/>
              </a:solidFill>
              <a:latin typeface="Tw Cen MT" panose="020B0602020104020603" pitchFamily="34" charset="-18"/>
            </a:endParaRPr>
          </a:p>
          <a:p>
            <a:pPr lvl="0">
              <a:lnSpc>
                <a:spcPct val="150000"/>
              </a:lnSpc>
              <a:spcBef>
                <a:spcPts val="1000"/>
              </a:spcBef>
            </a:pPr>
            <a:r>
              <a:rPr lang="pl-PL" sz="1600" b="1" dirty="0" smtClean="0">
                <a:solidFill>
                  <a:prstClr val="black"/>
                </a:solidFill>
                <a:latin typeface="Tw Cen MT" panose="020B0602020104020603" pitchFamily="34" charset="-18"/>
              </a:rPr>
              <a:t>Część IV </a:t>
            </a:r>
            <a:r>
              <a:rPr lang="pl-PL" sz="1600" b="1" dirty="0">
                <a:solidFill>
                  <a:prstClr val="black"/>
                </a:solidFill>
                <a:latin typeface="Tw Cen MT" panose="020B0602020104020603" pitchFamily="34" charset="-18"/>
              </a:rPr>
              <a:t>– </a:t>
            </a:r>
            <a:r>
              <a:rPr lang="pl-PL" sz="1600" b="1" dirty="0" smtClean="0">
                <a:solidFill>
                  <a:prstClr val="black"/>
                </a:solidFill>
                <a:latin typeface="Tw Cen MT" panose="020B0602020104020603" pitchFamily="34" charset="-18"/>
              </a:rPr>
              <a:t>Charakterystyka Oferenta</a:t>
            </a:r>
          </a:p>
          <a:p>
            <a:pPr marL="228600" indent="-228600">
              <a:lnSpc>
                <a:spcPct val="150000"/>
              </a:lnSpc>
              <a:spcBef>
                <a:spcPts val="1000"/>
              </a:spcBef>
              <a:buFont typeface="Wingdings" panose="05000000000000000000" pitchFamily="2" charset="2"/>
              <a:buChar char="q"/>
            </a:pPr>
            <a:r>
              <a:rPr lang="pl-PL" sz="1600" b="1" dirty="0" smtClean="0">
                <a:solidFill>
                  <a:prstClr val="black"/>
                </a:solidFill>
                <a:latin typeface="Tw Cen MT" panose="020B0602020104020603" pitchFamily="34" charset="-18"/>
              </a:rPr>
              <a:t>Opis wcześniejszej </a:t>
            </a:r>
            <a:r>
              <a:rPr lang="pl-PL" sz="1600" b="1" dirty="0">
                <a:solidFill>
                  <a:prstClr val="black"/>
                </a:solidFill>
                <a:latin typeface="Tw Cen MT" panose="020B0602020104020603" pitchFamily="34" charset="-18"/>
              </a:rPr>
              <a:t>działalności  oferenta, w szczególności w zakresie, którego dotyczy zadanie </a:t>
            </a:r>
            <a:r>
              <a:rPr lang="pl-PL" sz="1600" b="1" dirty="0" smtClean="0">
                <a:solidFill>
                  <a:prstClr val="black"/>
                </a:solidFill>
                <a:latin typeface="Tw Cen MT" panose="020B0602020104020603" pitchFamily="34" charset="-18"/>
              </a:rPr>
              <a:t>publiczne </a:t>
            </a:r>
            <a:r>
              <a:rPr lang="pl-PL" sz="1600" dirty="0" smtClean="0">
                <a:solidFill>
                  <a:prstClr val="black"/>
                </a:solidFill>
                <a:latin typeface="Tw Cen MT" panose="020B0602020104020603" pitchFamily="34" charset="-18"/>
              </a:rPr>
              <a:t>– </a:t>
            </a:r>
            <a:r>
              <a:rPr lang="pl-PL" sz="1600" dirty="0">
                <a:solidFill>
                  <a:srgbClr val="FF0000"/>
                </a:solidFill>
                <a:latin typeface="Tw Cen MT" panose="020B0602020104020603" pitchFamily="34" charset="-18"/>
              </a:rPr>
              <a:t>limit 5000 znaków;</a:t>
            </a:r>
          </a:p>
          <a:p>
            <a:pPr marL="228600" indent="-228600">
              <a:lnSpc>
                <a:spcPct val="150000"/>
              </a:lnSpc>
              <a:spcBef>
                <a:spcPts val="1000"/>
              </a:spcBef>
              <a:buFont typeface="Wingdings" panose="05000000000000000000" pitchFamily="2" charset="2"/>
              <a:buChar char="q"/>
            </a:pPr>
            <a:r>
              <a:rPr lang="pl-PL" sz="1600" b="1" dirty="0">
                <a:solidFill>
                  <a:prstClr val="black"/>
                </a:solidFill>
                <a:latin typeface="Tw Cen MT" panose="020B0602020104020603" pitchFamily="34" charset="-18"/>
              </a:rPr>
              <a:t>Zasoby kadrowe, rzeczowe i </a:t>
            </a:r>
            <a:r>
              <a:rPr lang="pl-PL" sz="1600" b="1" dirty="0" smtClean="0">
                <a:solidFill>
                  <a:prstClr val="black"/>
                </a:solidFill>
                <a:latin typeface="Tw Cen MT" panose="020B0602020104020603" pitchFamily="34" charset="-18"/>
              </a:rPr>
              <a:t>finansowe, </a:t>
            </a:r>
            <a:r>
              <a:rPr lang="pl-PL" sz="1600" b="1" dirty="0">
                <a:solidFill>
                  <a:prstClr val="black"/>
                </a:solidFill>
                <a:latin typeface="Tw Cen MT" panose="020B0602020104020603" pitchFamily="34" charset="-18"/>
              </a:rPr>
              <a:t>które będą wykorzystane do realizacji </a:t>
            </a:r>
            <a:r>
              <a:rPr lang="pl-PL" sz="1600" b="1" dirty="0" smtClean="0">
                <a:solidFill>
                  <a:prstClr val="black"/>
                </a:solidFill>
                <a:latin typeface="Tw Cen MT" panose="020B0602020104020603" pitchFamily="34" charset="-18"/>
              </a:rPr>
              <a:t>zadania </a:t>
            </a:r>
            <a:r>
              <a:rPr lang="pl-PL" sz="1600" dirty="0" smtClean="0">
                <a:solidFill>
                  <a:prstClr val="black"/>
                </a:solidFill>
                <a:latin typeface="Tw Cen MT" panose="020B0602020104020603" pitchFamily="34" charset="-18"/>
              </a:rPr>
              <a:t>– </a:t>
            </a:r>
            <a:r>
              <a:rPr lang="pl-PL" sz="1600" dirty="0">
                <a:solidFill>
                  <a:srgbClr val="FF0000"/>
                </a:solidFill>
                <a:latin typeface="Tw Cen MT" panose="020B0602020104020603" pitchFamily="34" charset="-18"/>
              </a:rPr>
              <a:t>limit 5000 </a:t>
            </a:r>
            <a:r>
              <a:rPr lang="pl-PL" sz="1600" dirty="0" smtClean="0">
                <a:solidFill>
                  <a:srgbClr val="FF0000"/>
                </a:solidFill>
                <a:latin typeface="Tw Cen MT" panose="020B0602020104020603" pitchFamily="34" charset="-18"/>
              </a:rPr>
              <a:t>znaków.</a:t>
            </a:r>
            <a:endParaRPr lang="pl-PL" sz="1600" dirty="0">
              <a:solidFill>
                <a:srgbClr val="FF0000"/>
              </a:solidFill>
              <a:latin typeface="Tw Cen MT" panose="020B0602020104020603" pitchFamily="34" charset="-18"/>
            </a:endParaRPr>
          </a:p>
          <a:p>
            <a:pPr lvl="0">
              <a:lnSpc>
                <a:spcPct val="150000"/>
              </a:lnSpc>
              <a:spcBef>
                <a:spcPts val="1000"/>
              </a:spcBef>
            </a:pPr>
            <a:endParaRPr lang="pl-PL" sz="1600" b="1" dirty="0" smtClean="0">
              <a:solidFill>
                <a:prstClr val="black"/>
              </a:solidFill>
              <a:latin typeface="Tw Cen MT" panose="020B0602020104020603" pitchFamily="34" charset="-18"/>
            </a:endParaRPr>
          </a:p>
          <a:p>
            <a:pPr lvl="0">
              <a:lnSpc>
                <a:spcPct val="150000"/>
              </a:lnSpc>
              <a:spcBef>
                <a:spcPts val="1000"/>
              </a:spcBef>
            </a:pPr>
            <a:r>
              <a:rPr lang="pl-PL" sz="1600" b="1" dirty="0" smtClean="0">
                <a:solidFill>
                  <a:prstClr val="black"/>
                </a:solidFill>
                <a:latin typeface="Tw Cen MT" panose="020B0602020104020603" pitchFamily="34" charset="-18"/>
              </a:rPr>
              <a:t>Część V </a:t>
            </a:r>
            <a:r>
              <a:rPr lang="pl-PL" sz="1600" b="1" dirty="0">
                <a:solidFill>
                  <a:prstClr val="black"/>
                </a:solidFill>
                <a:latin typeface="Tw Cen MT" panose="020B0602020104020603" pitchFamily="34" charset="-18"/>
              </a:rPr>
              <a:t>– </a:t>
            </a:r>
            <a:r>
              <a:rPr lang="pl-PL" sz="1600" b="1" dirty="0" smtClean="0">
                <a:solidFill>
                  <a:prstClr val="black"/>
                </a:solidFill>
                <a:latin typeface="Tw Cen MT" panose="020B0602020104020603" pitchFamily="34" charset="-18"/>
              </a:rPr>
              <a:t>Kalkulacja </a:t>
            </a:r>
            <a:r>
              <a:rPr lang="pl-PL" sz="1600" b="1" dirty="0">
                <a:solidFill>
                  <a:prstClr val="black"/>
                </a:solidFill>
                <a:latin typeface="Tw Cen MT" panose="020B0602020104020603" pitchFamily="34" charset="-18"/>
              </a:rPr>
              <a:t>przewidywanych kosztów realizacji zadania </a:t>
            </a:r>
            <a:r>
              <a:rPr lang="pl-PL" sz="1600" b="1" dirty="0" smtClean="0">
                <a:solidFill>
                  <a:prstClr val="black"/>
                </a:solidFill>
                <a:latin typeface="Tw Cen MT" panose="020B0602020104020603" pitchFamily="34" charset="-18"/>
              </a:rPr>
              <a:t>publicznego</a:t>
            </a:r>
          </a:p>
          <a:p>
            <a:pPr marL="228600" indent="-228600">
              <a:lnSpc>
                <a:spcPct val="150000"/>
              </a:lnSpc>
              <a:spcBef>
                <a:spcPts val="1000"/>
              </a:spcBef>
              <a:buFont typeface="Wingdings" panose="05000000000000000000" pitchFamily="2" charset="2"/>
              <a:buChar char="q"/>
            </a:pPr>
            <a:r>
              <a:rPr lang="pl-PL" sz="1600" dirty="0" smtClean="0">
                <a:solidFill>
                  <a:prstClr val="black"/>
                </a:solidFill>
                <a:latin typeface="Tw Cen MT" panose="020B0602020104020603" pitchFamily="34" charset="-18"/>
              </a:rPr>
              <a:t>Zasada – przypisywanie kosztów do wcześniej wskazanych w harmonogramie działań.</a:t>
            </a:r>
          </a:p>
          <a:p>
            <a:pPr marL="228600" indent="-228600">
              <a:lnSpc>
                <a:spcPct val="150000"/>
              </a:lnSpc>
              <a:spcBef>
                <a:spcPts val="1000"/>
              </a:spcBef>
              <a:buFont typeface="Wingdings" panose="05000000000000000000" pitchFamily="2" charset="2"/>
              <a:buChar char="q"/>
            </a:pPr>
            <a:endParaRPr lang="pl-PL" sz="1600" dirty="0" smtClean="0">
              <a:solidFill>
                <a:prstClr val="black"/>
              </a:solidFill>
              <a:latin typeface="Tw Cen MT" panose="020B0602020104020603" pitchFamily="34" charset="-18"/>
            </a:endParaRPr>
          </a:p>
        </p:txBody>
      </p:sp>
      <p:sp>
        <p:nvSpPr>
          <p:cNvPr id="11" name="pole tekstowe 12"/>
          <p:cNvSpPr txBox="1">
            <a:spLocks noChangeArrowheads="1"/>
          </p:cNvSpPr>
          <p:nvPr/>
        </p:nvSpPr>
        <p:spPr bwMode="auto">
          <a:xfrm>
            <a:off x="6786564" y="192088"/>
            <a:ext cx="2349124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pl-PL" sz="2400" dirty="0">
                <a:solidFill>
                  <a:srgbClr val="C00000"/>
                </a:solidFill>
                <a:latin typeface="Tw Cen MT" pitchFamily="34" charset="-18"/>
              </a:rPr>
              <a:t> FIO 2014-2020</a:t>
            </a:r>
            <a:endParaRPr lang="en-US" sz="2400" dirty="0">
              <a:solidFill>
                <a:srgbClr val="C00000"/>
              </a:solidFill>
              <a:latin typeface="Tw Cen MT" pitchFamily="34" charset="-18"/>
            </a:endParaRPr>
          </a:p>
        </p:txBody>
      </p:sp>
      <p:pic>
        <p:nvPicPr>
          <p:cNvPr id="12" name="Obraz 1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00953" y="81188"/>
            <a:ext cx="2500572" cy="1508443"/>
          </a:xfrm>
          <a:prstGeom prst="ellipse">
            <a:avLst/>
          </a:prstGeom>
        </p:spPr>
      </p:pic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0786510"/>
              </p:ext>
            </p:extLst>
          </p:nvPr>
        </p:nvGraphicFramePr>
        <p:xfrm>
          <a:off x="551464" y="5421223"/>
          <a:ext cx="10515603" cy="1066800"/>
        </p:xfrm>
        <a:graphic>
          <a:graphicData uri="http://schemas.openxmlformats.org/drawingml/2006/table">
            <a:tbl>
              <a:tblPr firstRow="1" firstCol="1" bandRow="1"/>
              <a:tblGrid>
                <a:gridCol w="1502229">
                  <a:extLst>
                    <a:ext uri="{9D8B030D-6E8A-4147-A177-3AD203B41FA5}">
                      <a16:colId xmlns:a16="http://schemas.microsoft.com/office/drawing/2014/main" val="1671499970"/>
                    </a:ext>
                  </a:extLst>
                </a:gridCol>
                <a:gridCol w="1502229">
                  <a:extLst>
                    <a:ext uri="{9D8B030D-6E8A-4147-A177-3AD203B41FA5}">
                      <a16:colId xmlns:a16="http://schemas.microsoft.com/office/drawing/2014/main" val="677944898"/>
                    </a:ext>
                  </a:extLst>
                </a:gridCol>
                <a:gridCol w="1502229">
                  <a:extLst>
                    <a:ext uri="{9D8B030D-6E8A-4147-A177-3AD203B41FA5}">
                      <a16:colId xmlns:a16="http://schemas.microsoft.com/office/drawing/2014/main" val="339926963"/>
                    </a:ext>
                  </a:extLst>
                </a:gridCol>
                <a:gridCol w="1502229">
                  <a:extLst>
                    <a:ext uri="{9D8B030D-6E8A-4147-A177-3AD203B41FA5}">
                      <a16:colId xmlns:a16="http://schemas.microsoft.com/office/drawing/2014/main" val="2121264038"/>
                    </a:ext>
                  </a:extLst>
                </a:gridCol>
                <a:gridCol w="1502229">
                  <a:extLst>
                    <a:ext uri="{9D8B030D-6E8A-4147-A177-3AD203B41FA5}">
                      <a16:colId xmlns:a16="http://schemas.microsoft.com/office/drawing/2014/main" val="70740270"/>
                    </a:ext>
                  </a:extLst>
                </a:gridCol>
                <a:gridCol w="1502229">
                  <a:extLst>
                    <a:ext uri="{9D8B030D-6E8A-4147-A177-3AD203B41FA5}">
                      <a16:colId xmlns:a16="http://schemas.microsoft.com/office/drawing/2014/main" val="3548710249"/>
                    </a:ext>
                  </a:extLst>
                </a:gridCol>
                <a:gridCol w="1502229">
                  <a:extLst>
                    <a:ext uri="{9D8B030D-6E8A-4147-A177-3AD203B41FA5}">
                      <a16:colId xmlns:a16="http://schemas.microsoft.com/office/drawing/2014/main" val="1164846948"/>
                    </a:ext>
                  </a:extLst>
                </a:gridCol>
              </a:tblGrid>
              <a:tr h="152400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000" b="1" dirty="0"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</a:rPr>
                        <a:t>Lp.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000" b="1"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</a:rPr>
                        <a:t>Rodzaj kosztu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000" b="1"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</a:rPr>
                        <a:t>Rodzaj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000" b="1"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</a:rPr>
                        <a:t>miary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000" b="1"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</a:rPr>
                        <a:t>Koszt jednostkowy 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000" b="1"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</a:rPr>
                        <a:t>[PLN]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000" b="1"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</a:rPr>
                        <a:t>Liczba jednostek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000" b="1"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</a:rPr>
                        <a:t>Wartość [PLN]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800" b="1"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</a:rPr>
                        <a:t>Planowane podzlecenie wydatku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2149195"/>
                  </a:ext>
                </a:extLst>
              </a:tr>
              <a:tr h="152400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000" b="1"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</a:rPr>
                        <a:t>Razem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5072368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000" b="1"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</a:rPr>
                        <a:t>I.A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 gridSpan="5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000" b="1"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</a:rPr>
                        <a:t>Koszty realizacji działań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000" b="1"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6132035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</a:rPr>
                        <a:t>I.1.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</a:rPr>
                        <a:t>Działanie 1 </a:t>
                      </a:r>
                      <a:r>
                        <a:rPr lang="pl-PL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5839817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</a:rPr>
                        <a:t>I.1.1.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</a:rPr>
                        <a:t>Koszt 1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Calibri Light" panose="020F0302020204030204" pitchFamily="34" charset="0"/>
                          <a:sym typeface="Wingdings" panose="05000000000000000000" pitchFamily="2" charset="2"/>
                        </a:rPr>
                        <a:t>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17684799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</a:rPr>
                        <a:t>I.1.2.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</a:rPr>
                        <a:t>Koszt 2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Calibri Light" panose="020F0302020204030204" pitchFamily="34" charset="0"/>
                          <a:sym typeface="Wingdings" panose="05000000000000000000" pitchFamily="2" charset="2"/>
                        </a:rPr>
                        <a:t>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81403513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</a:rPr>
                        <a:t>…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</a:rPr>
                        <a:t>…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Calibri Light" panose="020F0302020204030204" pitchFamily="34" charset="0"/>
                          <a:sym typeface="Wingdings" panose="05000000000000000000" pitchFamily="2" charset="2"/>
                        </a:rPr>
                        <a:t>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129979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45523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ostokąt 9"/>
          <p:cNvSpPr/>
          <p:nvPr/>
        </p:nvSpPr>
        <p:spPr>
          <a:xfrm>
            <a:off x="0" y="1074738"/>
            <a:ext cx="12201525" cy="578326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sp>
        <p:nvSpPr>
          <p:cNvPr id="7" name="Prostokąt 6"/>
          <p:cNvSpPr/>
          <p:nvPr/>
        </p:nvSpPr>
        <p:spPr>
          <a:xfrm>
            <a:off x="-9525" y="792163"/>
            <a:ext cx="12192000" cy="11906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pic>
        <p:nvPicPr>
          <p:cNvPr id="16387" name="Obraz 7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6401182"/>
            <a:ext cx="12412663" cy="55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1" name="Obraz 5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36538" y="211138"/>
            <a:ext cx="436721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Prostokąt 7"/>
          <p:cNvSpPr/>
          <p:nvPr/>
        </p:nvSpPr>
        <p:spPr>
          <a:xfrm>
            <a:off x="236538" y="1287318"/>
            <a:ext cx="1019386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l-PL" dirty="0">
              <a:solidFill>
                <a:srgbClr val="C00000"/>
              </a:solidFill>
              <a:latin typeface="Tw Cen MT" pitchFamily="34" charset="-18"/>
            </a:endParaRPr>
          </a:p>
          <a:p>
            <a:pPr marL="342900" indent="-342900">
              <a:buAutoNum type="arabicPeriod"/>
            </a:pPr>
            <a:endParaRPr lang="pl-PL" dirty="0">
              <a:solidFill>
                <a:srgbClr val="C00000"/>
              </a:solidFill>
              <a:latin typeface="Tw Cen MT" pitchFamily="34" charset="-18"/>
            </a:endParaRPr>
          </a:p>
        </p:txBody>
      </p:sp>
      <p:sp>
        <p:nvSpPr>
          <p:cNvPr id="3" name="pole tekstowe 2"/>
          <p:cNvSpPr txBox="1"/>
          <p:nvPr/>
        </p:nvSpPr>
        <p:spPr>
          <a:xfrm>
            <a:off x="838200" y="1403038"/>
            <a:ext cx="10343570" cy="29597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dirty="0">
                <a:solidFill>
                  <a:srgbClr val="C00000"/>
                </a:solidFill>
                <a:latin typeface="Tw Cen MT" panose="020B0602020104020603" pitchFamily="34" charset="-18"/>
              </a:rPr>
              <a:t>    Jak </a:t>
            </a:r>
            <a:r>
              <a:rPr lang="pl-PL" sz="2400" dirty="0" smtClean="0">
                <a:solidFill>
                  <a:srgbClr val="C00000"/>
                </a:solidFill>
                <a:latin typeface="Tw Cen MT" panose="020B0602020104020603" pitchFamily="34" charset="-18"/>
              </a:rPr>
              <a:t>wypełnić </a:t>
            </a:r>
            <a:r>
              <a:rPr lang="pl-PL" sz="2400" dirty="0">
                <a:solidFill>
                  <a:srgbClr val="C00000"/>
                </a:solidFill>
                <a:latin typeface="Tw Cen MT" panose="020B0602020104020603" pitchFamily="34" charset="-18"/>
              </a:rPr>
              <a:t>Ofertę</a:t>
            </a:r>
            <a:r>
              <a:rPr lang="pl-PL" sz="2400" dirty="0" smtClean="0">
                <a:solidFill>
                  <a:srgbClr val="C00000"/>
                </a:solidFill>
                <a:latin typeface="Tw Cen MT" panose="020B0602020104020603" pitchFamily="34" charset="-18"/>
              </a:rPr>
              <a:t>?</a:t>
            </a:r>
            <a:endParaRPr lang="pl-PL" sz="1600" b="1" dirty="0" smtClean="0">
              <a:solidFill>
                <a:prstClr val="black"/>
              </a:solidFill>
              <a:latin typeface="Tw Cen MT" panose="020B0602020104020603" pitchFamily="34" charset="-18"/>
            </a:endParaRPr>
          </a:p>
          <a:p>
            <a:pPr lvl="0">
              <a:lnSpc>
                <a:spcPct val="150000"/>
              </a:lnSpc>
              <a:spcBef>
                <a:spcPts val="1000"/>
              </a:spcBef>
            </a:pPr>
            <a:r>
              <a:rPr lang="pl-PL" sz="1600" b="1" dirty="0" smtClean="0">
                <a:solidFill>
                  <a:prstClr val="black"/>
                </a:solidFill>
                <a:latin typeface="Tw Cen MT" panose="020B0602020104020603" pitchFamily="34" charset="-18"/>
              </a:rPr>
              <a:t>Część V </a:t>
            </a:r>
            <a:r>
              <a:rPr lang="pl-PL" sz="1600" b="1" dirty="0">
                <a:solidFill>
                  <a:prstClr val="black"/>
                </a:solidFill>
                <a:latin typeface="Tw Cen MT" panose="020B0602020104020603" pitchFamily="34" charset="-18"/>
              </a:rPr>
              <a:t>– </a:t>
            </a:r>
            <a:r>
              <a:rPr lang="pl-PL" sz="1600" b="1" dirty="0" smtClean="0">
                <a:solidFill>
                  <a:prstClr val="black"/>
                </a:solidFill>
                <a:latin typeface="Tw Cen MT" panose="020B0602020104020603" pitchFamily="34" charset="-18"/>
              </a:rPr>
              <a:t>Kalkulacja </a:t>
            </a:r>
            <a:r>
              <a:rPr lang="pl-PL" sz="1600" b="1" dirty="0">
                <a:solidFill>
                  <a:prstClr val="black"/>
                </a:solidFill>
                <a:latin typeface="Tw Cen MT" panose="020B0602020104020603" pitchFamily="34" charset="-18"/>
              </a:rPr>
              <a:t>przewidywanych kosztów realizacji zadania </a:t>
            </a:r>
            <a:r>
              <a:rPr lang="pl-PL" sz="1600" b="1" dirty="0" smtClean="0">
                <a:solidFill>
                  <a:prstClr val="black"/>
                </a:solidFill>
                <a:latin typeface="Tw Cen MT" panose="020B0602020104020603" pitchFamily="34" charset="-18"/>
              </a:rPr>
              <a:t>publicznego</a:t>
            </a:r>
          </a:p>
          <a:p>
            <a:pPr marL="228600" indent="-228600">
              <a:lnSpc>
                <a:spcPct val="150000"/>
              </a:lnSpc>
              <a:spcBef>
                <a:spcPts val="1000"/>
              </a:spcBef>
              <a:buFont typeface="Wingdings" panose="05000000000000000000" pitchFamily="2" charset="2"/>
              <a:buChar char="q"/>
            </a:pPr>
            <a:r>
              <a:rPr lang="pl-PL" b="1" dirty="0" smtClean="0"/>
              <a:t>Źródła finansowania </a:t>
            </a:r>
            <a:r>
              <a:rPr lang="pl-PL" dirty="0" smtClean="0"/>
              <a:t>– koszty w kosztorysie nie dotyczą tylko dotacji, a są to WSZYTKIE koszty związane z realizacją projektu.</a:t>
            </a:r>
          </a:p>
          <a:p>
            <a:pPr marL="228600" indent="-228600">
              <a:lnSpc>
                <a:spcPct val="150000"/>
              </a:lnSpc>
              <a:spcBef>
                <a:spcPts val="1000"/>
              </a:spcBef>
              <a:buFont typeface="Wingdings" panose="05000000000000000000" pitchFamily="2" charset="2"/>
              <a:buChar char="q"/>
            </a:pPr>
            <a:r>
              <a:rPr lang="pl-PL" b="1" dirty="0" smtClean="0"/>
              <a:t>Wysokość dotacji </a:t>
            </a:r>
            <a:r>
              <a:rPr lang="pl-PL" dirty="0" smtClean="0"/>
              <a:t>– wpisywana jest dopiero w kolejnej tabeli:</a:t>
            </a:r>
            <a:endParaRPr lang="pl-PL" dirty="0"/>
          </a:p>
          <a:p>
            <a:pPr marL="228600" indent="-228600">
              <a:lnSpc>
                <a:spcPct val="150000"/>
              </a:lnSpc>
              <a:spcBef>
                <a:spcPts val="1000"/>
              </a:spcBef>
              <a:buFont typeface="Wingdings" panose="05000000000000000000" pitchFamily="2" charset="2"/>
              <a:buChar char="q"/>
            </a:pPr>
            <a:endParaRPr lang="pl-PL" sz="1600" dirty="0" smtClean="0">
              <a:solidFill>
                <a:prstClr val="black"/>
              </a:solidFill>
              <a:latin typeface="Tw Cen MT" panose="020B0602020104020603" pitchFamily="34" charset="-18"/>
            </a:endParaRPr>
          </a:p>
        </p:txBody>
      </p:sp>
      <p:sp>
        <p:nvSpPr>
          <p:cNvPr id="11" name="pole tekstowe 12"/>
          <p:cNvSpPr txBox="1">
            <a:spLocks noChangeArrowheads="1"/>
          </p:cNvSpPr>
          <p:nvPr/>
        </p:nvSpPr>
        <p:spPr bwMode="auto">
          <a:xfrm>
            <a:off x="6786564" y="192088"/>
            <a:ext cx="2349124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pl-PL" sz="2400" dirty="0">
                <a:solidFill>
                  <a:srgbClr val="C00000"/>
                </a:solidFill>
                <a:latin typeface="Tw Cen MT" pitchFamily="34" charset="-18"/>
              </a:rPr>
              <a:t> FIO 2014-2020</a:t>
            </a:r>
            <a:endParaRPr lang="en-US" sz="2400" dirty="0">
              <a:solidFill>
                <a:srgbClr val="C00000"/>
              </a:solidFill>
              <a:latin typeface="Tw Cen MT" pitchFamily="34" charset="-18"/>
            </a:endParaRPr>
          </a:p>
        </p:txBody>
      </p:sp>
      <p:pic>
        <p:nvPicPr>
          <p:cNvPr id="12" name="Obraz 1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00953" y="81188"/>
            <a:ext cx="2500572" cy="1508443"/>
          </a:xfrm>
          <a:prstGeom prst="ellipse">
            <a:avLst/>
          </a:prstGeom>
        </p:spPr>
      </p:pic>
      <p:graphicFrame>
        <p:nvGraphicFramePr>
          <p:cNvPr id="25" name="Tabela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2095555"/>
              </p:ext>
            </p:extLst>
          </p:nvPr>
        </p:nvGraphicFramePr>
        <p:xfrm>
          <a:off x="948531" y="4233639"/>
          <a:ext cx="10515600" cy="1554480"/>
        </p:xfrm>
        <a:graphic>
          <a:graphicData uri="http://schemas.openxmlformats.org/drawingml/2006/table">
            <a:tbl>
              <a:tblPr firstRow="1" firstCol="1" bandRow="1"/>
              <a:tblGrid>
                <a:gridCol w="561533">
                  <a:extLst>
                    <a:ext uri="{9D8B030D-6E8A-4147-A177-3AD203B41FA5}">
                      <a16:colId xmlns:a16="http://schemas.microsoft.com/office/drawing/2014/main" val="222185189"/>
                    </a:ext>
                  </a:extLst>
                </a:gridCol>
                <a:gridCol w="5752033">
                  <a:extLst>
                    <a:ext uri="{9D8B030D-6E8A-4147-A177-3AD203B41FA5}">
                      <a16:colId xmlns:a16="http://schemas.microsoft.com/office/drawing/2014/main" val="2261810650"/>
                    </a:ext>
                  </a:extLst>
                </a:gridCol>
                <a:gridCol w="2098914">
                  <a:extLst>
                    <a:ext uri="{9D8B030D-6E8A-4147-A177-3AD203B41FA5}">
                      <a16:colId xmlns:a16="http://schemas.microsoft.com/office/drawing/2014/main" val="3307672015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3952011128"/>
                    </a:ext>
                  </a:extLst>
                </a:gridCol>
              </a:tblGrid>
              <a:tr h="0">
                <a:tc gridSpan="4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1000" b="1" dirty="0"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</a:rPr>
                        <a:t>V.B Źródła finansowania kosztów realizacji zadania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4111835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000" b="1"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</a:rPr>
                        <a:t>Lp.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000" b="1"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</a:rPr>
                        <a:t>Źródło finansowania kosztów realizacji zadania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000" b="1"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</a:rPr>
                        <a:t>Wartość [PLN]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000" b="1"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</a:rPr>
                        <a:t>Udział [%]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991518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</a:rPr>
                        <a:t>1.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</a:rPr>
                        <a:t>Suma wszystkich kosztów realizacji zadania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</a:rPr>
                        <a:t> 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</a:rPr>
                        <a:t>100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2326788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</a:rPr>
                        <a:t>2.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200" b="1" dirty="0">
                          <a:solidFill>
                            <a:srgbClr val="FF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</a:rPr>
                        <a:t>Planowana dotacja w ramach niniejszej oferty</a:t>
                      </a:r>
                      <a:endParaRPr lang="pl-PL" sz="18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368633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</a:rPr>
                        <a:t>3.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</a:rPr>
                        <a:t>Wkład </a:t>
                      </a:r>
                      <a:r>
                        <a:rPr lang="pl-PL" sz="1000" dirty="0" smtClean="0"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</a:rPr>
                        <a:t>własny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</a:rPr>
                        <a:t> 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4859117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</a:rPr>
                        <a:t>3.1.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</a:rPr>
                        <a:t>Wkład własny finansowy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598197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</a:rPr>
                        <a:t>3.2.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</a:rPr>
                        <a:t>Wkład własny niefinansowy (osobowy i rzeczowy)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662615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</a:rPr>
                        <a:t>3.2.1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</a:rPr>
                        <a:t>Wkład własny rzeczowy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412018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</a:rPr>
                        <a:t>3.2.2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</a:rPr>
                        <a:t>Wkład własny osobowy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259707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</a:rPr>
                        <a:t>3.3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</a:rPr>
                        <a:t>Świadczenia pieniężne od odbiorców zadania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6891123"/>
                  </a:ext>
                </a:extLst>
              </a:tr>
            </a:tbl>
          </a:graphicData>
        </a:graphic>
      </p:graphicFrame>
      <p:sp>
        <p:nvSpPr>
          <p:cNvPr id="26" name="Rectangle 14"/>
          <p:cNvSpPr>
            <a:spLocks noChangeArrowheads="1"/>
          </p:cNvSpPr>
          <p:nvPr/>
        </p:nvSpPr>
        <p:spPr bwMode="auto">
          <a:xfrm>
            <a:off x="838200" y="324008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altLang="pl-P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pl-PL" altLang="pl-P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pl-PL" alt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1463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ostokąt 9"/>
          <p:cNvSpPr/>
          <p:nvPr/>
        </p:nvSpPr>
        <p:spPr>
          <a:xfrm>
            <a:off x="0" y="1074738"/>
            <a:ext cx="12201525" cy="578326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sp>
        <p:nvSpPr>
          <p:cNvPr id="7" name="Prostokąt 6"/>
          <p:cNvSpPr/>
          <p:nvPr/>
        </p:nvSpPr>
        <p:spPr>
          <a:xfrm>
            <a:off x="-9525" y="792163"/>
            <a:ext cx="12192000" cy="11906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pic>
        <p:nvPicPr>
          <p:cNvPr id="16387" name="Obraz 7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6401182"/>
            <a:ext cx="12412663" cy="55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1" name="Obraz 5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36538" y="211138"/>
            <a:ext cx="436721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Prostokąt 7"/>
          <p:cNvSpPr/>
          <p:nvPr/>
        </p:nvSpPr>
        <p:spPr>
          <a:xfrm>
            <a:off x="236538" y="1287318"/>
            <a:ext cx="1019386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l-PL" dirty="0">
              <a:solidFill>
                <a:srgbClr val="C00000"/>
              </a:solidFill>
              <a:latin typeface="Tw Cen MT" pitchFamily="34" charset="-18"/>
            </a:endParaRPr>
          </a:p>
          <a:p>
            <a:pPr marL="342900" indent="-342900">
              <a:buAutoNum type="arabicPeriod"/>
            </a:pPr>
            <a:endParaRPr lang="pl-PL" dirty="0">
              <a:solidFill>
                <a:srgbClr val="C00000"/>
              </a:solidFill>
              <a:latin typeface="Tw Cen MT" pitchFamily="34" charset="-18"/>
            </a:endParaRPr>
          </a:p>
        </p:txBody>
      </p:sp>
      <p:sp>
        <p:nvSpPr>
          <p:cNvPr id="3" name="pole tekstowe 2"/>
          <p:cNvSpPr txBox="1"/>
          <p:nvPr/>
        </p:nvSpPr>
        <p:spPr>
          <a:xfrm>
            <a:off x="838200" y="1403038"/>
            <a:ext cx="10343570" cy="38831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dirty="0">
                <a:solidFill>
                  <a:srgbClr val="C00000"/>
                </a:solidFill>
                <a:latin typeface="Tw Cen MT" panose="020B0602020104020603" pitchFamily="34" charset="-18"/>
              </a:rPr>
              <a:t>    Jak </a:t>
            </a:r>
            <a:r>
              <a:rPr lang="pl-PL" sz="2400" dirty="0" smtClean="0">
                <a:solidFill>
                  <a:srgbClr val="C00000"/>
                </a:solidFill>
                <a:latin typeface="Tw Cen MT" panose="020B0602020104020603" pitchFamily="34" charset="-18"/>
              </a:rPr>
              <a:t>wypełnić </a:t>
            </a:r>
            <a:r>
              <a:rPr lang="pl-PL" sz="2400" dirty="0">
                <a:solidFill>
                  <a:srgbClr val="C00000"/>
                </a:solidFill>
                <a:latin typeface="Tw Cen MT" panose="020B0602020104020603" pitchFamily="34" charset="-18"/>
              </a:rPr>
              <a:t>Ofertę</a:t>
            </a:r>
            <a:r>
              <a:rPr lang="pl-PL" sz="2400" dirty="0" smtClean="0">
                <a:solidFill>
                  <a:srgbClr val="C00000"/>
                </a:solidFill>
                <a:latin typeface="Tw Cen MT" panose="020B0602020104020603" pitchFamily="34" charset="-18"/>
              </a:rPr>
              <a:t>?</a:t>
            </a:r>
            <a:endParaRPr lang="pl-PL" sz="1600" b="1" dirty="0" smtClean="0">
              <a:solidFill>
                <a:prstClr val="black"/>
              </a:solidFill>
              <a:latin typeface="Tw Cen MT" panose="020B0602020104020603" pitchFamily="34" charset="-18"/>
            </a:endParaRPr>
          </a:p>
          <a:p>
            <a:pPr lvl="0">
              <a:lnSpc>
                <a:spcPct val="150000"/>
              </a:lnSpc>
              <a:spcBef>
                <a:spcPts val="1000"/>
              </a:spcBef>
            </a:pPr>
            <a:r>
              <a:rPr lang="pl-PL" sz="2000" b="1" dirty="0" smtClean="0">
                <a:solidFill>
                  <a:prstClr val="black"/>
                </a:solidFill>
                <a:latin typeface="Tw Cen MT" panose="020B0602020104020603" pitchFamily="34" charset="-18"/>
              </a:rPr>
              <a:t>Część VI </a:t>
            </a:r>
            <a:r>
              <a:rPr lang="pl-PL" sz="2000" b="1" dirty="0">
                <a:solidFill>
                  <a:prstClr val="black"/>
                </a:solidFill>
                <a:latin typeface="Tw Cen MT" panose="020B0602020104020603" pitchFamily="34" charset="-18"/>
              </a:rPr>
              <a:t>– </a:t>
            </a:r>
            <a:r>
              <a:rPr lang="pl-PL" sz="2000" b="1" dirty="0" smtClean="0">
                <a:solidFill>
                  <a:prstClr val="black"/>
                </a:solidFill>
                <a:latin typeface="Tw Cen MT" panose="020B0602020104020603" pitchFamily="34" charset="-18"/>
              </a:rPr>
              <a:t>Inne Informacje</a:t>
            </a:r>
          </a:p>
          <a:p>
            <a:pPr marL="228600" indent="-228600">
              <a:lnSpc>
                <a:spcPct val="150000"/>
              </a:lnSpc>
              <a:spcBef>
                <a:spcPts val="1000"/>
              </a:spcBef>
              <a:buFont typeface="Wingdings" panose="05000000000000000000" pitchFamily="2" charset="2"/>
              <a:buChar char="q"/>
            </a:pPr>
            <a:r>
              <a:rPr lang="pl-PL" b="1" dirty="0"/>
              <a:t>Inne działania, które mogą mieć znaczenie przy ocenie oferty, w tym odnoszące się do kalkulacji przewidywanych kosztów oraz oświadczeń zawartych w sekcji </a:t>
            </a:r>
            <a:r>
              <a:rPr lang="pl-PL" b="1" dirty="0" smtClean="0"/>
              <a:t>VII </a:t>
            </a:r>
            <a:r>
              <a:rPr lang="pl-PL" dirty="0" smtClean="0"/>
              <a:t>– np. uzasadnienia poszczególnych kosztów z kosztorysu.</a:t>
            </a:r>
          </a:p>
          <a:p>
            <a:pPr marL="228600" indent="-228600">
              <a:lnSpc>
                <a:spcPct val="150000"/>
              </a:lnSpc>
              <a:spcBef>
                <a:spcPts val="1000"/>
              </a:spcBef>
              <a:buFont typeface="Wingdings" panose="05000000000000000000" pitchFamily="2" charset="2"/>
              <a:buChar char="q"/>
            </a:pPr>
            <a:r>
              <a:rPr lang="pl-PL" b="1" dirty="0"/>
              <a:t>Uzasadnienie kosztów z kat I.B Rozwój </a:t>
            </a:r>
            <a:r>
              <a:rPr lang="pl-PL" b="1" dirty="0" smtClean="0"/>
              <a:t>instytucjonalny </a:t>
            </a:r>
            <a:r>
              <a:rPr lang="pl-PL" dirty="0" smtClean="0"/>
              <a:t>– uzasadnienia do kosztów z kat. I.B – </a:t>
            </a:r>
            <a:r>
              <a:rPr lang="pl-PL" dirty="0" smtClean="0">
                <a:solidFill>
                  <a:srgbClr val="FF0000"/>
                </a:solidFill>
              </a:rPr>
              <a:t>nieobowiązkowe, ale warto wypełnić.</a:t>
            </a:r>
            <a:endParaRPr lang="pl-PL" dirty="0">
              <a:solidFill>
                <a:srgbClr val="FF0000"/>
              </a:solidFill>
            </a:endParaRPr>
          </a:p>
          <a:p>
            <a:pPr marL="228600" indent="-228600">
              <a:lnSpc>
                <a:spcPct val="150000"/>
              </a:lnSpc>
              <a:spcBef>
                <a:spcPts val="1000"/>
              </a:spcBef>
              <a:buFont typeface="Wingdings" panose="05000000000000000000" pitchFamily="2" charset="2"/>
              <a:buChar char="q"/>
            </a:pPr>
            <a:endParaRPr lang="pl-PL" sz="1600" dirty="0" smtClean="0">
              <a:solidFill>
                <a:prstClr val="black"/>
              </a:solidFill>
              <a:latin typeface="Tw Cen MT" panose="020B0602020104020603" pitchFamily="34" charset="-18"/>
            </a:endParaRPr>
          </a:p>
        </p:txBody>
      </p:sp>
      <p:sp>
        <p:nvSpPr>
          <p:cNvPr id="11" name="pole tekstowe 12"/>
          <p:cNvSpPr txBox="1">
            <a:spLocks noChangeArrowheads="1"/>
          </p:cNvSpPr>
          <p:nvPr/>
        </p:nvSpPr>
        <p:spPr bwMode="auto">
          <a:xfrm>
            <a:off x="6786564" y="192088"/>
            <a:ext cx="2349124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pl-PL" sz="2400" dirty="0">
                <a:solidFill>
                  <a:srgbClr val="C00000"/>
                </a:solidFill>
                <a:latin typeface="Tw Cen MT" pitchFamily="34" charset="-18"/>
              </a:rPr>
              <a:t> FIO 2014-2020</a:t>
            </a:r>
            <a:endParaRPr lang="en-US" sz="2400" dirty="0">
              <a:solidFill>
                <a:srgbClr val="C00000"/>
              </a:solidFill>
              <a:latin typeface="Tw Cen MT" pitchFamily="34" charset="-18"/>
            </a:endParaRPr>
          </a:p>
        </p:txBody>
      </p:sp>
      <p:pic>
        <p:nvPicPr>
          <p:cNvPr id="12" name="Obraz 1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00953" y="81188"/>
            <a:ext cx="2500572" cy="1508443"/>
          </a:xfrm>
          <a:prstGeom prst="ellipse">
            <a:avLst/>
          </a:prstGeom>
        </p:spPr>
      </p:pic>
      <p:sp>
        <p:nvSpPr>
          <p:cNvPr id="26" name="Rectangle 14"/>
          <p:cNvSpPr>
            <a:spLocks noChangeArrowheads="1"/>
          </p:cNvSpPr>
          <p:nvPr/>
        </p:nvSpPr>
        <p:spPr bwMode="auto">
          <a:xfrm>
            <a:off x="838200" y="324008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altLang="pl-P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pl-PL" altLang="pl-P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pl-PL" alt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8476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ostokąt 9"/>
          <p:cNvSpPr/>
          <p:nvPr/>
        </p:nvSpPr>
        <p:spPr>
          <a:xfrm>
            <a:off x="0" y="1074738"/>
            <a:ext cx="12201525" cy="578326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sp>
        <p:nvSpPr>
          <p:cNvPr id="7" name="Prostokąt 6"/>
          <p:cNvSpPr/>
          <p:nvPr/>
        </p:nvSpPr>
        <p:spPr>
          <a:xfrm>
            <a:off x="-9525" y="792163"/>
            <a:ext cx="12192000" cy="11906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pic>
        <p:nvPicPr>
          <p:cNvPr id="16387" name="Obraz 7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6401182"/>
            <a:ext cx="12412663" cy="55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1" name="Obraz 5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36538" y="211138"/>
            <a:ext cx="436721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Prostokąt 7"/>
          <p:cNvSpPr/>
          <p:nvPr/>
        </p:nvSpPr>
        <p:spPr>
          <a:xfrm>
            <a:off x="236538" y="1287318"/>
            <a:ext cx="1019386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l-PL" dirty="0">
              <a:solidFill>
                <a:srgbClr val="C00000"/>
              </a:solidFill>
              <a:latin typeface="Tw Cen MT" pitchFamily="34" charset="-18"/>
            </a:endParaRPr>
          </a:p>
          <a:p>
            <a:pPr marL="342900" indent="-342900">
              <a:buAutoNum type="arabicPeriod"/>
            </a:pPr>
            <a:endParaRPr lang="pl-PL" dirty="0">
              <a:solidFill>
                <a:srgbClr val="C00000"/>
              </a:solidFill>
              <a:latin typeface="Tw Cen MT" pitchFamily="34" charset="-18"/>
            </a:endParaRPr>
          </a:p>
        </p:txBody>
      </p:sp>
      <p:sp>
        <p:nvSpPr>
          <p:cNvPr id="3" name="pole tekstowe 2"/>
          <p:cNvSpPr txBox="1"/>
          <p:nvPr/>
        </p:nvSpPr>
        <p:spPr>
          <a:xfrm>
            <a:off x="723497" y="1589631"/>
            <a:ext cx="10343570" cy="5109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dirty="0" smtClean="0">
                <a:solidFill>
                  <a:srgbClr val="C00000"/>
                </a:solidFill>
                <a:latin typeface="Tw Cen MT" panose="020B0602020104020603" pitchFamily="34" charset="-18"/>
              </a:rPr>
              <a:t>Oświadczenia w ofercie</a:t>
            </a:r>
            <a:endParaRPr lang="pl-PL" sz="2000" dirty="0">
              <a:solidFill>
                <a:srgbClr val="C00000"/>
              </a:solidFill>
              <a:latin typeface="Tw Cen MT" panose="020B0602020104020603" pitchFamily="34" charset="-18"/>
            </a:endParaRPr>
          </a:p>
          <a:p>
            <a:pPr lvl="0"/>
            <a:r>
              <a:rPr lang="pl-PL" sz="1100" b="1" dirty="0" smtClean="0"/>
              <a:t>Każdy </a:t>
            </a:r>
            <a:r>
              <a:rPr lang="pl-PL" sz="1100" b="1" dirty="0"/>
              <a:t>Oferent</a:t>
            </a:r>
            <a:r>
              <a:rPr lang="pl-PL" sz="1100" dirty="0"/>
              <a:t> oświadcza, iż jest podmiotem uprawnionym do udziału w konkursie.</a:t>
            </a:r>
          </a:p>
          <a:p>
            <a:pPr lvl="0"/>
            <a:r>
              <a:rPr lang="pl-PL" sz="1100" b="1" dirty="0"/>
              <a:t>Oddział terenowy nieposiadający osobowości prawnej </a:t>
            </a:r>
            <a:r>
              <a:rPr lang="pl-PL" sz="1100" dirty="0"/>
              <a:t>oświadcza, iż posiada pełnomocnictwo szczegółowe do działania w ramach niniejszego konkursu, w imieniu jednostki macierzystej.</a:t>
            </a:r>
          </a:p>
          <a:p>
            <a:pPr lvl="0"/>
            <a:r>
              <a:rPr lang="pl-PL" sz="1100" b="1" dirty="0"/>
              <a:t>Spółki non profit </a:t>
            </a:r>
            <a:r>
              <a:rPr lang="pl-PL" sz="1100" dirty="0"/>
              <a:t>oświadczają, iż nie działają w celu osiągnięcia zysku oraz przeznaczają całość dochodu na realizację celów statutowych oraz nie przeznaczają zysku do podziału między swoich udziałowców, akcjonariuszy i pracowników.</a:t>
            </a:r>
          </a:p>
          <a:p>
            <a:pPr lvl="0"/>
            <a:r>
              <a:rPr lang="pl-PL" sz="1100" b="1" dirty="0"/>
              <a:t>Każdy Oferent</a:t>
            </a:r>
            <a:r>
              <a:rPr lang="pl-PL" sz="1100" dirty="0"/>
              <a:t> oświadcza czy nie zalega z opłacaniem należności z tytułu zobowiązań podatkowych oraz z opłacaniem należności z tytułu składek na ubezpieczenia społeczne.</a:t>
            </a:r>
          </a:p>
          <a:p>
            <a:pPr lvl="0"/>
            <a:r>
              <a:rPr lang="pl-PL" sz="1100" b="1" dirty="0"/>
              <a:t>Każdy Oferent</a:t>
            </a:r>
            <a:r>
              <a:rPr lang="pl-PL" sz="1100" dirty="0"/>
              <a:t> oświadcza, iż proponowane zadanie publiczne będzie realizowane wyłącznie w zakresie działalności pożytku publicznego Oferenta(-</a:t>
            </a:r>
            <a:r>
              <a:rPr lang="pl-PL" sz="1100" dirty="0" err="1"/>
              <a:t>tów</a:t>
            </a:r>
            <a:r>
              <a:rPr lang="pl-PL" sz="1100" dirty="0"/>
              <a:t>).</a:t>
            </a:r>
          </a:p>
          <a:p>
            <a:pPr lvl="0"/>
            <a:r>
              <a:rPr lang="pl-PL" sz="1100" b="1" dirty="0"/>
              <a:t>Każdy Oferent</a:t>
            </a:r>
            <a:r>
              <a:rPr lang="pl-PL" sz="1100" dirty="0"/>
              <a:t> oświadcza, że zadania realizowane w ramach działalności odpłatnej, nie mieszczą się w działalności gospodarczej prowadzonej przez Oferenta. Pobieranie świadczeń pieniężnych będzie się odbywać wyłącznie w ramach prowadzonej odpłatnej działalności pożytku publicznego.</a:t>
            </a:r>
          </a:p>
          <a:p>
            <a:pPr lvl="0"/>
            <a:r>
              <a:rPr lang="pl-PL" sz="1100" b="1" dirty="0"/>
              <a:t>Każdy Oferent</a:t>
            </a:r>
            <a:r>
              <a:rPr lang="pl-PL" sz="1100" dirty="0"/>
              <a:t> oświadcza, iż dane zawarte w części II oferty są zgodne z Krajowym Rejestrem Sądowym/właściwą ewidencją.</a:t>
            </a:r>
          </a:p>
          <a:p>
            <a:pPr lvl="0"/>
            <a:r>
              <a:rPr lang="pl-PL" sz="1100" b="1" dirty="0"/>
              <a:t>Każdy Oferent </a:t>
            </a:r>
            <a:r>
              <a:rPr lang="pl-PL" sz="1100" dirty="0"/>
              <a:t>oświadcza czy</a:t>
            </a:r>
            <a:r>
              <a:rPr lang="pl-PL" sz="1100" b="1" dirty="0"/>
              <a:t> </a:t>
            </a:r>
            <a:r>
              <a:rPr lang="pl-PL" sz="1100" dirty="0"/>
              <a:t>znajduje się w rejestrze podmiotów wykluczonych z możliwości otrzymywania środków przeznaczonych na realizację programów finansowanych z udziałem środków europejskich.</a:t>
            </a:r>
          </a:p>
          <a:p>
            <a:pPr lvl="0"/>
            <a:r>
              <a:rPr lang="pl-PL" sz="1100" b="1" dirty="0"/>
              <a:t>Każdy Oferent</a:t>
            </a:r>
            <a:r>
              <a:rPr lang="pl-PL" sz="1100" dirty="0"/>
              <a:t> oświadcza, iż w zakresie związanym z otwartym konkursem ofert, w tym z gromadzeniem, przetwarzaniem i przekazywaniem danych osobowych, a także wprowadzaniem ich do systemów informatycznych, osoby, których dotyczą te dane, złożyły stosowne oświadczenia zgodnie z ustawą z dnia 29 sierpnia 1997 r. o ochronie danych </a:t>
            </a:r>
            <a:r>
              <a:rPr lang="pl-PL" sz="1100" dirty="0" smtClean="0"/>
              <a:t>osobowych oraz RODO.</a:t>
            </a:r>
            <a:endParaRPr lang="pl-PL" sz="1100" dirty="0"/>
          </a:p>
          <a:p>
            <a:pPr lvl="0">
              <a:lnSpc>
                <a:spcPct val="150000"/>
              </a:lnSpc>
            </a:pPr>
            <a:r>
              <a:rPr lang="pl-PL" sz="1400" b="1" u="sng" dirty="0"/>
              <a:t>Każdy Oferent</a:t>
            </a:r>
            <a:r>
              <a:rPr lang="pl-PL" sz="1400" u="sng" dirty="0"/>
              <a:t> oświadcza wysokość przychodu osiągniętą w </a:t>
            </a:r>
            <a:r>
              <a:rPr lang="pl-PL" sz="1400" u="sng" dirty="0" smtClean="0"/>
              <a:t>2018 </a:t>
            </a:r>
            <a:r>
              <a:rPr lang="pl-PL" sz="1400" u="sng" dirty="0"/>
              <a:t>roku.</a:t>
            </a:r>
          </a:p>
          <a:p>
            <a:pPr lvl="0">
              <a:lnSpc>
                <a:spcPct val="150000"/>
              </a:lnSpc>
            </a:pPr>
            <a:r>
              <a:rPr lang="pl-PL" sz="1400" b="1" u="sng" dirty="0"/>
              <a:t>Każdy Oferent</a:t>
            </a:r>
            <a:r>
              <a:rPr lang="pl-PL" sz="1400" u="sng" dirty="0"/>
              <a:t> oświadcza czy jego siedziba mieści się w miejscowości liczącej nie więcej niż 25 tys. mieszkańców.</a:t>
            </a:r>
          </a:p>
          <a:p>
            <a:pPr lvl="0">
              <a:lnSpc>
                <a:spcPct val="150000"/>
              </a:lnSpc>
            </a:pPr>
            <a:r>
              <a:rPr lang="pl-PL" sz="1400" b="1" u="sng" dirty="0"/>
              <a:t>Każdy Oferent</a:t>
            </a:r>
            <a:r>
              <a:rPr lang="pl-PL" sz="1400" u="sng" dirty="0"/>
              <a:t> oświadcza czy jego siedziba mieści się w miejscowości liczącej w miejscowości liczącej powyżej 25 tys. mieszkańców, jednakże nie więcej niż 50 tys. mieszkańców</a:t>
            </a:r>
            <a:r>
              <a:rPr lang="pl-PL" sz="1400" u="sng" dirty="0" smtClean="0"/>
              <a:t>.</a:t>
            </a:r>
          </a:p>
          <a:p>
            <a:pPr lvl="0">
              <a:lnSpc>
                <a:spcPct val="150000"/>
              </a:lnSpc>
            </a:pPr>
            <a:r>
              <a:rPr lang="pl-PL" sz="1400" b="1" u="sng" dirty="0"/>
              <a:t>Każdy Oferent</a:t>
            </a:r>
            <a:r>
              <a:rPr lang="pl-PL" sz="1400" u="sng" dirty="0"/>
              <a:t> oświadcza czy </a:t>
            </a:r>
            <a:r>
              <a:rPr lang="pl-PL" sz="1400" u="sng" dirty="0" smtClean="0"/>
              <a:t>otrzymał dofinansowanie </a:t>
            </a:r>
            <a:r>
              <a:rPr lang="pl-PL" sz="1400" u="sng" dirty="0"/>
              <a:t>w ramach otwartego konkursu ofert ogłoszonego w ramach Programu FIO </a:t>
            </a:r>
            <a:r>
              <a:rPr lang="pl-PL" sz="1400" u="sng" dirty="0" smtClean="0"/>
              <a:t>2014-2020 w latach ubiegłych.</a:t>
            </a:r>
            <a:endParaRPr lang="pl-PL" sz="1400" u="sng" dirty="0">
              <a:solidFill>
                <a:prstClr val="black"/>
              </a:solidFill>
              <a:latin typeface="Tw Cen MT" panose="020B0602020104020603" pitchFamily="34" charset="-18"/>
            </a:endParaRPr>
          </a:p>
        </p:txBody>
      </p:sp>
      <p:sp>
        <p:nvSpPr>
          <p:cNvPr id="11" name="pole tekstowe 12"/>
          <p:cNvSpPr txBox="1">
            <a:spLocks noChangeArrowheads="1"/>
          </p:cNvSpPr>
          <p:nvPr/>
        </p:nvSpPr>
        <p:spPr bwMode="auto">
          <a:xfrm>
            <a:off x="6786564" y="192088"/>
            <a:ext cx="2349124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pl-PL" sz="2400" dirty="0">
                <a:solidFill>
                  <a:srgbClr val="C00000"/>
                </a:solidFill>
                <a:latin typeface="Tw Cen MT" pitchFamily="34" charset="-18"/>
              </a:rPr>
              <a:t> FIO 2014-2020</a:t>
            </a:r>
            <a:endParaRPr lang="en-US" sz="2400" dirty="0">
              <a:solidFill>
                <a:srgbClr val="C00000"/>
              </a:solidFill>
              <a:latin typeface="Tw Cen MT" pitchFamily="34" charset="-18"/>
            </a:endParaRPr>
          </a:p>
        </p:txBody>
      </p:sp>
      <p:pic>
        <p:nvPicPr>
          <p:cNvPr id="12" name="Obraz 1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00953" y="81188"/>
            <a:ext cx="2500572" cy="1508443"/>
          </a:xfrm>
          <a:prstGeom prst="ellipse">
            <a:avLst/>
          </a:prstGeom>
        </p:spPr>
      </p:pic>
    </p:spTree>
    <p:extLst>
      <p:ext uri="{BB962C8B-B14F-4D97-AF65-F5344CB8AC3E}">
        <p14:creationId xmlns:p14="http://schemas.microsoft.com/office/powerpoint/2010/main" val="2329081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rostokąt 22"/>
          <p:cNvSpPr/>
          <p:nvPr/>
        </p:nvSpPr>
        <p:spPr>
          <a:xfrm>
            <a:off x="0" y="1074738"/>
            <a:ext cx="12201525" cy="578326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sp>
        <p:nvSpPr>
          <p:cNvPr id="6" name="Prostokąt 5"/>
          <p:cNvSpPr/>
          <p:nvPr/>
        </p:nvSpPr>
        <p:spPr>
          <a:xfrm>
            <a:off x="4290686" y="5378758"/>
            <a:ext cx="324853" cy="307572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" name="pole tekstowe 2"/>
          <p:cNvSpPr txBox="1"/>
          <p:nvPr/>
        </p:nvSpPr>
        <p:spPr>
          <a:xfrm>
            <a:off x="283579" y="911225"/>
            <a:ext cx="6241912" cy="52475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pl-PL" sz="2000" dirty="0">
                <a:solidFill>
                  <a:srgbClr val="C00000"/>
                </a:solidFill>
                <a:latin typeface="Tw Cen MT" panose="020B0602020104020603" pitchFamily="34" charset="-18"/>
              </a:rPr>
              <a:t>             Kto może uzyskać dotację</a:t>
            </a:r>
            <a:r>
              <a:rPr lang="pl-PL" sz="2000" dirty="0" smtClean="0">
                <a:solidFill>
                  <a:srgbClr val="C00000"/>
                </a:solidFill>
                <a:latin typeface="Tw Cen MT" panose="020B0602020104020603" pitchFamily="34" charset="-18"/>
              </a:rPr>
              <a:t>?</a:t>
            </a:r>
          </a:p>
          <a:p>
            <a:pPr lvl="0"/>
            <a:endParaRPr lang="pl-PL" dirty="0" smtClean="0">
              <a:latin typeface="Tw Cen MT" panose="020B0602020104020603" pitchFamily="34" charset="-18"/>
            </a:endParaRPr>
          </a:p>
          <a:p>
            <a:pPr marL="723900" indent="-285750">
              <a:lnSpc>
                <a:spcPct val="150000"/>
              </a:lnSpc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pl-PL" dirty="0" smtClean="0">
                <a:latin typeface="+mj-lt"/>
              </a:rPr>
              <a:t>organizacje </a:t>
            </a:r>
            <a:r>
              <a:rPr lang="pl-PL" dirty="0">
                <a:latin typeface="+mj-lt"/>
              </a:rPr>
              <a:t>pozarządowe m.in. stowarzyszenia (w tym stowarzyszenia zwykłe) i fundacje, a także kluby sportowe działające w formie stowarzyszeń</a:t>
            </a:r>
            <a:r>
              <a:rPr lang="pl-PL" dirty="0" smtClean="0">
                <a:latin typeface="+mj-lt"/>
              </a:rPr>
              <a:t>;</a:t>
            </a:r>
          </a:p>
          <a:p>
            <a:pPr marL="723900" indent="-285750">
              <a:lnSpc>
                <a:spcPct val="150000"/>
              </a:lnSpc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pl-PL" dirty="0" smtClean="0">
                <a:latin typeface="+mj-lt"/>
              </a:rPr>
              <a:t>koła gospodyń wiejskich jeżeli zysk przeznaczają na cele statutowe;</a:t>
            </a:r>
            <a:endParaRPr lang="pl-PL" dirty="0">
              <a:latin typeface="+mj-lt"/>
            </a:endParaRPr>
          </a:p>
          <a:p>
            <a:pPr marL="723900" lvl="0" indent="-285750">
              <a:lnSpc>
                <a:spcPct val="150000"/>
              </a:lnSpc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pl-PL" dirty="0">
                <a:latin typeface="+mj-lt"/>
              </a:rPr>
              <a:t>stowarzyszenia jednostek samorządu terytorialnego;</a:t>
            </a:r>
          </a:p>
          <a:p>
            <a:pPr marL="723900" lvl="0" indent="-285750">
              <a:lnSpc>
                <a:spcPct val="150000"/>
              </a:lnSpc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pl-PL" dirty="0">
                <a:latin typeface="+mj-lt"/>
              </a:rPr>
              <a:t>spółdzielnie socjalne;</a:t>
            </a:r>
          </a:p>
          <a:p>
            <a:pPr marL="723900" lvl="0" indent="-285750">
              <a:lnSpc>
                <a:spcPct val="150000"/>
              </a:lnSpc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pl-PL" dirty="0">
                <a:latin typeface="+mj-lt"/>
              </a:rPr>
              <a:t>spółki akcyjne i spółki z z.o.o. oraz kluby sportowe działające w formie spółki non profit</a:t>
            </a:r>
            <a:r>
              <a:rPr lang="pl-PL" dirty="0" smtClean="0">
                <a:latin typeface="+mj-lt"/>
              </a:rPr>
              <a:t>.</a:t>
            </a:r>
          </a:p>
          <a:p>
            <a:pPr marL="438150" lvl="0">
              <a:lnSpc>
                <a:spcPct val="150000"/>
              </a:lnSpc>
              <a:buClr>
                <a:srgbClr val="C00000"/>
              </a:buClr>
            </a:pPr>
            <a:r>
              <a:rPr lang="pl-PL" dirty="0" smtClean="0">
                <a:latin typeface="+mj-lt"/>
              </a:rPr>
              <a:t>Podmioty </a:t>
            </a:r>
            <a:r>
              <a:rPr lang="pl-PL" dirty="0">
                <a:latin typeface="+mj-lt"/>
              </a:rPr>
              <a:t>uprawnione do aplikowania</a:t>
            </a:r>
            <a:r>
              <a:rPr lang="pl-PL" dirty="0">
                <a:solidFill>
                  <a:schemeClr val="bg1"/>
                </a:solidFill>
                <a:latin typeface="+mj-lt"/>
              </a:rPr>
              <a:t> nie </a:t>
            </a:r>
            <a:r>
              <a:rPr lang="pl-PL" dirty="0">
                <a:latin typeface="+mj-lt"/>
              </a:rPr>
              <a:t>muszą posiadać</a:t>
            </a:r>
            <a:r>
              <a:rPr lang="en-US" dirty="0">
                <a:latin typeface="+mj-lt"/>
              </a:rPr>
              <a:t> </a:t>
            </a:r>
            <a:r>
              <a:rPr lang="pl-PL" dirty="0">
                <a:latin typeface="+mj-lt"/>
              </a:rPr>
              <a:t>statusu </a:t>
            </a:r>
            <a:r>
              <a:rPr lang="pl-PL" dirty="0" smtClean="0">
                <a:latin typeface="+mj-lt"/>
              </a:rPr>
              <a:t>organizacji </a:t>
            </a:r>
            <a:r>
              <a:rPr lang="pl-PL" dirty="0">
                <a:latin typeface="+mj-lt"/>
              </a:rPr>
              <a:t>pożytku publicznego (opp). </a:t>
            </a:r>
          </a:p>
        </p:txBody>
      </p:sp>
      <p:sp>
        <p:nvSpPr>
          <p:cNvPr id="7" name="Prostokąt 6"/>
          <p:cNvSpPr/>
          <p:nvPr/>
        </p:nvSpPr>
        <p:spPr>
          <a:xfrm>
            <a:off x="-9525" y="792163"/>
            <a:ext cx="12192000" cy="11906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pic>
        <p:nvPicPr>
          <p:cNvPr id="16387" name="Obraz 7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6401182"/>
            <a:ext cx="12412663" cy="55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1" name="Obraz 5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36538" y="211138"/>
            <a:ext cx="436721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Prostokąt 7"/>
          <p:cNvSpPr/>
          <p:nvPr/>
        </p:nvSpPr>
        <p:spPr>
          <a:xfrm>
            <a:off x="236538" y="1287318"/>
            <a:ext cx="1019386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l-PL" dirty="0">
              <a:solidFill>
                <a:srgbClr val="C00000"/>
              </a:solidFill>
              <a:latin typeface="Tw Cen MT" pitchFamily="34" charset="-18"/>
            </a:endParaRPr>
          </a:p>
          <a:p>
            <a:pPr marL="342900" indent="-342900">
              <a:buAutoNum type="arabicPeriod"/>
            </a:pPr>
            <a:endParaRPr lang="pl-PL" dirty="0">
              <a:solidFill>
                <a:srgbClr val="C00000"/>
              </a:solidFill>
              <a:latin typeface="Tw Cen MT" pitchFamily="34" charset="-18"/>
            </a:endParaRPr>
          </a:p>
        </p:txBody>
      </p:sp>
      <p:grpSp>
        <p:nvGrpSpPr>
          <p:cNvPr id="5" name="Grupa 4"/>
          <p:cNvGrpSpPr/>
          <p:nvPr/>
        </p:nvGrpSpPr>
        <p:grpSpPr>
          <a:xfrm>
            <a:off x="7691285" y="2151642"/>
            <a:ext cx="3749720" cy="2822649"/>
            <a:chOff x="-778947" y="2484617"/>
            <a:chExt cx="3749720" cy="2822649"/>
          </a:xfrm>
        </p:grpSpPr>
        <p:sp>
          <p:nvSpPr>
            <p:cNvPr id="4" name="Prostokąt 3"/>
            <p:cNvSpPr/>
            <p:nvPr/>
          </p:nvSpPr>
          <p:spPr>
            <a:xfrm>
              <a:off x="-778947" y="2484617"/>
              <a:ext cx="1852863" cy="1383632"/>
            </a:xfrm>
            <a:prstGeom prst="rect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12" name="Prostokąt 11"/>
            <p:cNvSpPr/>
            <p:nvPr/>
          </p:nvSpPr>
          <p:spPr>
            <a:xfrm>
              <a:off x="1117910" y="2484617"/>
              <a:ext cx="1852863" cy="1383632"/>
            </a:xfrm>
            <a:prstGeom prst="rect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13" name="Prostokąt 12"/>
            <p:cNvSpPr/>
            <p:nvPr/>
          </p:nvSpPr>
          <p:spPr>
            <a:xfrm>
              <a:off x="-778947" y="3923634"/>
              <a:ext cx="1852863" cy="1383632"/>
            </a:xfrm>
            <a:prstGeom prst="rect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14" name="Prostokąt 13"/>
            <p:cNvSpPr/>
            <p:nvPr/>
          </p:nvSpPr>
          <p:spPr>
            <a:xfrm>
              <a:off x="1117910" y="3923634"/>
              <a:ext cx="1852863" cy="1383632"/>
            </a:xfrm>
            <a:prstGeom prst="rect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</p:grpSp>
      <p:sp>
        <p:nvSpPr>
          <p:cNvPr id="17" name="pole tekstowe 16"/>
          <p:cNvSpPr txBox="1"/>
          <p:nvPr/>
        </p:nvSpPr>
        <p:spPr>
          <a:xfrm>
            <a:off x="9588051" y="2102316"/>
            <a:ext cx="1852954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38150" lvl="0" algn="ctr">
              <a:lnSpc>
                <a:spcPct val="150000"/>
              </a:lnSpc>
              <a:buClr>
                <a:srgbClr val="C00000"/>
              </a:buClr>
            </a:pPr>
            <a:endParaRPr lang="pl-PL" dirty="0">
              <a:latin typeface="+mj-lt"/>
            </a:endParaRPr>
          </a:p>
          <a:p>
            <a:pPr lvl="0" algn="ctr">
              <a:lnSpc>
                <a:spcPct val="150000"/>
              </a:lnSpc>
              <a:buClr>
                <a:srgbClr val="C00000"/>
              </a:buClr>
            </a:pPr>
            <a:r>
              <a:rPr lang="en-US" dirty="0" err="1">
                <a:latin typeface="+mj-lt"/>
              </a:rPr>
              <a:t>Aktywne</a:t>
            </a:r>
            <a:r>
              <a:rPr lang="en-US" dirty="0">
                <a:latin typeface="+mj-lt"/>
              </a:rPr>
              <a:t/>
            </a:r>
            <a:br>
              <a:rPr lang="en-US" dirty="0">
                <a:latin typeface="+mj-lt"/>
              </a:rPr>
            </a:br>
            <a:r>
              <a:rPr lang="en-US" dirty="0" err="1">
                <a:latin typeface="+mj-lt"/>
              </a:rPr>
              <a:t>społeczeństwo</a:t>
            </a:r>
            <a:endParaRPr lang="pl-PL" dirty="0">
              <a:latin typeface="+mj-lt"/>
            </a:endParaRPr>
          </a:p>
        </p:txBody>
      </p:sp>
      <p:sp>
        <p:nvSpPr>
          <p:cNvPr id="18" name="pole tekstowe 17"/>
          <p:cNvSpPr txBox="1"/>
          <p:nvPr/>
        </p:nvSpPr>
        <p:spPr>
          <a:xfrm>
            <a:off x="7546352" y="3501142"/>
            <a:ext cx="1748524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38150" lvl="0">
              <a:lnSpc>
                <a:spcPct val="150000"/>
              </a:lnSpc>
              <a:buClr>
                <a:srgbClr val="C00000"/>
              </a:buClr>
            </a:pPr>
            <a:endParaRPr lang="pl-PL" dirty="0">
              <a:latin typeface="+mj-lt"/>
            </a:endParaRPr>
          </a:p>
          <a:p>
            <a:pPr marL="438150" lvl="0" algn="ctr">
              <a:lnSpc>
                <a:spcPct val="150000"/>
              </a:lnSpc>
              <a:buClr>
                <a:srgbClr val="C00000"/>
              </a:buClr>
            </a:pPr>
            <a:r>
              <a:rPr lang="en-US" dirty="0" err="1">
                <a:latin typeface="+mj-lt"/>
              </a:rPr>
              <a:t>Aktywni</a:t>
            </a:r>
            <a:r>
              <a:rPr lang="en-US" dirty="0">
                <a:latin typeface="+mj-lt"/>
              </a:rPr>
              <a:t> </a:t>
            </a:r>
            <a:br>
              <a:rPr lang="en-US" dirty="0">
                <a:latin typeface="+mj-lt"/>
              </a:rPr>
            </a:br>
            <a:r>
              <a:rPr lang="en-US" dirty="0" err="1">
                <a:latin typeface="+mj-lt"/>
              </a:rPr>
              <a:t>obywatele</a:t>
            </a:r>
            <a:endParaRPr lang="pl-PL" dirty="0">
              <a:latin typeface="+mj-lt"/>
            </a:endParaRPr>
          </a:p>
        </p:txBody>
      </p:sp>
      <p:sp>
        <p:nvSpPr>
          <p:cNvPr id="19" name="pole tekstowe 18"/>
          <p:cNvSpPr txBox="1"/>
          <p:nvPr/>
        </p:nvSpPr>
        <p:spPr>
          <a:xfrm>
            <a:off x="9199650" y="3512474"/>
            <a:ext cx="2181195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38150" lvl="0" algn="ctr">
              <a:lnSpc>
                <a:spcPct val="150000"/>
              </a:lnSpc>
              <a:buClr>
                <a:srgbClr val="C00000"/>
              </a:buClr>
            </a:pPr>
            <a:endParaRPr lang="pl-PL" dirty="0">
              <a:latin typeface="+mj-lt"/>
            </a:endParaRPr>
          </a:p>
          <a:p>
            <a:pPr marL="438150" lvl="0" algn="ctr">
              <a:lnSpc>
                <a:spcPct val="150000"/>
              </a:lnSpc>
              <a:buClr>
                <a:srgbClr val="C00000"/>
              </a:buClr>
            </a:pPr>
            <a:r>
              <a:rPr lang="en-US" dirty="0" err="1">
                <a:latin typeface="+mj-lt"/>
              </a:rPr>
              <a:t>Silne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organizacje</a:t>
            </a:r>
            <a:r>
              <a:rPr lang="en-US" dirty="0">
                <a:latin typeface="+mj-lt"/>
              </a:rPr>
              <a:t> </a:t>
            </a:r>
            <a:br>
              <a:rPr lang="en-US" dirty="0">
                <a:latin typeface="+mj-lt"/>
              </a:rPr>
            </a:br>
            <a:r>
              <a:rPr lang="en-US" dirty="0" err="1">
                <a:latin typeface="+mj-lt"/>
              </a:rPr>
              <a:t>pozarządowe</a:t>
            </a:r>
            <a:endParaRPr lang="pl-PL" dirty="0">
              <a:latin typeface="+mj-lt"/>
            </a:endParaRPr>
          </a:p>
        </p:txBody>
      </p:sp>
      <p:sp>
        <p:nvSpPr>
          <p:cNvPr id="20" name="pole tekstowe 19"/>
          <p:cNvSpPr txBox="1"/>
          <p:nvPr/>
        </p:nvSpPr>
        <p:spPr>
          <a:xfrm>
            <a:off x="9873419" y="2196124"/>
            <a:ext cx="17080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dirty="0">
                <a:solidFill>
                  <a:srgbClr val="C00000"/>
                </a:solidFill>
                <a:latin typeface="Tw Cen MT" panose="020B0602020104020603" pitchFamily="34" charset="-18"/>
              </a:rPr>
              <a:t>PRIORYTET 2</a:t>
            </a:r>
            <a:endParaRPr lang="en-US" dirty="0">
              <a:latin typeface="+mj-lt"/>
            </a:endParaRPr>
          </a:p>
        </p:txBody>
      </p:sp>
      <p:sp>
        <p:nvSpPr>
          <p:cNvPr id="21" name="pole tekstowe 20"/>
          <p:cNvSpPr txBox="1"/>
          <p:nvPr/>
        </p:nvSpPr>
        <p:spPr>
          <a:xfrm>
            <a:off x="7984459" y="3610829"/>
            <a:ext cx="17080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dirty="0">
                <a:solidFill>
                  <a:srgbClr val="C00000"/>
                </a:solidFill>
                <a:latin typeface="Tw Cen MT" panose="020B0602020104020603" pitchFamily="34" charset="-18"/>
              </a:rPr>
              <a:t>PRIORYTET 3</a:t>
            </a:r>
            <a:endParaRPr lang="en-US" dirty="0">
              <a:latin typeface="+mj-lt"/>
            </a:endParaRPr>
          </a:p>
        </p:txBody>
      </p:sp>
      <p:sp>
        <p:nvSpPr>
          <p:cNvPr id="22" name="pole tekstowe 21"/>
          <p:cNvSpPr txBox="1"/>
          <p:nvPr/>
        </p:nvSpPr>
        <p:spPr>
          <a:xfrm>
            <a:off x="9873419" y="3602691"/>
            <a:ext cx="17080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dirty="0">
                <a:solidFill>
                  <a:srgbClr val="C00000"/>
                </a:solidFill>
                <a:latin typeface="Tw Cen MT" panose="020B0602020104020603" pitchFamily="34" charset="-18"/>
              </a:rPr>
              <a:t>PRIORYTET </a:t>
            </a:r>
            <a:r>
              <a:rPr lang="pl-PL" dirty="0">
                <a:solidFill>
                  <a:srgbClr val="C00000"/>
                </a:solidFill>
                <a:latin typeface="Tw Cen MT" panose="020B0602020104020603" pitchFamily="34" charset="-18"/>
              </a:rPr>
              <a:t>4</a:t>
            </a:r>
            <a:endParaRPr lang="en-US" dirty="0">
              <a:latin typeface="+mj-lt"/>
            </a:endParaRPr>
          </a:p>
        </p:txBody>
      </p:sp>
      <p:pic>
        <p:nvPicPr>
          <p:cNvPr id="24" name="Obraz 2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00953" y="81188"/>
            <a:ext cx="2500572" cy="1508443"/>
          </a:xfrm>
          <a:prstGeom prst="ellipse">
            <a:avLst/>
          </a:prstGeom>
        </p:spPr>
      </p:pic>
      <p:sp>
        <p:nvSpPr>
          <p:cNvPr id="25" name="pole tekstowe 12"/>
          <p:cNvSpPr txBox="1">
            <a:spLocks noChangeArrowheads="1"/>
          </p:cNvSpPr>
          <p:nvPr/>
        </p:nvSpPr>
        <p:spPr bwMode="auto">
          <a:xfrm>
            <a:off x="6786564" y="192088"/>
            <a:ext cx="2349124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pl-PL" sz="2400" dirty="0">
                <a:solidFill>
                  <a:srgbClr val="C00000"/>
                </a:solidFill>
                <a:latin typeface="Tw Cen MT" pitchFamily="34" charset="-18"/>
              </a:rPr>
              <a:t> FIO 2014-2020</a:t>
            </a:r>
            <a:endParaRPr lang="en-US" sz="2400" dirty="0">
              <a:solidFill>
                <a:srgbClr val="C00000"/>
              </a:solidFill>
              <a:latin typeface="Tw Cen MT" pitchFamily="34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1065943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ostokąt 9"/>
          <p:cNvSpPr/>
          <p:nvPr/>
        </p:nvSpPr>
        <p:spPr>
          <a:xfrm>
            <a:off x="0" y="1074738"/>
            <a:ext cx="12201525" cy="578326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sp>
        <p:nvSpPr>
          <p:cNvPr id="7" name="Prostokąt 6"/>
          <p:cNvSpPr/>
          <p:nvPr/>
        </p:nvSpPr>
        <p:spPr>
          <a:xfrm>
            <a:off x="-9525" y="792163"/>
            <a:ext cx="12192000" cy="11906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pic>
        <p:nvPicPr>
          <p:cNvPr id="16387" name="Obraz 7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6401182"/>
            <a:ext cx="12412663" cy="55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1" name="Obraz 5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36538" y="211138"/>
            <a:ext cx="436721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Prostokąt 7"/>
          <p:cNvSpPr/>
          <p:nvPr/>
        </p:nvSpPr>
        <p:spPr>
          <a:xfrm>
            <a:off x="236538" y="1287318"/>
            <a:ext cx="1019386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l-PL" dirty="0">
              <a:solidFill>
                <a:srgbClr val="C00000"/>
              </a:solidFill>
              <a:latin typeface="Tw Cen MT" pitchFamily="34" charset="-18"/>
            </a:endParaRPr>
          </a:p>
          <a:p>
            <a:pPr marL="342900" indent="-342900">
              <a:buAutoNum type="arabicPeriod"/>
            </a:pPr>
            <a:endParaRPr lang="pl-PL" dirty="0">
              <a:solidFill>
                <a:srgbClr val="C00000"/>
              </a:solidFill>
              <a:latin typeface="Tw Cen MT" pitchFamily="34" charset="-18"/>
            </a:endParaRPr>
          </a:p>
        </p:txBody>
      </p:sp>
      <p:sp>
        <p:nvSpPr>
          <p:cNvPr id="3" name="pole tekstowe 2"/>
          <p:cNvSpPr txBox="1"/>
          <p:nvPr/>
        </p:nvSpPr>
        <p:spPr>
          <a:xfrm>
            <a:off x="723497" y="1589631"/>
            <a:ext cx="10343570" cy="3616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dirty="0" smtClean="0">
                <a:solidFill>
                  <a:srgbClr val="C00000"/>
                </a:solidFill>
                <a:latin typeface="Tw Cen MT" panose="020B0602020104020603" pitchFamily="34" charset="-18"/>
              </a:rPr>
              <a:t>Harmonogram konkursu</a:t>
            </a:r>
            <a:endParaRPr lang="pl-PL" sz="2000" dirty="0">
              <a:solidFill>
                <a:srgbClr val="C00000"/>
              </a:solidFill>
              <a:latin typeface="Tw Cen MT" panose="020B0602020104020603" pitchFamily="34" charset="-18"/>
            </a:endParaRPr>
          </a:p>
          <a:p>
            <a:pPr lvl="0" algn="ctr">
              <a:lnSpc>
                <a:spcPct val="150000"/>
              </a:lnSpc>
              <a:spcBef>
                <a:spcPts val="1000"/>
              </a:spcBef>
            </a:pPr>
            <a:endParaRPr lang="pl-PL" sz="1600" b="1" dirty="0">
              <a:solidFill>
                <a:prstClr val="black"/>
              </a:solidFill>
              <a:latin typeface="Tw Cen MT" panose="020B0602020104020603" pitchFamily="34" charset="-18"/>
            </a:endParaRPr>
          </a:p>
          <a:p>
            <a:pPr>
              <a:lnSpc>
                <a:spcPct val="150000"/>
              </a:lnSpc>
            </a:pPr>
            <a:r>
              <a:rPr lang="pl-PL" dirty="0">
                <a:solidFill>
                  <a:srgbClr val="C00000"/>
                </a:solidFill>
                <a:latin typeface="Tw Cen MT" panose="020B0602020104020603" pitchFamily="34" charset="-18"/>
              </a:rPr>
              <a:t>Nabór Ofert: </a:t>
            </a:r>
            <a:r>
              <a:rPr lang="pl-PL" dirty="0" smtClean="0">
                <a:latin typeface="Tw Cen MT" panose="020B0602020104020603" pitchFamily="34" charset="-18"/>
              </a:rPr>
              <a:t>połowa listopada 2019 – koniec grudnia 2019</a:t>
            </a:r>
            <a:endParaRPr lang="pl-PL" dirty="0">
              <a:latin typeface="Tw Cen MT" panose="020B0602020104020603" pitchFamily="34" charset="-18"/>
            </a:endParaRPr>
          </a:p>
          <a:p>
            <a:pPr>
              <a:lnSpc>
                <a:spcPct val="150000"/>
              </a:lnSpc>
            </a:pPr>
            <a:r>
              <a:rPr lang="pl-PL" dirty="0">
                <a:solidFill>
                  <a:srgbClr val="C00000"/>
                </a:solidFill>
                <a:latin typeface="Tw Cen MT" panose="020B0602020104020603" pitchFamily="34" charset="-18"/>
              </a:rPr>
              <a:t>Wyniki oceny formalnej: </a:t>
            </a:r>
            <a:r>
              <a:rPr lang="pl-PL" dirty="0" smtClean="0">
                <a:latin typeface="Tw Cen MT" panose="020B0602020104020603" pitchFamily="34" charset="-18"/>
              </a:rPr>
              <a:t>około tydzień po zakończeniu naboru Ofert</a:t>
            </a:r>
            <a:endParaRPr lang="pl-PL" dirty="0">
              <a:latin typeface="Tw Cen MT" panose="020B0602020104020603" pitchFamily="34" charset="-18"/>
            </a:endParaRPr>
          </a:p>
          <a:p>
            <a:pPr>
              <a:lnSpc>
                <a:spcPct val="150000"/>
              </a:lnSpc>
            </a:pPr>
            <a:r>
              <a:rPr lang="pl-PL" dirty="0">
                <a:solidFill>
                  <a:srgbClr val="C00000"/>
                </a:solidFill>
                <a:latin typeface="Tw Cen MT" panose="020B0602020104020603" pitchFamily="34" charset="-18"/>
              </a:rPr>
              <a:t>Wyniki: </a:t>
            </a:r>
            <a:r>
              <a:rPr lang="pl-PL" dirty="0" smtClean="0">
                <a:latin typeface="Tw Cen MT" panose="020B0602020104020603" pitchFamily="34" charset="-18"/>
              </a:rPr>
              <a:t>około druga połowa lutego 2020</a:t>
            </a:r>
            <a:endParaRPr lang="pl-PL" dirty="0">
              <a:latin typeface="Tw Cen MT" panose="020B0602020104020603" pitchFamily="34" charset="-18"/>
            </a:endParaRPr>
          </a:p>
          <a:p>
            <a:pPr lvl="0" algn="ctr">
              <a:lnSpc>
                <a:spcPct val="150000"/>
              </a:lnSpc>
              <a:spcBef>
                <a:spcPts val="1000"/>
              </a:spcBef>
            </a:pPr>
            <a:endParaRPr lang="pl-PL" sz="1600" b="1" dirty="0">
              <a:solidFill>
                <a:prstClr val="black"/>
              </a:solidFill>
              <a:latin typeface="Tw Cen MT" panose="020B0602020104020603" pitchFamily="34" charset="-18"/>
            </a:endParaRPr>
          </a:p>
          <a:p>
            <a:pPr marL="228600" lvl="0" indent="-228600">
              <a:lnSpc>
                <a:spcPct val="150000"/>
              </a:lnSpc>
              <a:spcBef>
                <a:spcPts val="1000"/>
              </a:spcBef>
              <a:buFont typeface="Wingdings" panose="05000000000000000000" pitchFamily="2" charset="2"/>
              <a:buChar char="q"/>
            </a:pPr>
            <a:endParaRPr lang="pl-PL" sz="1600" dirty="0">
              <a:solidFill>
                <a:prstClr val="black"/>
              </a:solidFill>
              <a:latin typeface="Tw Cen MT" panose="020B0602020104020603" pitchFamily="34" charset="-18"/>
            </a:endParaRPr>
          </a:p>
          <a:p>
            <a:pPr algn="just">
              <a:lnSpc>
                <a:spcPct val="150000"/>
              </a:lnSpc>
            </a:pPr>
            <a:endParaRPr lang="pl-PL" i="1" dirty="0">
              <a:latin typeface="+mj-lt"/>
            </a:endParaRPr>
          </a:p>
        </p:txBody>
      </p:sp>
      <p:sp>
        <p:nvSpPr>
          <p:cNvPr id="11" name="pole tekstowe 12"/>
          <p:cNvSpPr txBox="1">
            <a:spLocks noChangeArrowheads="1"/>
          </p:cNvSpPr>
          <p:nvPr/>
        </p:nvSpPr>
        <p:spPr bwMode="auto">
          <a:xfrm>
            <a:off x="6786564" y="192088"/>
            <a:ext cx="2349124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pl-PL" sz="2400" dirty="0">
                <a:solidFill>
                  <a:srgbClr val="C00000"/>
                </a:solidFill>
                <a:latin typeface="Tw Cen MT" pitchFamily="34" charset="-18"/>
              </a:rPr>
              <a:t> FIO 2014-2020</a:t>
            </a:r>
            <a:endParaRPr lang="en-US" sz="2400" dirty="0">
              <a:solidFill>
                <a:srgbClr val="C00000"/>
              </a:solidFill>
              <a:latin typeface="Tw Cen MT" pitchFamily="34" charset="-18"/>
            </a:endParaRPr>
          </a:p>
        </p:txBody>
      </p:sp>
      <p:pic>
        <p:nvPicPr>
          <p:cNvPr id="12" name="Obraz 1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00953" y="81188"/>
            <a:ext cx="2500572" cy="1508443"/>
          </a:xfrm>
          <a:prstGeom prst="ellipse">
            <a:avLst/>
          </a:prstGeom>
        </p:spPr>
      </p:pic>
    </p:spTree>
    <p:extLst>
      <p:ext uri="{BB962C8B-B14F-4D97-AF65-F5344CB8AC3E}">
        <p14:creationId xmlns:p14="http://schemas.microsoft.com/office/powerpoint/2010/main" val="3943068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ostokąt 9"/>
          <p:cNvSpPr/>
          <p:nvPr/>
        </p:nvSpPr>
        <p:spPr>
          <a:xfrm>
            <a:off x="0" y="1074738"/>
            <a:ext cx="12201525" cy="578326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sp>
        <p:nvSpPr>
          <p:cNvPr id="7" name="Prostokąt 6"/>
          <p:cNvSpPr/>
          <p:nvPr/>
        </p:nvSpPr>
        <p:spPr>
          <a:xfrm>
            <a:off x="-9525" y="792163"/>
            <a:ext cx="12192000" cy="11906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pic>
        <p:nvPicPr>
          <p:cNvPr id="16387" name="Obraz 7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6401182"/>
            <a:ext cx="12412663" cy="55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1" name="Obraz 5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36538" y="211138"/>
            <a:ext cx="436721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Prostokąt 7"/>
          <p:cNvSpPr/>
          <p:nvPr/>
        </p:nvSpPr>
        <p:spPr>
          <a:xfrm>
            <a:off x="236538" y="1287318"/>
            <a:ext cx="1019386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l-PL" dirty="0">
              <a:solidFill>
                <a:srgbClr val="C00000"/>
              </a:solidFill>
              <a:latin typeface="Tw Cen MT" pitchFamily="34" charset="-18"/>
            </a:endParaRPr>
          </a:p>
          <a:p>
            <a:pPr marL="342900" indent="-342900">
              <a:buAutoNum type="arabicPeriod"/>
            </a:pPr>
            <a:endParaRPr lang="pl-PL" dirty="0">
              <a:solidFill>
                <a:srgbClr val="C00000"/>
              </a:solidFill>
              <a:latin typeface="Tw Cen MT" pitchFamily="34" charset="-18"/>
            </a:endParaRPr>
          </a:p>
        </p:txBody>
      </p:sp>
      <p:sp>
        <p:nvSpPr>
          <p:cNvPr id="3" name="pole tekstowe 2"/>
          <p:cNvSpPr txBox="1"/>
          <p:nvPr/>
        </p:nvSpPr>
        <p:spPr>
          <a:xfrm>
            <a:off x="723497" y="1589631"/>
            <a:ext cx="10343570" cy="46987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dirty="0" smtClean="0">
                <a:solidFill>
                  <a:srgbClr val="C00000"/>
                </a:solidFill>
                <a:latin typeface="Tw Cen MT" panose="020B0602020104020603" pitchFamily="34" charset="-18"/>
              </a:rPr>
              <a:t>Źródła informacji</a:t>
            </a:r>
            <a:endParaRPr lang="pl-PL" sz="2000" dirty="0">
              <a:solidFill>
                <a:srgbClr val="C00000"/>
              </a:solidFill>
              <a:latin typeface="Tw Cen MT" panose="020B0602020104020603" pitchFamily="34" charset="-18"/>
            </a:endParaRPr>
          </a:p>
          <a:p>
            <a:pPr lvl="0" algn="ctr">
              <a:lnSpc>
                <a:spcPct val="150000"/>
              </a:lnSpc>
              <a:spcBef>
                <a:spcPts val="1000"/>
              </a:spcBef>
            </a:pPr>
            <a:endParaRPr lang="pl-PL" sz="1600" b="1" dirty="0">
              <a:solidFill>
                <a:prstClr val="black"/>
              </a:solidFill>
              <a:latin typeface="Tw Cen MT" panose="020B0602020104020603" pitchFamily="34" charset="-18"/>
            </a:endParaRPr>
          </a:p>
          <a:p>
            <a:pPr>
              <a:lnSpc>
                <a:spcPct val="150000"/>
              </a:lnSpc>
            </a:pPr>
            <a:r>
              <a:rPr lang="pl-PL" dirty="0">
                <a:latin typeface="Tw Cen MT" panose="020B0602020104020603" pitchFamily="34" charset="-18"/>
              </a:rPr>
              <a:t>Pytania można kierować na adres: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b="1" u="sng" dirty="0" smtClean="0">
                <a:latin typeface="Tw Cen MT" panose="020B0602020104020603" pitchFamily="34" charset="-18"/>
                <a:hlinkClick r:id="rId5"/>
              </a:rPr>
              <a:t>FIO@niw.gov.pl</a:t>
            </a:r>
            <a:r>
              <a:rPr lang="pl-PL" b="1" u="sng" dirty="0" smtClean="0">
                <a:latin typeface="Tw Cen MT" panose="020B0602020104020603" pitchFamily="34" charset="-18"/>
              </a:rPr>
              <a:t>;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u="sng" dirty="0" smtClean="0">
                <a:latin typeface="Tw Cen MT" panose="020B0602020104020603" pitchFamily="34" charset="-18"/>
                <a:hlinkClick r:id="rId6"/>
              </a:rPr>
              <a:t>kontakt@niw.gov.pl</a:t>
            </a:r>
            <a:r>
              <a:rPr lang="pl-PL" u="sng" dirty="0" smtClean="0">
                <a:latin typeface="Tw Cen MT" panose="020B0602020104020603" pitchFamily="34" charset="-18"/>
              </a:rPr>
              <a:t>;</a:t>
            </a:r>
            <a:endParaRPr lang="pl-PL" u="sng" dirty="0">
              <a:latin typeface="Tw Cen MT" panose="020B0602020104020603" pitchFamily="34" charset="-18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dirty="0">
                <a:latin typeface="Tw Cen MT" panose="020B0602020104020603" pitchFamily="34" charset="-18"/>
              </a:rPr>
              <a:t>Członków Biura FIO, NIW-CRSO;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dirty="0">
                <a:latin typeface="Tw Cen MT" panose="020B0602020104020603" pitchFamily="34" charset="-18"/>
              </a:rPr>
              <a:t>Infolinię pod numerem telefonu </a:t>
            </a:r>
            <a:r>
              <a:rPr lang="pl-PL" b="1" u="sng" dirty="0" smtClean="0">
                <a:latin typeface="Tw Cen MT" panose="020B0602020104020603" pitchFamily="34" charset="-18"/>
              </a:rPr>
              <a:t>601-901-285 </a:t>
            </a:r>
            <a:r>
              <a:rPr lang="pl-PL" dirty="0" smtClean="0">
                <a:latin typeface="Tw Cen MT" panose="020B0602020104020603" pitchFamily="34" charset="-18"/>
              </a:rPr>
              <a:t>w </a:t>
            </a:r>
            <a:r>
              <a:rPr lang="pl-PL" dirty="0">
                <a:latin typeface="Tw Cen MT" panose="020B0602020104020603" pitchFamily="34" charset="-18"/>
              </a:rPr>
              <a:t>godz. 10:00-15:00 od poniedziałku do </a:t>
            </a:r>
            <a:r>
              <a:rPr lang="pl-PL" dirty="0" smtClean="0">
                <a:latin typeface="Tw Cen MT" panose="020B0602020104020603" pitchFamily="34" charset="-18"/>
              </a:rPr>
              <a:t>piątku – w terminie naboru ofert;</a:t>
            </a:r>
            <a:endParaRPr lang="pl-PL" dirty="0">
              <a:latin typeface="Tw Cen MT" panose="020B0602020104020603" pitchFamily="34" charset="-18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dirty="0">
                <a:latin typeface="Tw Cen MT" panose="020B0602020104020603" pitchFamily="34" charset="-18"/>
              </a:rPr>
              <a:t>Profil </a:t>
            </a:r>
            <a:r>
              <a:rPr lang="pl-PL" dirty="0" smtClean="0">
                <a:latin typeface="Tw Cen MT" panose="020B0602020104020603" pitchFamily="34" charset="-18"/>
              </a:rPr>
              <a:t>NIW-CRSO </a:t>
            </a:r>
            <a:r>
              <a:rPr lang="pl-PL" dirty="0">
                <a:latin typeface="Tw Cen MT" panose="020B0602020104020603" pitchFamily="34" charset="-18"/>
              </a:rPr>
              <a:t>na </a:t>
            </a:r>
            <a:r>
              <a:rPr lang="pl-PL" dirty="0" err="1">
                <a:latin typeface="Tw Cen MT" panose="020B0602020104020603" pitchFamily="34" charset="-18"/>
              </a:rPr>
              <a:t>Facebook’u</a:t>
            </a:r>
            <a:r>
              <a:rPr lang="pl-PL" dirty="0" smtClean="0">
                <a:latin typeface="Tw Cen MT" panose="020B0602020104020603" pitchFamily="34" charset="-18"/>
              </a:rPr>
              <a:t>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dirty="0" smtClean="0">
                <a:latin typeface="Tw Cen MT" panose="020B0602020104020603" pitchFamily="34" charset="-18"/>
              </a:rPr>
              <a:t>Strona internetowa: </a:t>
            </a:r>
            <a:r>
              <a:rPr lang="pl-PL" dirty="0" smtClean="0">
                <a:latin typeface="Tw Cen MT" panose="020B0602020104020603" pitchFamily="34" charset="-18"/>
                <a:hlinkClick r:id="rId7"/>
              </a:rPr>
              <a:t>www.niw.gov.pl</a:t>
            </a:r>
            <a:r>
              <a:rPr lang="pl-PL" dirty="0" smtClean="0">
                <a:latin typeface="Tw Cen MT" panose="020B0602020104020603" pitchFamily="34" charset="-18"/>
              </a:rPr>
              <a:t> </a:t>
            </a:r>
            <a:endParaRPr lang="pl-PL" sz="1600" dirty="0">
              <a:solidFill>
                <a:prstClr val="black"/>
              </a:solidFill>
              <a:latin typeface="Tw Cen MT" panose="020B0602020104020603" pitchFamily="34" charset="-18"/>
            </a:endParaRPr>
          </a:p>
          <a:p>
            <a:pPr algn="just">
              <a:lnSpc>
                <a:spcPct val="150000"/>
              </a:lnSpc>
            </a:pPr>
            <a:endParaRPr lang="pl-PL" i="1" dirty="0">
              <a:latin typeface="+mj-lt"/>
            </a:endParaRPr>
          </a:p>
        </p:txBody>
      </p:sp>
      <p:sp>
        <p:nvSpPr>
          <p:cNvPr id="11" name="pole tekstowe 12"/>
          <p:cNvSpPr txBox="1">
            <a:spLocks noChangeArrowheads="1"/>
          </p:cNvSpPr>
          <p:nvPr/>
        </p:nvSpPr>
        <p:spPr bwMode="auto">
          <a:xfrm>
            <a:off x="6786564" y="192088"/>
            <a:ext cx="2349124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pl-PL" sz="2400" dirty="0">
                <a:solidFill>
                  <a:srgbClr val="C00000"/>
                </a:solidFill>
                <a:latin typeface="Tw Cen MT" pitchFamily="34" charset="-18"/>
              </a:rPr>
              <a:t> FIO 2014-2020</a:t>
            </a:r>
            <a:endParaRPr lang="en-US" sz="2400" dirty="0">
              <a:solidFill>
                <a:srgbClr val="C00000"/>
              </a:solidFill>
              <a:latin typeface="Tw Cen MT" pitchFamily="34" charset="-18"/>
            </a:endParaRPr>
          </a:p>
        </p:txBody>
      </p:sp>
      <p:pic>
        <p:nvPicPr>
          <p:cNvPr id="12" name="Obraz 11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00953" y="81188"/>
            <a:ext cx="2500572" cy="1508443"/>
          </a:xfrm>
          <a:prstGeom prst="ellipse">
            <a:avLst/>
          </a:prstGeom>
        </p:spPr>
      </p:pic>
    </p:spTree>
    <p:extLst>
      <p:ext uri="{BB962C8B-B14F-4D97-AF65-F5344CB8AC3E}">
        <p14:creationId xmlns:p14="http://schemas.microsoft.com/office/powerpoint/2010/main" val="282551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ostokąt 9"/>
          <p:cNvSpPr/>
          <p:nvPr/>
        </p:nvSpPr>
        <p:spPr>
          <a:xfrm>
            <a:off x="0" y="1074738"/>
            <a:ext cx="12201525" cy="578326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sp>
        <p:nvSpPr>
          <p:cNvPr id="7" name="Prostokąt 6"/>
          <p:cNvSpPr/>
          <p:nvPr/>
        </p:nvSpPr>
        <p:spPr>
          <a:xfrm>
            <a:off x="-9525" y="792163"/>
            <a:ext cx="12192000" cy="11906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pic>
        <p:nvPicPr>
          <p:cNvPr id="16387" name="Obraz 7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6401182"/>
            <a:ext cx="12412663" cy="55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1" name="Obraz 5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36538" y="211138"/>
            <a:ext cx="436721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Prostokąt 7"/>
          <p:cNvSpPr/>
          <p:nvPr/>
        </p:nvSpPr>
        <p:spPr>
          <a:xfrm>
            <a:off x="236538" y="1287318"/>
            <a:ext cx="1019386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l-PL" dirty="0">
              <a:solidFill>
                <a:srgbClr val="C00000"/>
              </a:solidFill>
              <a:latin typeface="Tw Cen MT" pitchFamily="34" charset="-18"/>
            </a:endParaRPr>
          </a:p>
          <a:p>
            <a:pPr marL="342900" indent="-342900">
              <a:buAutoNum type="arabicPeriod"/>
            </a:pPr>
            <a:endParaRPr lang="pl-PL" dirty="0">
              <a:solidFill>
                <a:srgbClr val="C00000"/>
              </a:solidFill>
              <a:latin typeface="Tw Cen MT" pitchFamily="34" charset="-18"/>
            </a:endParaRPr>
          </a:p>
        </p:txBody>
      </p:sp>
      <p:sp>
        <p:nvSpPr>
          <p:cNvPr id="3" name="pole tekstowe 2"/>
          <p:cNvSpPr txBox="1"/>
          <p:nvPr/>
        </p:nvSpPr>
        <p:spPr>
          <a:xfrm>
            <a:off x="723497" y="1589631"/>
            <a:ext cx="10343570" cy="56117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dirty="0" smtClean="0">
                <a:solidFill>
                  <a:srgbClr val="C00000"/>
                </a:solidFill>
                <a:latin typeface="Tw Cen MT" panose="020B0602020104020603" pitchFamily="34" charset="-18"/>
              </a:rPr>
              <a:t>Polecane materiały</a:t>
            </a:r>
            <a:endParaRPr lang="pl-PL" sz="2000" dirty="0">
              <a:solidFill>
                <a:srgbClr val="C00000"/>
              </a:solidFill>
              <a:latin typeface="Tw Cen MT" panose="020B0602020104020603" pitchFamily="34" charset="-18"/>
            </a:endParaRPr>
          </a:p>
          <a:p>
            <a:pPr>
              <a:lnSpc>
                <a:spcPct val="150000"/>
              </a:lnSpc>
            </a:pPr>
            <a:endParaRPr lang="pl-PL" dirty="0" smtClean="0">
              <a:latin typeface="Tw Cen MT" panose="020B0602020104020603" pitchFamily="34" charset="-18"/>
            </a:endParaRP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pl-PL" dirty="0" smtClean="0">
                <a:latin typeface="Tw Cen MT" panose="020B0602020104020603" pitchFamily="34" charset="-18"/>
              </a:rPr>
              <a:t>Regulamin </a:t>
            </a:r>
            <a:r>
              <a:rPr lang="pl-PL" dirty="0">
                <a:latin typeface="Tw Cen MT" panose="020B0602020104020603" pitchFamily="34" charset="-18"/>
              </a:rPr>
              <a:t>Konkursu Fundusz Inicjatyw Obywatelskich edycja </a:t>
            </a:r>
            <a:r>
              <a:rPr lang="pl-PL" dirty="0" smtClean="0">
                <a:latin typeface="Tw Cen MT" panose="020B0602020104020603" pitchFamily="34" charset="-18"/>
              </a:rPr>
              <a:t>2020 – Priorytety 2-4;</a:t>
            </a:r>
            <a:endParaRPr lang="pl-PL" dirty="0">
              <a:latin typeface="Tw Cen MT" panose="020B0602020104020603" pitchFamily="34" charset="-18"/>
            </a:endParaRP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pl-PL" dirty="0">
                <a:latin typeface="Tw Cen MT" panose="020B0602020104020603" pitchFamily="34" charset="-18"/>
              </a:rPr>
              <a:t>Program Fundusz Inicjatyw Obywatelskich na lata 2014-2020;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pl-PL" dirty="0">
                <a:latin typeface="Tw Cen MT" panose="020B0602020104020603" pitchFamily="34" charset="-18"/>
              </a:rPr>
              <a:t>Podręcznik dla Oferentów FIO edycja </a:t>
            </a:r>
            <a:r>
              <a:rPr lang="pl-PL" dirty="0" smtClean="0">
                <a:latin typeface="Tw Cen MT" panose="020B0602020104020603" pitchFamily="34" charset="-18"/>
              </a:rPr>
              <a:t>2020 – Priorytety 2-4;</a:t>
            </a:r>
            <a:endParaRPr lang="pl-PL" dirty="0">
              <a:latin typeface="Tw Cen MT" panose="020B0602020104020603" pitchFamily="34" charset="-18"/>
            </a:endParaRP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pl-PL" dirty="0">
                <a:latin typeface="Tw Cen MT" panose="020B0602020104020603" pitchFamily="34" charset="-18"/>
              </a:rPr>
              <a:t>Wytyczne dla Ekspertów FIO edycja </a:t>
            </a:r>
            <a:r>
              <a:rPr lang="pl-PL" dirty="0" smtClean="0">
                <a:latin typeface="Tw Cen MT" panose="020B0602020104020603" pitchFamily="34" charset="-18"/>
              </a:rPr>
              <a:t>2019 – </a:t>
            </a:r>
            <a:r>
              <a:rPr lang="pl-PL" dirty="0">
                <a:latin typeface="Tw Cen MT" panose="020B0602020104020603" pitchFamily="34" charset="-18"/>
              </a:rPr>
              <a:t>Priorytety 2-4;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pl-PL" dirty="0" smtClean="0">
                <a:latin typeface="Tw Cen MT" panose="020B0602020104020603" pitchFamily="34" charset="-18"/>
              </a:rPr>
              <a:t>Najczęściej </a:t>
            </a:r>
            <a:r>
              <a:rPr lang="pl-PL" dirty="0">
                <a:latin typeface="Tw Cen MT" panose="020B0602020104020603" pitchFamily="34" charset="-18"/>
              </a:rPr>
              <a:t>Zadawane Pytania;</a:t>
            </a:r>
          </a:p>
          <a:p>
            <a:pPr>
              <a:lnSpc>
                <a:spcPct val="150000"/>
              </a:lnSpc>
            </a:pPr>
            <a:endParaRPr lang="pl-PL" dirty="0">
              <a:solidFill>
                <a:srgbClr val="C00000"/>
              </a:solidFill>
              <a:latin typeface="Tw Cen MT" panose="020B0602020104020603" pitchFamily="34" charset="-18"/>
            </a:endParaRPr>
          </a:p>
          <a:p>
            <a:pPr>
              <a:lnSpc>
                <a:spcPct val="150000"/>
              </a:lnSpc>
            </a:pPr>
            <a:r>
              <a:rPr lang="pl-PL" dirty="0">
                <a:solidFill>
                  <a:srgbClr val="C00000"/>
                </a:solidFill>
                <a:latin typeface="Tw Cen MT" panose="020B0602020104020603" pitchFamily="34" charset="-18"/>
              </a:rPr>
              <a:t>Dokumenty będą dostępne do pobrania w trakcie naboru na </a:t>
            </a:r>
            <a:r>
              <a:rPr lang="pl-PL" dirty="0" smtClean="0">
                <a:solidFill>
                  <a:srgbClr val="C00000"/>
                </a:solidFill>
                <a:latin typeface="Tw Cen MT" panose="020B0602020104020603" pitchFamily="34" charset="-18"/>
              </a:rPr>
              <a:t>stronie: </a:t>
            </a:r>
            <a:r>
              <a:rPr lang="pl-PL" dirty="0" smtClean="0">
                <a:solidFill>
                  <a:srgbClr val="C00000"/>
                </a:solidFill>
                <a:latin typeface="Tw Cen MT" panose="020B0602020104020603" pitchFamily="34" charset="-18"/>
                <a:hlinkClick r:id="rId5"/>
              </a:rPr>
              <a:t>www.niw.gov.pl</a:t>
            </a:r>
            <a:r>
              <a:rPr lang="pl-PL" dirty="0" smtClean="0">
                <a:solidFill>
                  <a:srgbClr val="C00000"/>
                </a:solidFill>
                <a:latin typeface="Tw Cen MT" panose="020B0602020104020603" pitchFamily="34" charset="-18"/>
              </a:rPr>
              <a:t> w pierwszym tygodniu naboru Ofert. </a:t>
            </a:r>
            <a:endParaRPr lang="pl-PL" dirty="0">
              <a:solidFill>
                <a:srgbClr val="C00000"/>
              </a:solidFill>
              <a:latin typeface="Tw Cen MT" panose="020B0602020104020603" pitchFamily="34" charset="-18"/>
            </a:endParaRPr>
          </a:p>
          <a:p>
            <a:pPr lvl="0" algn="ctr">
              <a:lnSpc>
                <a:spcPct val="150000"/>
              </a:lnSpc>
              <a:spcBef>
                <a:spcPts val="1000"/>
              </a:spcBef>
            </a:pPr>
            <a:endParaRPr lang="pl-PL" sz="1600" b="1" dirty="0">
              <a:solidFill>
                <a:prstClr val="black"/>
              </a:solidFill>
              <a:latin typeface="Tw Cen MT" panose="020B0602020104020603" pitchFamily="34" charset="-18"/>
            </a:endParaRPr>
          </a:p>
          <a:p>
            <a:pPr marL="228600" lvl="0" indent="-228600">
              <a:lnSpc>
                <a:spcPct val="150000"/>
              </a:lnSpc>
              <a:spcBef>
                <a:spcPts val="1000"/>
              </a:spcBef>
              <a:buFont typeface="Wingdings" panose="05000000000000000000" pitchFamily="2" charset="2"/>
              <a:buChar char="q"/>
            </a:pPr>
            <a:endParaRPr lang="pl-PL" sz="1600" dirty="0">
              <a:solidFill>
                <a:prstClr val="black"/>
              </a:solidFill>
              <a:latin typeface="Tw Cen MT" panose="020B0602020104020603" pitchFamily="34" charset="-18"/>
            </a:endParaRPr>
          </a:p>
          <a:p>
            <a:pPr algn="just">
              <a:lnSpc>
                <a:spcPct val="150000"/>
              </a:lnSpc>
            </a:pPr>
            <a:endParaRPr lang="pl-PL" i="1" dirty="0">
              <a:latin typeface="+mj-lt"/>
            </a:endParaRPr>
          </a:p>
        </p:txBody>
      </p:sp>
      <p:sp>
        <p:nvSpPr>
          <p:cNvPr id="11" name="pole tekstowe 12"/>
          <p:cNvSpPr txBox="1">
            <a:spLocks noChangeArrowheads="1"/>
          </p:cNvSpPr>
          <p:nvPr/>
        </p:nvSpPr>
        <p:spPr bwMode="auto">
          <a:xfrm>
            <a:off x="6786564" y="192088"/>
            <a:ext cx="2349124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pl-PL" sz="2400" dirty="0">
                <a:solidFill>
                  <a:srgbClr val="C00000"/>
                </a:solidFill>
                <a:latin typeface="Tw Cen MT" pitchFamily="34" charset="-18"/>
              </a:rPr>
              <a:t> FIO 2014-2020</a:t>
            </a:r>
            <a:endParaRPr lang="en-US" sz="2400" dirty="0">
              <a:solidFill>
                <a:srgbClr val="C00000"/>
              </a:solidFill>
              <a:latin typeface="Tw Cen MT" pitchFamily="34" charset="-18"/>
            </a:endParaRPr>
          </a:p>
        </p:txBody>
      </p:sp>
      <p:pic>
        <p:nvPicPr>
          <p:cNvPr id="12" name="Obraz 1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00953" y="81188"/>
            <a:ext cx="2500572" cy="1508443"/>
          </a:xfrm>
          <a:prstGeom prst="ellipse">
            <a:avLst/>
          </a:prstGeom>
        </p:spPr>
      </p:pic>
    </p:spTree>
    <p:extLst>
      <p:ext uri="{BB962C8B-B14F-4D97-AF65-F5344CB8AC3E}">
        <p14:creationId xmlns:p14="http://schemas.microsoft.com/office/powerpoint/2010/main" val="159609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rostokąt 16"/>
          <p:cNvSpPr/>
          <p:nvPr/>
        </p:nvSpPr>
        <p:spPr>
          <a:xfrm>
            <a:off x="-9525" y="1074738"/>
            <a:ext cx="7214809" cy="578326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sp>
        <p:nvSpPr>
          <p:cNvPr id="18" name="Prostokąt 17"/>
          <p:cNvSpPr/>
          <p:nvPr/>
        </p:nvSpPr>
        <p:spPr>
          <a:xfrm>
            <a:off x="-9525" y="792163"/>
            <a:ext cx="12192000" cy="11906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pic>
        <p:nvPicPr>
          <p:cNvPr id="20483" name="Obraz 18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9525" y="6378575"/>
            <a:ext cx="12412663" cy="55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4" name="Obraz 20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36538" y="211138"/>
            <a:ext cx="436721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Prostokąt 3"/>
          <p:cNvSpPr/>
          <p:nvPr/>
        </p:nvSpPr>
        <p:spPr>
          <a:xfrm>
            <a:off x="7205286" y="1896787"/>
            <a:ext cx="4567991" cy="365973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2" name="Obraz 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4381" y="2171822"/>
            <a:ext cx="3712474" cy="2771173"/>
          </a:xfrm>
          <a:prstGeom prst="rect">
            <a:avLst/>
          </a:prstGeom>
        </p:spPr>
      </p:pic>
      <p:pic>
        <p:nvPicPr>
          <p:cNvPr id="10" name="Obraz 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136804" y="1166772"/>
            <a:ext cx="1444461" cy="1979738"/>
          </a:xfrm>
          <a:prstGeom prst="rect">
            <a:avLst/>
          </a:prstGeom>
        </p:spPr>
      </p:pic>
      <p:pic>
        <p:nvPicPr>
          <p:cNvPr id="19" name="Obraz 9"/>
          <p:cNvPicPr>
            <a:picLocks noChangeAspect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12197" y="6031101"/>
            <a:ext cx="794903" cy="795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Obraz 8"/>
          <p:cNvPicPr>
            <a:picLocks noChangeAspect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93147" y="3149285"/>
            <a:ext cx="794903" cy="7971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Obraz 20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6335" y="4071854"/>
            <a:ext cx="308066" cy="252253"/>
          </a:xfrm>
          <a:prstGeom prst="rect">
            <a:avLst/>
          </a:prstGeom>
        </p:spPr>
      </p:pic>
      <p:sp>
        <p:nvSpPr>
          <p:cNvPr id="22" name="Owal 21"/>
          <p:cNvSpPr/>
          <p:nvPr/>
        </p:nvSpPr>
        <p:spPr>
          <a:xfrm>
            <a:off x="470749" y="3919454"/>
            <a:ext cx="559720" cy="559720"/>
          </a:xfrm>
          <a:prstGeom prst="ellipse">
            <a:avLst/>
          </a:prstGeom>
          <a:noFill/>
          <a:ln w="3175">
            <a:solidFill>
              <a:srgbClr val="C00000">
                <a:alpha val="59000"/>
              </a:srgb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11" name="Obraz 10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574688" y="4726943"/>
            <a:ext cx="358763" cy="358763"/>
          </a:xfrm>
          <a:prstGeom prst="rect">
            <a:avLst/>
          </a:prstGeom>
        </p:spPr>
      </p:pic>
      <p:sp>
        <p:nvSpPr>
          <p:cNvPr id="23" name="Owal 22"/>
          <p:cNvSpPr/>
          <p:nvPr/>
        </p:nvSpPr>
        <p:spPr>
          <a:xfrm>
            <a:off x="470749" y="4627203"/>
            <a:ext cx="559720" cy="559720"/>
          </a:xfrm>
          <a:prstGeom prst="ellipse">
            <a:avLst/>
          </a:prstGeom>
          <a:noFill/>
          <a:ln w="3175">
            <a:solidFill>
              <a:srgbClr val="C00000">
                <a:alpha val="59000"/>
              </a:srgb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2" name="pole tekstowe 11"/>
          <p:cNvSpPr txBox="1"/>
          <p:nvPr/>
        </p:nvSpPr>
        <p:spPr>
          <a:xfrm>
            <a:off x="1188050" y="3314700"/>
            <a:ext cx="54985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Tw Cen MT Std" panose="020B0502020104020603" pitchFamily="34" charset="0"/>
                <a:hlinkClick r:id="rId11"/>
              </a:rPr>
              <a:t>www.facebook.com/narodowyinstytutwolnosci/</a:t>
            </a:r>
            <a:r>
              <a:rPr lang="en-US" sz="1600" dirty="0">
                <a:latin typeface="Tw Cen MT Std" panose="020B0502020104020603" pitchFamily="34" charset="0"/>
              </a:rPr>
              <a:t>  </a:t>
            </a:r>
            <a:endParaRPr lang="pl-PL" sz="1600" dirty="0">
              <a:latin typeface="Tw Cen MT Std" panose="020B0502020104020603" pitchFamily="34" charset="0"/>
            </a:endParaRPr>
          </a:p>
        </p:txBody>
      </p:sp>
      <p:sp>
        <p:nvSpPr>
          <p:cNvPr id="25" name="pole tekstowe 24"/>
          <p:cNvSpPr txBox="1"/>
          <p:nvPr/>
        </p:nvSpPr>
        <p:spPr>
          <a:xfrm>
            <a:off x="1188050" y="4059332"/>
            <a:ext cx="54985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Tw Cen MT Std" panose="020B0502020104020603" pitchFamily="34" charset="0"/>
                <a:hlinkClick r:id="rId12"/>
              </a:rPr>
              <a:t>www.twitter.com/niwcrso</a:t>
            </a:r>
            <a:r>
              <a:rPr lang="en-US" sz="1600" dirty="0">
                <a:latin typeface="Tw Cen MT Std" panose="020B0502020104020603" pitchFamily="34" charset="0"/>
              </a:rPr>
              <a:t> </a:t>
            </a:r>
            <a:endParaRPr lang="pl-PL" sz="1600" dirty="0">
              <a:latin typeface="Tw Cen MT Std" panose="020B0502020104020603" pitchFamily="34" charset="0"/>
            </a:endParaRPr>
          </a:p>
        </p:txBody>
      </p:sp>
      <p:sp>
        <p:nvSpPr>
          <p:cNvPr id="26" name="pole tekstowe 25"/>
          <p:cNvSpPr txBox="1"/>
          <p:nvPr/>
        </p:nvSpPr>
        <p:spPr>
          <a:xfrm>
            <a:off x="1216625" y="4717006"/>
            <a:ext cx="54985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Tw Cen MT Std" panose="020B0502020104020603" pitchFamily="34" charset="0"/>
                <a:hlinkClick r:id="rId13"/>
              </a:rPr>
              <a:t>www.rodo.niw.gov.pl</a:t>
            </a:r>
            <a:r>
              <a:rPr lang="en-US" sz="1600" dirty="0">
                <a:latin typeface="Tw Cen MT Std" panose="020B0502020104020603" pitchFamily="34" charset="0"/>
              </a:rPr>
              <a:t>  </a:t>
            </a:r>
            <a:endParaRPr lang="pl-PL" sz="1600" dirty="0">
              <a:latin typeface="Tw Cen MT Std" panose="020B0502020104020603" pitchFamily="34" charset="0"/>
            </a:endParaRPr>
          </a:p>
        </p:txBody>
      </p:sp>
      <p:sp>
        <p:nvSpPr>
          <p:cNvPr id="27" name="pole tekstowe 26"/>
          <p:cNvSpPr txBox="1"/>
          <p:nvPr/>
        </p:nvSpPr>
        <p:spPr>
          <a:xfrm>
            <a:off x="1264250" y="6213619"/>
            <a:ext cx="54985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Tw Cen MT Std" panose="020B0502020104020603" pitchFamily="34" charset="0"/>
                <a:hlinkClick r:id="rId13"/>
              </a:rPr>
              <a:t>www.niw.gov.pl</a:t>
            </a:r>
            <a:r>
              <a:rPr lang="en-US" sz="1600" dirty="0">
                <a:latin typeface="Tw Cen MT Std" panose="020B0502020104020603" pitchFamily="34" charset="0"/>
              </a:rPr>
              <a:t>  </a:t>
            </a:r>
            <a:endParaRPr lang="pl-PL" sz="1600" dirty="0">
              <a:latin typeface="Tw Cen MT Std" panose="020B0502020104020603" pitchFamily="34" charset="0"/>
            </a:endParaRPr>
          </a:p>
        </p:txBody>
      </p:sp>
      <p:sp>
        <p:nvSpPr>
          <p:cNvPr id="32" name="Owal 31"/>
          <p:cNvSpPr/>
          <p:nvPr/>
        </p:nvSpPr>
        <p:spPr>
          <a:xfrm>
            <a:off x="457206" y="5361267"/>
            <a:ext cx="559720" cy="559720"/>
          </a:xfrm>
          <a:prstGeom prst="ellipse">
            <a:avLst/>
          </a:prstGeom>
          <a:noFill/>
          <a:ln w="3175">
            <a:solidFill>
              <a:srgbClr val="C00000">
                <a:alpha val="59000"/>
              </a:srgb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3" name="pole tekstowe 32"/>
          <p:cNvSpPr txBox="1"/>
          <p:nvPr/>
        </p:nvSpPr>
        <p:spPr>
          <a:xfrm>
            <a:off x="1207100" y="5410379"/>
            <a:ext cx="54985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u="sng">
                <a:solidFill>
                  <a:srgbClr val="FF0000"/>
                </a:solidFill>
                <a:latin typeface="Tw Cen MT Std" panose="020B0502020104020603" pitchFamily="34" charset="0"/>
              </a:rPr>
              <a:t>https://generator.niw.gov.pl/</a:t>
            </a:r>
            <a:endParaRPr lang="pl-PL" sz="1600" u="sng" dirty="0">
              <a:solidFill>
                <a:srgbClr val="FF0000"/>
              </a:solidFill>
              <a:latin typeface="Tw Cen MT Std" panose="020B0502020104020603" pitchFamily="34" charset="0"/>
            </a:endParaRPr>
          </a:p>
        </p:txBody>
      </p:sp>
      <p:pic>
        <p:nvPicPr>
          <p:cNvPr id="16" name="Obraz 15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190" y="5579656"/>
            <a:ext cx="388837" cy="148277"/>
          </a:xfrm>
          <a:prstGeom prst="rect">
            <a:avLst/>
          </a:prstGeom>
        </p:spPr>
      </p:pic>
      <p:sp>
        <p:nvSpPr>
          <p:cNvPr id="34" name="pole tekstowe 21"/>
          <p:cNvSpPr txBox="1">
            <a:spLocks noChangeArrowheads="1"/>
          </p:cNvSpPr>
          <p:nvPr/>
        </p:nvSpPr>
        <p:spPr bwMode="auto">
          <a:xfrm>
            <a:off x="4649788" y="192088"/>
            <a:ext cx="72183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pl-PL" sz="2400" dirty="0">
                <a:solidFill>
                  <a:srgbClr val="C00000"/>
                </a:solidFill>
                <a:latin typeface="Tw Cen MT" pitchFamily="34" charset="-18"/>
              </a:rPr>
              <a:t>NIW-CRSO</a:t>
            </a:r>
            <a:r>
              <a:rPr lang="en-US" sz="2400" dirty="0">
                <a:solidFill>
                  <a:srgbClr val="C00000"/>
                </a:solidFill>
                <a:latin typeface="Tw Cen MT" pitchFamily="34" charset="-18"/>
              </a:rPr>
              <a:t> </a:t>
            </a:r>
            <a:r>
              <a:rPr lang="pl-PL" sz="2400" dirty="0">
                <a:solidFill>
                  <a:srgbClr val="C00000"/>
                </a:solidFill>
                <a:latin typeface="Tw Cen MT" pitchFamily="34" charset="-18"/>
              </a:rPr>
              <a:t>– KANAŁY KOMUNIKACJI</a:t>
            </a:r>
            <a:endParaRPr lang="en-US" sz="2400" dirty="0">
              <a:solidFill>
                <a:srgbClr val="C00000"/>
              </a:solidFill>
              <a:latin typeface="Tw Cen MT" pitchFamily="34" charset="-18"/>
            </a:endParaRPr>
          </a:p>
        </p:txBody>
      </p:sp>
      <p:grpSp>
        <p:nvGrpSpPr>
          <p:cNvPr id="28" name="Grupa 27"/>
          <p:cNvGrpSpPr/>
          <p:nvPr/>
        </p:nvGrpSpPr>
        <p:grpSpPr>
          <a:xfrm>
            <a:off x="230125" y="1173043"/>
            <a:ext cx="4869806" cy="1976242"/>
            <a:chOff x="236538" y="1166301"/>
            <a:chExt cx="6371415" cy="2585618"/>
          </a:xfrm>
        </p:grpSpPr>
        <p:pic>
          <p:nvPicPr>
            <p:cNvPr id="29" name="Obraz 28"/>
            <p:cNvPicPr>
              <a:picLocks noChangeAspect="1"/>
            </p:cNvPicPr>
            <p:nvPr/>
          </p:nvPicPr>
          <p:blipFill>
            <a:blip r:embed="rId15"/>
            <a:stretch>
              <a:fillRect/>
            </a:stretch>
          </p:blipFill>
          <p:spPr>
            <a:xfrm>
              <a:off x="236538" y="1166301"/>
              <a:ext cx="6371415" cy="2585618"/>
            </a:xfrm>
            <a:prstGeom prst="rect">
              <a:avLst/>
            </a:prstGeom>
          </p:spPr>
        </p:pic>
        <p:sp>
          <p:nvSpPr>
            <p:cNvPr id="30" name="Prostokąt 29"/>
            <p:cNvSpPr/>
            <p:nvPr/>
          </p:nvSpPr>
          <p:spPr>
            <a:xfrm>
              <a:off x="3349487" y="1751771"/>
              <a:ext cx="596348" cy="154955"/>
            </a:xfrm>
            <a:prstGeom prst="rect">
              <a:avLst/>
            </a:prstGeom>
            <a:solidFill>
              <a:srgbClr val="4267B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</p:grpSp>
    </p:spTree>
    <p:extLst>
      <p:ext uri="{BB962C8B-B14F-4D97-AF65-F5344CB8AC3E}">
        <p14:creationId xmlns:p14="http://schemas.microsoft.com/office/powerpoint/2010/main" val="2204677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3840163" y="0"/>
            <a:ext cx="8351837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sp>
        <p:nvSpPr>
          <p:cNvPr id="7" name="Prostokąt 6"/>
          <p:cNvSpPr/>
          <p:nvPr/>
        </p:nvSpPr>
        <p:spPr>
          <a:xfrm>
            <a:off x="3502025" y="0"/>
            <a:ext cx="147638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pic>
        <p:nvPicPr>
          <p:cNvPr id="47108" name="Obraz 7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9525" y="6378575"/>
            <a:ext cx="12412663" cy="55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Obraz 9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54878" y="5107237"/>
            <a:ext cx="794903" cy="795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" name="pole tekstowe 10"/>
          <p:cNvSpPr txBox="1">
            <a:spLocks noChangeArrowheads="1"/>
          </p:cNvSpPr>
          <p:nvPr/>
        </p:nvSpPr>
        <p:spPr bwMode="auto">
          <a:xfrm>
            <a:off x="2364085" y="5781738"/>
            <a:ext cx="966134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900" dirty="0">
                <a:latin typeface="Tw Cen MT" pitchFamily="34" charset="-18"/>
              </a:rPr>
              <a:t>/niw.gov.pl</a:t>
            </a:r>
            <a:endParaRPr lang="pl-PL" sz="900" dirty="0">
              <a:latin typeface="Tw Cen MT" pitchFamily="34" charset="-18"/>
            </a:endParaRPr>
          </a:p>
        </p:txBody>
      </p:sp>
      <p:pic>
        <p:nvPicPr>
          <p:cNvPr id="23" name="Obraz 8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64572" y="5099998"/>
            <a:ext cx="794903" cy="7971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" name="pole tekstowe 11"/>
          <p:cNvSpPr txBox="1">
            <a:spLocks noChangeArrowheads="1"/>
          </p:cNvSpPr>
          <p:nvPr/>
        </p:nvSpPr>
        <p:spPr bwMode="auto">
          <a:xfrm>
            <a:off x="-13502" y="5795412"/>
            <a:ext cx="1533957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900" dirty="0">
                <a:latin typeface="Tw Cen MT" pitchFamily="34" charset="-18"/>
              </a:rPr>
              <a:t>/</a:t>
            </a:r>
            <a:r>
              <a:rPr lang="en-US" sz="900" dirty="0" err="1">
                <a:latin typeface="Tw Cen MT" pitchFamily="34" charset="-18"/>
              </a:rPr>
              <a:t>narodowyinstytutwolnosci</a:t>
            </a:r>
            <a:endParaRPr lang="pl-PL" sz="900" dirty="0">
              <a:latin typeface="Tw Cen MT" pitchFamily="34" charset="-18"/>
            </a:endParaRPr>
          </a:p>
        </p:txBody>
      </p:sp>
      <p:pic>
        <p:nvPicPr>
          <p:cNvPr id="25" name="Obraz 2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3135" y="5327268"/>
            <a:ext cx="308066" cy="252253"/>
          </a:xfrm>
          <a:prstGeom prst="rect">
            <a:avLst/>
          </a:prstGeom>
        </p:spPr>
      </p:pic>
      <p:sp>
        <p:nvSpPr>
          <p:cNvPr id="26" name="pole tekstowe 10"/>
          <p:cNvSpPr txBox="1">
            <a:spLocks noChangeArrowheads="1"/>
          </p:cNvSpPr>
          <p:nvPr/>
        </p:nvSpPr>
        <p:spPr bwMode="auto">
          <a:xfrm>
            <a:off x="1364616" y="5781738"/>
            <a:ext cx="966134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900" dirty="0">
                <a:latin typeface="Tw Cen MT" pitchFamily="34" charset="-18"/>
              </a:rPr>
              <a:t>/</a:t>
            </a:r>
            <a:r>
              <a:rPr lang="en-US" sz="900" dirty="0" err="1">
                <a:latin typeface="Tw Cen MT" pitchFamily="34" charset="-18"/>
              </a:rPr>
              <a:t>niwcrso</a:t>
            </a:r>
            <a:endParaRPr lang="pl-PL" sz="900" dirty="0">
              <a:latin typeface="Tw Cen MT" pitchFamily="34" charset="-18"/>
            </a:endParaRPr>
          </a:p>
        </p:txBody>
      </p:sp>
      <p:sp>
        <p:nvSpPr>
          <p:cNvPr id="27" name="Owal 26"/>
          <p:cNvSpPr/>
          <p:nvPr/>
        </p:nvSpPr>
        <p:spPr>
          <a:xfrm>
            <a:off x="1537549" y="5164235"/>
            <a:ext cx="559720" cy="559720"/>
          </a:xfrm>
          <a:prstGeom prst="ellipse">
            <a:avLst/>
          </a:prstGeom>
          <a:noFill/>
          <a:ln w="3175">
            <a:solidFill>
              <a:srgbClr val="C00000">
                <a:alpha val="59000"/>
              </a:srgb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28" name="Obraz 4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112246" y="3508952"/>
            <a:ext cx="1470873" cy="10989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" name="pole tekstowe 28"/>
          <p:cNvSpPr txBox="1"/>
          <p:nvPr/>
        </p:nvSpPr>
        <p:spPr>
          <a:xfrm>
            <a:off x="4438502" y="3252743"/>
            <a:ext cx="7155157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800" dirty="0">
                <a:solidFill>
                  <a:srgbClr val="C00000"/>
                </a:solidFill>
                <a:latin typeface="Tw Cen MT" pitchFamily="34" charset="-18"/>
              </a:rPr>
              <a:t>DZIĘKUJĘ ZA </a:t>
            </a:r>
            <a:r>
              <a:rPr lang="en-US" sz="4800" dirty="0" smtClean="0">
                <a:solidFill>
                  <a:srgbClr val="C00000"/>
                </a:solidFill>
                <a:latin typeface="Tw Cen MT" pitchFamily="34" charset="-18"/>
              </a:rPr>
              <a:t>UWAGĘ</a:t>
            </a:r>
          </a:p>
        </p:txBody>
      </p:sp>
      <p:sp>
        <p:nvSpPr>
          <p:cNvPr id="2" name="Prostokąt 1"/>
          <p:cNvSpPr/>
          <p:nvPr/>
        </p:nvSpPr>
        <p:spPr>
          <a:xfrm>
            <a:off x="4471754" y="4006160"/>
            <a:ext cx="6096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fontAlgn="base">
              <a:spcBef>
                <a:spcPts val="600"/>
              </a:spcBef>
              <a:spcAft>
                <a:spcPct val="0"/>
              </a:spcAft>
            </a:pPr>
            <a:r>
              <a:rPr lang="pl-PL" sz="2000" dirty="0" smtClean="0">
                <a:solidFill>
                  <a:prstClr val="black"/>
                </a:solidFill>
                <a:latin typeface="Calibri Light"/>
                <a:cs typeface="Arial" charset="0"/>
              </a:rPr>
              <a:t>Biuro </a:t>
            </a:r>
            <a:r>
              <a:rPr lang="pl-PL" sz="2000" dirty="0">
                <a:solidFill>
                  <a:prstClr val="black"/>
                </a:solidFill>
                <a:latin typeface="Calibri Light"/>
                <a:cs typeface="Arial" charset="0"/>
              </a:rPr>
              <a:t>Programu</a:t>
            </a:r>
            <a:br>
              <a:rPr lang="pl-PL" sz="2000" dirty="0">
                <a:solidFill>
                  <a:prstClr val="black"/>
                </a:solidFill>
                <a:latin typeface="Calibri Light"/>
                <a:cs typeface="Arial" charset="0"/>
              </a:rPr>
            </a:br>
            <a:r>
              <a:rPr lang="en-US" sz="2000" dirty="0" err="1" smtClean="0">
                <a:solidFill>
                  <a:prstClr val="black"/>
                </a:solidFill>
                <a:latin typeface="Calibri Light"/>
                <a:cs typeface="Arial" charset="0"/>
              </a:rPr>
              <a:t>Fundusz</a:t>
            </a:r>
            <a:r>
              <a:rPr lang="en-US" sz="2000" dirty="0" smtClean="0">
                <a:solidFill>
                  <a:prstClr val="black"/>
                </a:solidFill>
                <a:latin typeface="Calibri Light"/>
                <a:cs typeface="Arial" charset="0"/>
              </a:rPr>
              <a:t> Inicjatyw </a:t>
            </a:r>
            <a:r>
              <a:rPr lang="en-US" sz="2000" dirty="0" err="1" smtClean="0">
                <a:solidFill>
                  <a:prstClr val="black"/>
                </a:solidFill>
                <a:latin typeface="Calibri Light"/>
                <a:cs typeface="Arial" charset="0"/>
              </a:rPr>
              <a:t>Obywatelskich</a:t>
            </a:r>
            <a:r>
              <a:rPr lang="pl-PL" sz="2000" dirty="0" smtClean="0">
                <a:solidFill>
                  <a:prstClr val="black"/>
                </a:solidFill>
                <a:latin typeface="Calibri Light"/>
                <a:cs typeface="Arial" charset="0"/>
              </a:rPr>
              <a:t>, NIW-CRSO</a:t>
            </a:r>
            <a:endParaRPr lang="pl-PL" sz="2000" dirty="0">
              <a:solidFill>
                <a:prstClr val="black"/>
              </a:solidFill>
              <a:latin typeface="Calibri Light"/>
              <a:cs typeface="Arial" charset="0"/>
            </a:endParaRPr>
          </a:p>
        </p:txBody>
      </p:sp>
      <p:pic>
        <p:nvPicPr>
          <p:cNvPr id="30" name="Obraz 2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84306" y="263906"/>
            <a:ext cx="4661177" cy="2811803"/>
          </a:xfrm>
          <a:prstGeom prst="teardrop">
            <a:avLst/>
          </a:prstGeom>
        </p:spPr>
      </p:pic>
    </p:spTree>
    <p:extLst>
      <p:ext uri="{BB962C8B-B14F-4D97-AF65-F5344CB8AC3E}">
        <p14:creationId xmlns:p14="http://schemas.microsoft.com/office/powerpoint/2010/main" val="419008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ostokąt 9"/>
          <p:cNvSpPr/>
          <p:nvPr/>
        </p:nvSpPr>
        <p:spPr>
          <a:xfrm>
            <a:off x="0" y="1074738"/>
            <a:ext cx="12201525" cy="578326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sp>
        <p:nvSpPr>
          <p:cNvPr id="3" name="pole tekstowe 2"/>
          <p:cNvSpPr txBox="1"/>
          <p:nvPr/>
        </p:nvSpPr>
        <p:spPr>
          <a:xfrm>
            <a:off x="236538" y="1416430"/>
            <a:ext cx="11366910" cy="47397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pl-PL" sz="2000" dirty="0">
                <a:solidFill>
                  <a:srgbClr val="C00000"/>
                </a:solidFill>
                <a:latin typeface="Tw Cen MT" panose="020B0602020104020603" pitchFamily="34" charset="-18"/>
              </a:rPr>
              <a:t>Kto </a:t>
            </a:r>
            <a:r>
              <a:rPr lang="pl-PL" sz="2000" dirty="0" smtClean="0">
                <a:solidFill>
                  <a:srgbClr val="C00000"/>
                </a:solidFill>
                <a:latin typeface="Tw Cen MT" panose="020B0602020104020603" pitchFamily="34" charset="-18"/>
              </a:rPr>
              <a:t>MOŻE </a:t>
            </a:r>
            <a:r>
              <a:rPr lang="pl-PL" sz="2000" dirty="0">
                <a:solidFill>
                  <a:srgbClr val="C00000"/>
                </a:solidFill>
                <a:latin typeface="Tw Cen MT" panose="020B0602020104020603" pitchFamily="34" charset="-18"/>
              </a:rPr>
              <a:t>uzyskać dotację?</a:t>
            </a:r>
            <a:endParaRPr lang="pl-PL" sz="2000" b="1" dirty="0" smtClean="0">
              <a:solidFill>
                <a:srgbClr val="C00000"/>
              </a:solidFill>
              <a:latin typeface="Tw Cen MT" panose="020B0602020104020603" pitchFamily="34" charset="-18"/>
            </a:endParaRPr>
          </a:p>
          <a:p>
            <a:pPr lvl="0">
              <a:buClr>
                <a:srgbClr val="C00000"/>
              </a:buClr>
            </a:pPr>
            <a:endParaRPr lang="pl-PL" b="1" dirty="0" smtClean="0">
              <a:latin typeface="+mj-lt"/>
            </a:endParaRPr>
          </a:p>
          <a:p>
            <a:pPr lvl="0" algn="ctr">
              <a:buClr>
                <a:srgbClr val="C00000"/>
              </a:buClr>
            </a:pPr>
            <a:r>
              <a:rPr lang="pl-PL" sz="2000" b="1" dirty="0">
                <a:latin typeface="+mj-lt"/>
              </a:rPr>
              <a:t>Jedna</a:t>
            </a:r>
            <a:r>
              <a:rPr lang="pl-PL" sz="2000" dirty="0">
                <a:latin typeface="+mj-lt"/>
              </a:rPr>
              <a:t> organizacja może złożyć </a:t>
            </a:r>
            <a:r>
              <a:rPr lang="pl-PL" sz="2000" b="1" dirty="0">
                <a:latin typeface="+mj-lt"/>
              </a:rPr>
              <a:t>tylko</a:t>
            </a:r>
            <a:r>
              <a:rPr lang="pl-PL" sz="2000" dirty="0">
                <a:latin typeface="+mj-lt"/>
              </a:rPr>
              <a:t> </a:t>
            </a:r>
            <a:r>
              <a:rPr lang="pl-PL" sz="2000" b="1" dirty="0">
                <a:latin typeface="+mj-lt"/>
              </a:rPr>
              <a:t>jedną</a:t>
            </a:r>
            <a:r>
              <a:rPr lang="pl-PL" sz="2000" dirty="0">
                <a:latin typeface="+mj-lt"/>
              </a:rPr>
              <a:t> Ofertę!</a:t>
            </a:r>
          </a:p>
          <a:p>
            <a:pPr lvl="0" algn="ctr">
              <a:buClr>
                <a:srgbClr val="C00000"/>
              </a:buClr>
            </a:pPr>
            <a:endParaRPr lang="pl-PL" sz="2000" dirty="0">
              <a:latin typeface="+mj-lt"/>
            </a:endParaRPr>
          </a:p>
          <a:p>
            <a:pPr lvl="0" algn="ctr">
              <a:buClr>
                <a:srgbClr val="C00000"/>
              </a:buClr>
            </a:pPr>
            <a:r>
              <a:rPr lang="pl-PL" sz="2000" dirty="0">
                <a:latin typeface="+mj-lt"/>
              </a:rPr>
              <a:t>W przypadku organizacji, których </a:t>
            </a:r>
            <a:r>
              <a:rPr lang="pl-PL" sz="2000" b="1" dirty="0">
                <a:latin typeface="+mj-lt"/>
              </a:rPr>
              <a:t>oddziały terenowe/okręgowe nie posiadają osobowości prawnej</a:t>
            </a:r>
            <a:r>
              <a:rPr lang="pl-PL" sz="2000" dirty="0">
                <a:latin typeface="+mj-lt"/>
              </a:rPr>
              <a:t>, oddziały te mogą składać oferty w ramach niniejszego konkursu, po uzyskaniu zgody jednostki macierzystej tj. pełnomocnictwa szczególnego do działania w ramach niniejszego konkursu, w imieniu tej jednostki.</a:t>
            </a:r>
          </a:p>
          <a:p>
            <a:pPr lvl="0" algn="ctr">
              <a:buClr>
                <a:srgbClr val="C00000"/>
              </a:buClr>
            </a:pPr>
            <a:endParaRPr lang="pl-PL" sz="2000" dirty="0">
              <a:latin typeface="+mj-lt"/>
            </a:endParaRPr>
          </a:p>
          <a:p>
            <a:pPr lvl="0" algn="ctr">
              <a:buClr>
                <a:srgbClr val="C00000"/>
              </a:buClr>
            </a:pPr>
            <a:r>
              <a:rPr lang="pl-PL" sz="2000" dirty="0">
                <a:latin typeface="+mj-lt"/>
              </a:rPr>
              <a:t>Złożenie oferty przez oddział terenowy nieposiadający osobowości prawnej nie wyczerpuje limitu 1 oferty jednostki macierzystej (zarządu głównego) lub pozostałych oddziałów terenowych. </a:t>
            </a:r>
          </a:p>
          <a:p>
            <a:pPr lvl="0" algn="ctr">
              <a:buClr>
                <a:srgbClr val="C00000"/>
              </a:buClr>
            </a:pPr>
            <a:r>
              <a:rPr lang="pl-PL" sz="2000" dirty="0">
                <a:latin typeface="+mj-lt"/>
              </a:rPr>
              <a:t>Jednakże w ramach jednej osobowości prawnej oddziały terenowe mogą złożyć maksymalnie 2 dodatkowe oferty. </a:t>
            </a:r>
            <a:endParaRPr lang="pl-PL" sz="2000" dirty="0" smtClean="0">
              <a:latin typeface="+mj-lt"/>
            </a:endParaRPr>
          </a:p>
          <a:p>
            <a:pPr lvl="0" algn="ctr">
              <a:buClr>
                <a:srgbClr val="C00000"/>
              </a:buClr>
            </a:pPr>
            <a:endParaRPr lang="pl-PL" sz="2000" dirty="0">
              <a:latin typeface="+mj-lt"/>
            </a:endParaRPr>
          </a:p>
          <a:p>
            <a:pPr lvl="0" algn="ctr">
              <a:buClr>
                <a:srgbClr val="C00000"/>
              </a:buClr>
            </a:pPr>
            <a:r>
              <a:rPr lang="pl-PL" sz="2400" u="sng" dirty="0" smtClean="0">
                <a:latin typeface="+mj-lt"/>
              </a:rPr>
              <a:t>1 (zarząd główny) + 2 (oddziały terenowe nieposiadające osobowości prawnej)</a:t>
            </a:r>
            <a:endParaRPr lang="pl-PL" sz="2400" u="sng" dirty="0">
              <a:latin typeface="+mj-lt"/>
            </a:endParaRPr>
          </a:p>
          <a:p>
            <a:pPr lvl="0">
              <a:buClr>
                <a:srgbClr val="C00000"/>
              </a:buClr>
            </a:pPr>
            <a:endParaRPr lang="pl-PL" sz="2000" b="1" dirty="0" smtClean="0">
              <a:latin typeface="+mj-lt"/>
            </a:endParaRPr>
          </a:p>
        </p:txBody>
      </p:sp>
      <p:sp>
        <p:nvSpPr>
          <p:cNvPr id="7" name="Prostokąt 6"/>
          <p:cNvSpPr/>
          <p:nvPr/>
        </p:nvSpPr>
        <p:spPr>
          <a:xfrm>
            <a:off x="-9525" y="792163"/>
            <a:ext cx="12192000" cy="11906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pic>
        <p:nvPicPr>
          <p:cNvPr id="16387" name="Obraz 7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6401182"/>
            <a:ext cx="12412663" cy="55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1" name="Obraz 5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36538" y="211138"/>
            <a:ext cx="436721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Prostokąt 7"/>
          <p:cNvSpPr/>
          <p:nvPr/>
        </p:nvSpPr>
        <p:spPr>
          <a:xfrm>
            <a:off x="236538" y="1287318"/>
            <a:ext cx="1019386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l-PL" dirty="0">
              <a:solidFill>
                <a:srgbClr val="C00000"/>
              </a:solidFill>
              <a:latin typeface="Tw Cen MT" pitchFamily="34" charset="-18"/>
            </a:endParaRPr>
          </a:p>
          <a:p>
            <a:pPr marL="342900" indent="-342900">
              <a:buAutoNum type="arabicPeriod"/>
            </a:pPr>
            <a:endParaRPr lang="pl-PL" dirty="0">
              <a:solidFill>
                <a:srgbClr val="C00000"/>
              </a:solidFill>
              <a:latin typeface="Tw Cen MT" pitchFamily="34" charset="-18"/>
            </a:endParaRPr>
          </a:p>
        </p:txBody>
      </p:sp>
      <p:sp>
        <p:nvSpPr>
          <p:cNvPr id="11" name="pole tekstowe 12"/>
          <p:cNvSpPr txBox="1">
            <a:spLocks noChangeArrowheads="1"/>
          </p:cNvSpPr>
          <p:nvPr/>
        </p:nvSpPr>
        <p:spPr bwMode="auto">
          <a:xfrm>
            <a:off x="6786564" y="192088"/>
            <a:ext cx="2349124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pl-PL" sz="2400" dirty="0">
                <a:solidFill>
                  <a:srgbClr val="C00000"/>
                </a:solidFill>
                <a:latin typeface="Tw Cen MT" pitchFamily="34" charset="-18"/>
              </a:rPr>
              <a:t> FIO 2014-2020</a:t>
            </a:r>
            <a:endParaRPr lang="en-US" sz="2400" dirty="0">
              <a:solidFill>
                <a:srgbClr val="C00000"/>
              </a:solidFill>
              <a:latin typeface="Tw Cen MT" pitchFamily="34" charset="-18"/>
            </a:endParaRPr>
          </a:p>
        </p:txBody>
      </p:sp>
      <p:pic>
        <p:nvPicPr>
          <p:cNvPr id="12" name="Obraz 1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00953" y="81188"/>
            <a:ext cx="2500572" cy="1508443"/>
          </a:xfrm>
          <a:prstGeom prst="ellipse">
            <a:avLst/>
          </a:prstGeom>
        </p:spPr>
      </p:pic>
    </p:spTree>
    <p:extLst>
      <p:ext uri="{BB962C8B-B14F-4D97-AF65-F5344CB8AC3E}">
        <p14:creationId xmlns:p14="http://schemas.microsoft.com/office/powerpoint/2010/main" val="4110322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ostokąt 9"/>
          <p:cNvSpPr/>
          <p:nvPr/>
        </p:nvSpPr>
        <p:spPr>
          <a:xfrm>
            <a:off x="0" y="1074738"/>
            <a:ext cx="12201525" cy="578326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sp>
        <p:nvSpPr>
          <p:cNvPr id="3" name="pole tekstowe 2"/>
          <p:cNvSpPr txBox="1"/>
          <p:nvPr/>
        </p:nvSpPr>
        <p:spPr>
          <a:xfrm>
            <a:off x="236538" y="1416430"/>
            <a:ext cx="11366910" cy="4468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pl-PL" sz="2000" dirty="0" smtClean="0">
                <a:solidFill>
                  <a:srgbClr val="C00000"/>
                </a:solidFill>
                <a:latin typeface="Tw Cen MT" panose="020B0602020104020603" pitchFamily="34" charset="-18"/>
              </a:rPr>
              <a:t>Oferta wspólna</a:t>
            </a:r>
            <a:endParaRPr lang="pl-PL" sz="2000" dirty="0">
              <a:solidFill>
                <a:srgbClr val="C00000"/>
              </a:solidFill>
              <a:latin typeface="Tw Cen MT" panose="020B0602020104020603" pitchFamily="34" charset="-18"/>
            </a:endParaRPr>
          </a:p>
          <a:p>
            <a:pPr lvl="0"/>
            <a:endParaRPr lang="pl-PL" sz="2000" b="1" dirty="0">
              <a:solidFill>
                <a:srgbClr val="C00000"/>
              </a:solidFill>
              <a:latin typeface="Tw Cen MT" panose="020B0602020104020603" pitchFamily="34" charset="-18"/>
            </a:endParaRPr>
          </a:p>
          <a:p>
            <a:pPr lvl="0">
              <a:buClr>
                <a:srgbClr val="C00000"/>
              </a:buClr>
            </a:pPr>
            <a:r>
              <a:rPr lang="pl-PL" dirty="0" smtClean="0">
                <a:solidFill>
                  <a:srgbClr val="000000"/>
                </a:solidFill>
                <a:latin typeface="Calibri Light" panose="020F0302020204030204" pitchFamily="34" charset="0"/>
                <a:ea typeface="Arial Unicode MS"/>
              </a:rPr>
              <a:t>Możliwe jest złożenie Oferty przez dwa (lub więcej) podmioty uprawnione do udziału w konkursie – mamy wtedy do czynienia z Ofertą wspólną.</a:t>
            </a:r>
            <a:endParaRPr lang="pl-PL" dirty="0">
              <a:solidFill>
                <a:srgbClr val="000000"/>
              </a:solidFill>
              <a:latin typeface="Calibri Light" panose="020F0302020204030204" pitchFamily="34" charset="0"/>
              <a:ea typeface="Arial Unicode MS"/>
            </a:endParaRPr>
          </a:p>
          <a:p>
            <a:pPr marL="285750" lvl="0" indent="-285750">
              <a:buClr>
                <a:srgbClr val="C00000"/>
              </a:buClr>
              <a:buFont typeface="Arial" panose="020B0604020202020204" pitchFamily="34" charset="0"/>
              <a:buChar char="•"/>
            </a:pPr>
            <a:endParaRPr lang="pl-PL" sz="2000" b="1" dirty="0">
              <a:solidFill>
                <a:srgbClr val="C00000"/>
              </a:solidFill>
              <a:latin typeface="Tw Cen MT" panose="020B0602020104020603" pitchFamily="34" charset="-18"/>
            </a:endParaRPr>
          </a:p>
          <a:p>
            <a:pPr marL="285750" indent="-285750" algn="just">
              <a:lnSpc>
                <a:spcPct val="115000"/>
              </a:lnSpc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1600" b="1" dirty="0">
                <a:solidFill>
                  <a:srgbClr val="C00000"/>
                </a:solidFill>
                <a:latin typeface="Calibri Light" panose="020F0302020204030204" pitchFamily="34" charset="0"/>
                <a:ea typeface="Arial Unicode MS"/>
              </a:rPr>
              <a:t>Niedopuszczalne jest składanie ofert wspólnych, w których Oferentami są oddziały terenowe tej samej organizacji. </a:t>
            </a:r>
          </a:p>
          <a:p>
            <a:pPr marL="285750" indent="-285750" algn="just">
              <a:lnSpc>
                <a:spcPct val="115000"/>
              </a:lnSpc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1600" b="1" dirty="0">
                <a:solidFill>
                  <a:srgbClr val="C00000"/>
                </a:solidFill>
                <a:latin typeface="Calibri Light" panose="020F0302020204030204" pitchFamily="34" charset="0"/>
                <a:ea typeface="Arial Unicode MS"/>
              </a:rPr>
              <a:t>Złożenie oferty wspólnej wyklucza możliwość złożenia oferty indywidualnej przez podmiot, który bierze udział w ofercie wspólnej.</a:t>
            </a:r>
          </a:p>
          <a:p>
            <a:pPr marL="285750" indent="-285750" algn="just">
              <a:lnSpc>
                <a:spcPct val="115000"/>
              </a:lnSpc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1600" b="1" dirty="0">
                <a:solidFill>
                  <a:srgbClr val="C00000"/>
                </a:solidFill>
                <a:latin typeface="Calibri Light" panose="020F0302020204030204" pitchFamily="34" charset="0"/>
                <a:ea typeface="Arial Unicode MS"/>
              </a:rPr>
              <a:t>Niedozwolone są przepływy finansowe między Oferentami realizującymi zadanie.</a:t>
            </a:r>
          </a:p>
          <a:p>
            <a:pPr marL="285750" indent="-285750" algn="just">
              <a:lnSpc>
                <a:spcPct val="115000"/>
              </a:lnSpc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1600" b="1" dirty="0">
                <a:solidFill>
                  <a:srgbClr val="C00000"/>
                </a:solidFill>
                <a:latin typeface="Calibri Light" panose="020F0302020204030204" pitchFamily="34" charset="0"/>
                <a:ea typeface="Arial Unicode MS"/>
              </a:rPr>
              <a:t>W przypadku złożenia oferty wspólnej udział każdego z Oferentów w całkowitych kosztach zadania publicznego nie może być niższy niż 10 tys. zł</a:t>
            </a:r>
            <a:r>
              <a:rPr lang="pl-PL" sz="1600" b="1" dirty="0" smtClean="0">
                <a:solidFill>
                  <a:srgbClr val="C00000"/>
                </a:solidFill>
                <a:latin typeface="Calibri Light" panose="020F0302020204030204" pitchFamily="34" charset="0"/>
                <a:ea typeface="Arial Unicode MS"/>
              </a:rPr>
              <a:t>.</a:t>
            </a:r>
          </a:p>
          <a:p>
            <a:pPr marL="285750" indent="-285750" algn="just">
              <a:lnSpc>
                <a:spcPct val="115000"/>
              </a:lnSpc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1600" b="1" dirty="0" smtClean="0">
                <a:solidFill>
                  <a:srgbClr val="C00000"/>
                </a:solidFill>
                <a:latin typeface="Calibri Light" panose="020F0302020204030204" pitchFamily="34" charset="0"/>
                <a:ea typeface="Arial Unicode MS"/>
              </a:rPr>
              <a:t>W przypadku oferty wspólnej na etapie podpisywania umowy niezbędne jest dostarczenie umowy oferty wspólnej między Oferentami.</a:t>
            </a:r>
            <a:endParaRPr lang="pl-PL" sz="1600" b="1" dirty="0">
              <a:solidFill>
                <a:srgbClr val="C00000"/>
              </a:solidFill>
              <a:latin typeface="Calibri Light" panose="020F0302020204030204" pitchFamily="34" charset="0"/>
              <a:ea typeface="Arial Unicode MS"/>
            </a:endParaRPr>
          </a:p>
        </p:txBody>
      </p:sp>
      <p:sp>
        <p:nvSpPr>
          <p:cNvPr id="7" name="Prostokąt 6"/>
          <p:cNvSpPr/>
          <p:nvPr/>
        </p:nvSpPr>
        <p:spPr>
          <a:xfrm>
            <a:off x="-9525" y="792163"/>
            <a:ext cx="12192000" cy="11906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pic>
        <p:nvPicPr>
          <p:cNvPr id="16387" name="Obraz 7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6401182"/>
            <a:ext cx="12412663" cy="55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1" name="Obraz 5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36538" y="211138"/>
            <a:ext cx="436721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Prostokąt 7"/>
          <p:cNvSpPr/>
          <p:nvPr/>
        </p:nvSpPr>
        <p:spPr>
          <a:xfrm>
            <a:off x="236538" y="1287318"/>
            <a:ext cx="1019386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l-PL" dirty="0">
              <a:solidFill>
                <a:srgbClr val="C00000"/>
              </a:solidFill>
              <a:latin typeface="Tw Cen MT" pitchFamily="34" charset="-18"/>
            </a:endParaRPr>
          </a:p>
          <a:p>
            <a:pPr marL="342900" indent="-342900">
              <a:buAutoNum type="arabicPeriod"/>
            </a:pPr>
            <a:endParaRPr lang="pl-PL" dirty="0">
              <a:solidFill>
                <a:srgbClr val="C00000"/>
              </a:solidFill>
              <a:latin typeface="Tw Cen MT" pitchFamily="34" charset="-18"/>
            </a:endParaRPr>
          </a:p>
        </p:txBody>
      </p:sp>
      <p:sp>
        <p:nvSpPr>
          <p:cNvPr id="11" name="pole tekstowe 12"/>
          <p:cNvSpPr txBox="1">
            <a:spLocks noChangeArrowheads="1"/>
          </p:cNvSpPr>
          <p:nvPr/>
        </p:nvSpPr>
        <p:spPr bwMode="auto">
          <a:xfrm>
            <a:off x="6786564" y="192088"/>
            <a:ext cx="2349124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pl-PL" sz="2400" dirty="0">
                <a:solidFill>
                  <a:srgbClr val="C00000"/>
                </a:solidFill>
                <a:latin typeface="Tw Cen MT" pitchFamily="34" charset="-18"/>
              </a:rPr>
              <a:t> FIO 2014-2020</a:t>
            </a:r>
            <a:endParaRPr lang="en-US" sz="2400" dirty="0">
              <a:solidFill>
                <a:srgbClr val="C00000"/>
              </a:solidFill>
              <a:latin typeface="Tw Cen MT" pitchFamily="34" charset="-18"/>
            </a:endParaRPr>
          </a:p>
        </p:txBody>
      </p:sp>
      <p:pic>
        <p:nvPicPr>
          <p:cNvPr id="12" name="Obraz 1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00953" y="81188"/>
            <a:ext cx="2500572" cy="1508443"/>
          </a:xfrm>
          <a:prstGeom prst="ellipse">
            <a:avLst/>
          </a:prstGeom>
        </p:spPr>
      </p:pic>
    </p:spTree>
    <p:extLst>
      <p:ext uri="{BB962C8B-B14F-4D97-AF65-F5344CB8AC3E}">
        <p14:creationId xmlns:p14="http://schemas.microsoft.com/office/powerpoint/2010/main" val="2389093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ostokąt 9"/>
          <p:cNvSpPr/>
          <p:nvPr/>
        </p:nvSpPr>
        <p:spPr>
          <a:xfrm>
            <a:off x="0" y="1074738"/>
            <a:ext cx="12201525" cy="578326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sp>
        <p:nvSpPr>
          <p:cNvPr id="3" name="pole tekstowe 2"/>
          <p:cNvSpPr txBox="1"/>
          <p:nvPr/>
        </p:nvSpPr>
        <p:spPr>
          <a:xfrm>
            <a:off x="236538" y="1416430"/>
            <a:ext cx="11366910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pl-PL" sz="2000" dirty="0">
                <a:solidFill>
                  <a:srgbClr val="C00000"/>
                </a:solidFill>
                <a:latin typeface="Tw Cen MT" panose="020B0602020104020603" pitchFamily="34" charset="-18"/>
              </a:rPr>
              <a:t>    Kto NIE może uzyskać dotacji?</a:t>
            </a:r>
          </a:p>
          <a:p>
            <a:pPr lvl="0"/>
            <a:endParaRPr lang="pl-PL" sz="2000" b="1" dirty="0">
              <a:solidFill>
                <a:srgbClr val="C00000"/>
              </a:solidFill>
              <a:latin typeface="Tw Cen MT" panose="020B0602020104020603" pitchFamily="34" charset="-18"/>
            </a:endParaRPr>
          </a:p>
          <a:p>
            <a:pPr marL="285750" lvl="0" indent="-285750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pl-PL" b="1" dirty="0">
                <a:latin typeface="+mj-lt"/>
              </a:rPr>
              <a:t>Podmioty publiczne </a:t>
            </a:r>
            <a:r>
              <a:rPr lang="pl-PL" dirty="0">
                <a:latin typeface="+mj-lt"/>
              </a:rPr>
              <a:t>– np. jednostki organizacyjne samorządu terytorialnego, urzędy, agencje publiczne;</a:t>
            </a:r>
          </a:p>
          <a:p>
            <a:pPr lvl="0">
              <a:buClr>
                <a:srgbClr val="C00000"/>
              </a:buClr>
            </a:pPr>
            <a:endParaRPr lang="pl-PL" dirty="0">
              <a:latin typeface="+mj-lt"/>
            </a:endParaRPr>
          </a:p>
          <a:p>
            <a:pPr marL="285750" lvl="0" indent="-285750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pl-PL" b="1" dirty="0">
                <a:latin typeface="+mj-lt"/>
              </a:rPr>
              <a:t>Podmioty gospodarcze </a:t>
            </a:r>
            <a:r>
              <a:rPr lang="pl-PL" dirty="0">
                <a:latin typeface="+mj-lt"/>
              </a:rPr>
              <a:t>– z wyłączeniem organizacji pozarządowych prowadzących działalność gospodarczą oraz spółek non profit;</a:t>
            </a:r>
          </a:p>
          <a:p>
            <a:pPr lvl="0">
              <a:buClr>
                <a:srgbClr val="C00000"/>
              </a:buClr>
            </a:pPr>
            <a:endParaRPr lang="pl-PL" dirty="0">
              <a:latin typeface="+mj-lt"/>
            </a:endParaRPr>
          </a:p>
          <a:p>
            <a:pPr marL="285750" lvl="0" indent="-285750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pl-PL" b="1" dirty="0">
                <a:latin typeface="+mj-lt"/>
              </a:rPr>
              <a:t>Osoby prywatne;</a:t>
            </a:r>
          </a:p>
          <a:p>
            <a:pPr lvl="0">
              <a:buClr>
                <a:srgbClr val="C00000"/>
              </a:buClr>
            </a:pPr>
            <a:endParaRPr lang="pl-PL" b="1" dirty="0">
              <a:latin typeface="+mj-lt"/>
            </a:endParaRPr>
          </a:p>
          <a:p>
            <a:pPr marL="285750" lvl="0" indent="-285750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pl-PL" dirty="0">
                <a:latin typeface="+mj-lt"/>
              </a:rPr>
              <a:t>Partie polityczne, związki zawodowe i organizacje pracodawców, samorządy zawodowe, a także fundacje utworzone przez partie </a:t>
            </a:r>
            <a:r>
              <a:rPr lang="pl-PL" dirty="0" smtClean="0">
                <a:latin typeface="+mj-lt"/>
              </a:rPr>
              <a:t>polityczne.</a:t>
            </a:r>
          </a:p>
          <a:p>
            <a:pPr marL="285750" lvl="0" indent="-285750">
              <a:buClr>
                <a:srgbClr val="C00000"/>
              </a:buClr>
              <a:buFont typeface="Arial" panose="020B0604020202020204" pitchFamily="34" charset="0"/>
              <a:buChar char="•"/>
            </a:pPr>
            <a:endParaRPr lang="pl-PL" dirty="0" smtClean="0">
              <a:latin typeface="+mj-lt"/>
            </a:endParaRPr>
          </a:p>
          <a:p>
            <a:pPr marL="285750" lvl="0" indent="-285750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pl-PL" b="1" dirty="0" smtClean="0">
                <a:latin typeface="+mj-lt"/>
              </a:rPr>
              <a:t>Podmioty</a:t>
            </a:r>
            <a:r>
              <a:rPr lang="pl-PL" dirty="0" smtClean="0">
                <a:latin typeface="+mj-lt"/>
              </a:rPr>
              <a:t> </a:t>
            </a:r>
            <a:r>
              <a:rPr lang="pl-PL" b="1" dirty="0">
                <a:latin typeface="+mj-lt"/>
              </a:rPr>
              <a:t>realizujące</a:t>
            </a:r>
            <a:r>
              <a:rPr lang="pl-PL" dirty="0">
                <a:latin typeface="+mj-lt"/>
              </a:rPr>
              <a:t> </a:t>
            </a:r>
            <a:r>
              <a:rPr lang="pl-PL" b="1" dirty="0">
                <a:latin typeface="+mj-lt"/>
              </a:rPr>
              <a:t>zadania kończące się w roku </a:t>
            </a:r>
            <a:r>
              <a:rPr lang="pl-PL" b="1" dirty="0" smtClean="0">
                <a:latin typeface="+mj-lt"/>
              </a:rPr>
              <a:t>2020 </a:t>
            </a:r>
            <a:r>
              <a:rPr lang="pl-PL" b="1" dirty="0">
                <a:latin typeface="+mj-lt"/>
              </a:rPr>
              <a:t>(projekty „dwuletnie”)</a:t>
            </a:r>
            <a:r>
              <a:rPr lang="pl-PL" dirty="0">
                <a:latin typeface="+mj-lt"/>
              </a:rPr>
              <a:t> </a:t>
            </a:r>
            <a:r>
              <a:rPr lang="pl-PL" b="1" dirty="0">
                <a:latin typeface="+mj-lt"/>
              </a:rPr>
              <a:t>dofinansowane</a:t>
            </a:r>
            <a:r>
              <a:rPr lang="pl-PL" dirty="0">
                <a:latin typeface="+mj-lt"/>
              </a:rPr>
              <a:t> </a:t>
            </a:r>
            <a:r>
              <a:rPr lang="pl-PL" b="1" dirty="0">
                <a:latin typeface="+mj-lt"/>
              </a:rPr>
              <a:t>w ramach edycji </a:t>
            </a:r>
            <a:r>
              <a:rPr lang="pl-PL" b="1" dirty="0" smtClean="0">
                <a:latin typeface="+mj-lt"/>
              </a:rPr>
              <a:t>2019 FIO</a:t>
            </a:r>
            <a:r>
              <a:rPr lang="pl-PL" dirty="0">
                <a:latin typeface="+mj-lt"/>
              </a:rPr>
              <a:t>.</a:t>
            </a:r>
          </a:p>
        </p:txBody>
      </p:sp>
      <p:sp>
        <p:nvSpPr>
          <p:cNvPr id="7" name="Prostokąt 6"/>
          <p:cNvSpPr/>
          <p:nvPr/>
        </p:nvSpPr>
        <p:spPr>
          <a:xfrm>
            <a:off x="-9525" y="792163"/>
            <a:ext cx="12192000" cy="11906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pic>
        <p:nvPicPr>
          <p:cNvPr id="16387" name="Obraz 7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6401182"/>
            <a:ext cx="12412663" cy="55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1" name="Obraz 5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36538" y="211138"/>
            <a:ext cx="436721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Prostokąt 7"/>
          <p:cNvSpPr/>
          <p:nvPr/>
        </p:nvSpPr>
        <p:spPr>
          <a:xfrm>
            <a:off x="236538" y="1287318"/>
            <a:ext cx="1019386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l-PL" dirty="0">
              <a:solidFill>
                <a:srgbClr val="C00000"/>
              </a:solidFill>
              <a:latin typeface="Tw Cen MT" pitchFamily="34" charset="-18"/>
            </a:endParaRPr>
          </a:p>
          <a:p>
            <a:pPr marL="342900" indent="-342900">
              <a:buAutoNum type="arabicPeriod"/>
            </a:pPr>
            <a:endParaRPr lang="pl-PL" dirty="0">
              <a:solidFill>
                <a:srgbClr val="C00000"/>
              </a:solidFill>
              <a:latin typeface="Tw Cen MT" pitchFamily="34" charset="-18"/>
            </a:endParaRPr>
          </a:p>
        </p:txBody>
      </p:sp>
      <p:sp>
        <p:nvSpPr>
          <p:cNvPr id="11" name="pole tekstowe 12"/>
          <p:cNvSpPr txBox="1">
            <a:spLocks noChangeArrowheads="1"/>
          </p:cNvSpPr>
          <p:nvPr/>
        </p:nvSpPr>
        <p:spPr bwMode="auto">
          <a:xfrm>
            <a:off x="6786564" y="192088"/>
            <a:ext cx="2349124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pl-PL" sz="2400" dirty="0">
                <a:solidFill>
                  <a:srgbClr val="C00000"/>
                </a:solidFill>
                <a:latin typeface="Tw Cen MT" pitchFamily="34" charset="-18"/>
              </a:rPr>
              <a:t> FIO 2014-2020</a:t>
            </a:r>
            <a:endParaRPr lang="en-US" sz="2400" dirty="0">
              <a:solidFill>
                <a:srgbClr val="C00000"/>
              </a:solidFill>
              <a:latin typeface="Tw Cen MT" pitchFamily="34" charset="-18"/>
            </a:endParaRPr>
          </a:p>
        </p:txBody>
      </p:sp>
      <p:pic>
        <p:nvPicPr>
          <p:cNvPr id="12" name="Obraz 1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00953" y="81188"/>
            <a:ext cx="2500572" cy="1508443"/>
          </a:xfrm>
          <a:prstGeom prst="ellipse">
            <a:avLst/>
          </a:prstGeom>
        </p:spPr>
      </p:pic>
    </p:spTree>
    <p:extLst>
      <p:ext uri="{BB962C8B-B14F-4D97-AF65-F5344CB8AC3E}">
        <p14:creationId xmlns:p14="http://schemas.microsoft.com/office/powerpoint/2010/main" val="1258924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ostokąt 9"/>
          <p:cNvSpPr/>
          <p:nvPr/>
        </p:nvSpPr>
        <p:spPr>
          <a:xfrm>
            <a:off x="0" y="1074738"/>
            <a:ext cx="12201525" cy="578326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sp>
        <p:nvSpPr>
          <p:cNvPr id="7" name="Prostokąt 6"/>
          <p:cNvSpPr/>
          <p:nvPr/>
        </p:nvSpPr>
        <p:spPr>
          <a:xfrm>
            <a:off x="-9525" y="792163"/>
            <a:ext cx="12192000" cy="11906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pic>
        <p:nvPicPr>
          <p:cNvPr id="16387" name="Obraz 7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6401182"/>
            <a:ext cx="12412663" cy="55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1" name="Obraz 5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36538" y="211138"/>
            <a:ext cx="436721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Prostokąt 7"/>
          <p:cNvSpPr/>
          <p:nvPr/>
        </p:nvSpPr>
        <p:spPr>
          <a:xfrm>
            <a:off x="236538" y="1287318"/>
            <a:ext cx="1019386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l-PL" dirty="0">
              <a:solidFill>
                <a:srgbClr val="C00000"/>
              </a:solidFill>
              <a:latin typeface="Tw Cen MT" pitchFamily="34" charset="-18"/>
            </a:endParaRPr>
          </a:p>
          <a:p>
            <a:pPr marL="342900" indent="-342900">
              <a:buAutoNum type="arabicPeriod"/>
            </a:pPr>
            <a:endParaRPr lang="pl-PL" dirty="0">
              <a:solidFill>
                <a:srgbClr val="C00000"/>
              </a:solidFill>
              <a:latin typeface="Tw Cen MT" pitchFamily="34" charset="-18"/>
            </a:endParaRPr>
          </a:p>
        </p:txBody>
      </p:sp>
      <p:sp>
        <p:nvSpPr>
          <p:cNvPr id="3" name="pole tekstowe 2"/>
          <p:cNvSpPr txBox="1"/>
          <p:nvPr/>
        </p:nvSpPr>
        <p:spPr>
          <a:xfrm>
            <a:off x="1034546" y="1548208"/>
            <a:ext cx="10343570" cy="56630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000" dirty="0">
                <a:solidFill>
                  <a:srgbClr val="C00000"/>
                </a:solidFill>
                <a:latin typeface="Tw Cen MT" panose="020B0602020104020603" pitchFamily="34" charset="-18"/>
              </a:rPr>
              <a:t>Na co można otrzymać dotację?</a:t>
            </a:r>
          </a:p>
          <a:p>
            <a:endParaRPr lang="pl-PL" dirty="0">
              <a:latin typeface="Tw Cen MT" panose="020B0602020104020603" pitchFamily="34" charset="-18"/>
            </a:endParaRPr>
          </a:p>
          <a:p>
            <a:pPr>
              <a:lnSpc>
                <a:spcPct val="150000"/>
              </a:lnSpc>
            </a:pPr>
            <a:r>
              <a:rPr lang="pl-PL" b="1" dirty="0" smtClean="0">
                <a:latin typeface="+mj-lt"/>
              </a:rPr>
              <a:t>Priorytet </a:t>
            </a:r>
            <a:r>
              <a:rPr lang="pl-PL" b="1" dirty="0">
                <a:latin typeface="+mj-lt"/>
              </a:rPr>
              <a:t>2.  Aktywne społeczeństwo</a:t>
            </a:r>
          </a:p>
          <a:p>
            <a:pPr>
              <a:lnSpc>
                <a:spcPct val="150000"/>
              </a:lnSpc>
            </a:pPr>
            <a:endParaRPr lang="pl-PL" b="1" dirty="0">
              <a:latin typeface="+mj-lt"/>
            </a:endParaRPr>
          </a:p>
          <a:p>
            <a:pPr algn="just">
              <a:lnSpc>
                <a:spcPct val="150000"/>
              </a:lnSpc>
            </a:pPr>
            <a:r>
              <a:rPr lang="pl-PL" dirty="0">
                <a:latin typeface="+mj-lt"/>
              </a:rPr>
              <a:t>Projekty realizowane w ramach tego Priorytetu powinny w różnych formach angażować obywateli, dając im możliwość aktywnego działania oraz łączenia aktywności ze zdobywaniem wiedzy w sferze działań obywatelskich. </a:t>
            </a:r>
          </a:p>
          <a:p>
            <a:pPr algn="just">
              <a:lnSpc>
                <a:spcPct val="150000"/>
              </a:lnSpc>
            </a:pPr>
            <a:endParaRPr lang="pl-PL" dirty="0">
              <a:latin typeface="+mj-lt"/>
            </a:endParaRPr>
          </a:p>
          <a:p>
            <a:pPr algn="just">
              <a:lnSpc>
                <a:spcPct val="150000"/>
              </a:lnSpc>
            </a:pPr>
            <a:r>
              <a:rPr lang="pl-PL" i="1" dirty="0">
                <a:latin typeface="+mj-lt"/>
              </a:rPr>
              <a:t>Np. projekty mające na celu rozwój wolontariatu; integrację społeczności lokalnej; wspierające rozwój ekonomii społecznej; realizujące aktywne formy integracji społecznej</a:t>
            </a:r>
            <a:r>
              <a:rPr lang="pl-PL" i="1" dirty="0" smtClean="0">
                <a:latin typeface="+mj-lt"/>
              </a:rPr>
              <a:t>.</a:t>
            </a:r>
          </a:p>
          <a:p>
            <a:pPr algn="just">
              <a:lnSpc>
                <a:spcPct val="150000"/>
              </a:lnSpc>
            </a:pPr>
            <a:r>
              <a:rPr lang="pl-PL" i="1" dirty="0" smtClean="0">
                <a:latin typeface="+mj-lt"/>
              </a:rPr>
              <a:t>Przykłady: tworzenie banków czasu, działania na rzecz seniorów/młodzieży/osób niepełnosprawnych/kibiców, edukacja i integracja społeczności lokalnej wokół wspólnej aktywności</a:t>
            </a:r>
            <a:endParaRPr lang="pl-PL" i="1" dirty="0">
              <a:latin typeface="+mj-lt"/>
            </a:endParaRPr>
          </a:p>
          <a:p>
            <a:pPr algn="just">
              <a:lnSpc>
                <a:spcPct val="150000"/>
              </a:lnSpc>
            </a:pPr>
            <a:endParaRPr lang="pl-PL" i="1" dirty="0">
              <a:latin typeface="+mj-lt"/>
            </a:endParaRPr>
          </a:p>
          <a:p>
            <a:pPr algn="just">
              <a:lnSpc>
                <a:spcPct val="150000"/>
              </a:lnSpc>
            </a:pPr>
            <a:endParaRPr lang="pl-PL" i="1" dirty="0">
              <a:latin typeface="+mj-lt"/>
            </a:endParaRPr>
          </a:p>
        </p:txBody>
      </p:sp>
      <p:pic>
        <p:nvPicPr>
          <p:cNvPr id="11" name="Obraz 1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00953" y="81188"/>
            <a:ext cx="2500572" cy="1508443"/>
          </a:xfrm>
          <a:prstGeom prst="ellipse">
            <a:avLst/>
          </a:prstGeom>
        </p:spPr>
      </p:pic>
      <p:sp>
        <p:nvSpPr>
          <p:cNvPr id="12" name="pole tekstowe 12"/>
          <p:cNvSpPr txBox="1">
            <a:spLocks noChangeArrowheads="1"/>
          </p:cNvSpPr>
          <p:nvPr/>
        </p:nvSpPr>
        <p:spPr bwMode="auto">
          <a:xfrm>
            <a:off x="6786564" y="192088"/>
            <a:ext cx="2349124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pl-PL" sz="2400" dirty="0">
                <a:solidFill>
                  <a:srgbClr val="C00000"/>
                </a:solidFill>
                <a:latin typeface="Tw Cen MT" pitchFamily="34" charset="-18"/>
              </a:rPr>
              <a:t> FIO 2014-2020</a:t>
            </a:r>
            <a:endParaRPr lang="en-US" sz="2400" dirty="0">
              <a:solidFill>
                <a:srgbClr val="C00000"/>
              </a:solidFill>
              <a:latin typeface="Tw Cen MT" pitchFamily="34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1619095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ostokąt 9"/>
          <p:cNvSpPr/>
          <p:nvPr/>
        </p:nvSpPr>
        <p:spPr>
          <a:xfrm>
            <a:off x="0" y="1074738"/>
            <a:ext cx="12201525" cy="578326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sp>
        <p:nvSpPr>
          <p:cNvPr id="7" name="Prostokąt 6"/>
          <p:cNvSpPr/>
          <p:nvPr/>
        </p:nvSpPr>
        <p:spPr>
          <a:xfrm>
            <a:off x="-9525" y="792163"/>
            <a:ext cx="12192000" cy="11906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pic>
        <p:nvPicPr>
          <p:cNvPr id="16387" name="Obraz 7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6401182"/>
            <a:ext cx="12412663" cy="55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1" name="Obraz 5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36538" y="211138"/>
            <a:ext cx="436721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Prostokąt 7"/>
          <p:cNvSpPr/>
          <p:nvPr/>
        </p:nvSpPr>
        <p:spPr>
          <a:xfrm>
            <a:off x="236538" y="1287318"/>
            <a:ext cx="1019386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l-PL" dirty="0">
              <a:solidFill>
                <a:srgbClr val="C00000"/>
              </a:solidFill>
              <a:latin typeface="Tw Cen MT" pitchFamily="34" charset="-18"/>
            </a:endParaRPr>
          </a:p>
          <a:p>
            <a:pPr marL="342900" indent="-342900">
              <a:buAutoNum type="arabicPeriod"/>
            </a:pPr>
            <a:endParaRPr lang="pl-PL" dirty="0">
              <a:solidFill>
                <a:srgbClr val="C00000"/>
              </a:solidFill>
              <a:latin typeface="Tw Cen MT" pitchFamily="34" charset="-18"/>
            </a:endParaRPr>
          </a:p>
        </p:txBody>
      </p:sp>
      <p:sp>
        <p:nvSpPr>
          <p:cNvPr id="3" name="pole tekstowe 2"/>
          <p:cNvSpPr txBox="1"/>
          <p:nvPr/>
        </p:nvSpPr>
        <p:spPr>
          <a:xfrm>
            <a:off x="1103055" y="1610483"/>
            <a:ext cx="1034357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000" dirty="0">
                <a:solidFill>
                  <a:srgbClr val="C00000"/>
                </a:solidFill>
                <a:latin typeface="Tw Cen MT" panose="020B0602020104020603" pitchFamily="34" charset="-18"/>
              </a:rPr>
              <a:t>Na co można otrzymać dotację?</a:t>
            </a:r>
          </a:p>
          <a:p>
            <a:endParaRPr lang="pl-PL" dirty="0">
              <a:latin typeface="Tw Cen MT" panose="020B0602020104020603" pitchFamily="34" charset="-18"/>
            </a:endParaRPr>
          </a:p>
          <a:p>
            <a:pPr>
              <a:lnSpc>
                <a:spcPct val="150000"/>
              </a:lnSpc>
            </a:pPr>
            <a:r>
              <a:rPr lang="pl-PL" b="1" dirty="0">
                <a:latin typeface="+mj-lt"/>
              </a:rPr>
              <a:t>Priorytet 3.  Aktywni obywatele</a:t>
            </a:r>
          </a:p>
          <a:p>
            <a:pPr>
              <a:lnSpc>
                <a:spcPct val="150000"/>
              </a:lnSpc>
            </a:pPr>
            <a:endParaRPr lang="pl-PL" b="1" dirty="0">
              <a:latin typeface="+mj-lt"/>
            </a:endParaRPr>
          </a:p>
          <a:p>
            <a:pPr algn="just">
              <a:lnSpc>
                <a:spcPct val="150000"/>
              </a:lnSpc>
            </a:pPr>
            <a:r>
              <a:rPr lang="pl-PL" dirty="0">
                <a:latin typeface="+mj-lt"/>
              </a:rPr>
              <a:t>Projekty realizowane w ramach tego Priorytetu powinny przyczyniać się do wzrostu partycypacji obywateli w sprawach publicznych.</a:t>
            </a:r>
          </a:p>
          <a:p>
            <a:pPr algn="just">
              <a:lnSpc>
                <a:spcPct val="150000"/>
              </a:lnSpc>
            </a:pPr>
            <a:endParaRPr lang="pl-PL" b="1" dirty="0">
              <a:latin typeface="+mj-lt"/>
            </a:endParaRPr>
          </a:p>
          <a:p>
            <a:pPr algn="just">
              <a:lnSpc>
                <a:spcPct val="150000"/>
              </a:lnSpc>
            </a:pPr>
            <a:r>
              <a:rPr lang="pl-PL" i="1" dirty="0">
                <a:latin typeface="+mj-lt"/>
              </a:rPr>
              <a:t>Np. projekty z zakresu edukacji obywatelskiej; wspierania prowadzenia działań strażniczych i </a:t>
            </a:r>
            <a:r>
              <a:rPr lang="pl-PL" i="1" dirty="0" err="1">
                <a:latin typeface="+mj-lt"/>
              </a:rPr>
              <a:t>rzeczniczych</a:t>
            </a:r>
            <a:r>
              <a:rPr lang="pl-PL" i="1" dirty="0">
                <a:latin typeface="+mj-lt"/>
              </a:rPr>
              <a:t>; bezpośrednie włączanie beneficjentów w życie </a:t>
            </a:r>
            <a:r>
              <a:rPr lang="pl-PL" i="1" dirty="0" smtClean="0">
                <a:latin typeface="+mj-lt"/>
              </a:rPr>
              <a:t>publiczne</a:t>
            </a:r>
            <a:r>
              <a:rPr lang="pl-PL" i="1" dirty="0">
                <a:latin typeface="+mj-lt"/>
              </a:rPr>
              <a:t> </a:t>
            </a:r>
            <a:endParaRPr lang="pl-PL" i="1" dirty="0" smtClean="0">
              <a:latin typeface="+mj-lt"/>
            </a:endParaRPr>
          </a:p>
          <a:p>
            <a:pPr algn="just">
              <a:lnSpc>
                <a:spcPct val="150000"/>
              </a:lnSpc>
            </a:pPr>
            <a:r>
              <a:rPr lang="pl-PL" i="1" dirty="0" smtClean="0">
                <a:latin typeface="+mj-lt"/>
              </a:rPr>
              <a:t>Przykłady: prowadzenie konsultacji społecznych, tworzenie gminnych/osiedlowych/wiejskich rad seniorów/młodzieży/pożytku, działania zachęcające do uczestnictwa w wyborach itd.</a:t>
            </a:r>
            <a:endParaRPr lang="pl-PL" i="1" dirty="0">
              <a:latin typeface="+mj-lt"/>
            </a:endParaRPr>
          </a:p>
          <a:p>
            <a:pPr algn="just">
              <a:lnSpc>
                <a:spcPct val="150000"/>
              </a:lnSpc>
            </a:pPr>
            <a:endParaRPr lang="pl-PL" i="1" dirty="0">
              <a:latin typeface="+mj-lt"/>
            </a:endParaRPr>
          </a:p>
        </p:txBody>
      </p:sp>
      <p:sp>
        <p:nvSpPr>
          <p:cNvPr id="11" name="pole tekstowe 12"/>
          <p:cNvSpPr txBox="1">
            <a:spLocks noChangeArrowheads="1"/>
          </p:cNvSpPr>
          <p:nvPr/>
        </p:nvSpPr>
        <p:spPr bwMode="auto">
          <a:xfrm>
            <a:off x="6786564" y="192088"/>
            <a:ext cx="2349124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pl-PL" sz="2400" dirty="0">
                <a:solidFill>
                  <a:srgbClr val="C00000"/>
                </a:solidFill>
                <a:latin typeface="Tw Cen MT" pitchFamily="34" charset="-18"/>
              </a:rPr>
              <a:t> FIO 2014-2020</a:t>
            </a:r>
            <a:endParaRPr lang="en-US" sz="2400" dirty="0">
              <a:solidFill>
                <a:srgbClr val="C00000"/>
              </a:solidFill>
              <a:latin typeface="Tw Cen MT" pitchFamily="34" charset="-18"/>
            </a:endParaRPr>
          </a:p>
        </p:txBody>
      </p:sp>
      <p:pic>
        <p:nvPicPr>
          <p:cNvPr id="12" name="Obraz 1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00953" y="81188"/>
            <a:ext cx="2500572" cy="1508443"/>
          </a:xfrm>
          <a:prstGeom prst="ellipse">
            <a:avLst/>
          </a:prstGeom>
        </p:spPr>
      </p:pic>
    </p:spTree>
    <p:extLst>
      <p:ext uri="{BB962C8B-B14F-4D97-AF65-F5344CB8AC3E}">
        <p14:creationId xmlns:p14="http://schemas.microsoft.com/office/powerpoint/2010/main" val="3484615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ostokąt 9"/>
          <p:cNvSpPr/>
          <p:nvPr/>
        </p:nvSpPr>
        <p:spPr>
          <a:xfrm>
            <a:off x="0" y="1074738"/>
            <a:ext cx="12201525" cy="578326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sp>
        <p:nvSpPr>
          <p:cNvPr id="7" name="Prostokąt 6"/>
          <p:cNvSpPr/>
          <p:nvPr/>
        </p:nvSpPr>
        <p:spPr>
          <a:xfrm>
            <a:off x="-9525" y="792163"/>
            <a:ext cx="12192000" cy="11906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pic>
        <p:nvPicPr>
          <p:cNvPr id="16387" name="Obraz 7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6401182"/>
            <a:ext cx="12412663" cy="55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1" name="Obraz 5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36538" y="211138"/>
            <a:ext cx="436721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Prostokąt 7"/>
          <p:cNvSpPr/>
          <p:nvPr/>
        </p:nvSpPr>
        <p:spPr>
          <a:xfrm>
            <a:off x="236538" y="1287318"/>
            <a:ext cx="1019386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l-PL" dirty="0">
              <a:solidFill>
                <a:srgbClr val="C00000"/>
              </a:solidFill>
              <a:latin typeface="Tw Cen MT" pitchFamily="34" charset="-18"/>
            </a:endParaRPr>
          </a:p>
          <a:p>
            <a:pPr marL="342900" indent="-342900">
              <a:buAutoNum type="arabicPeriod"/>
            </a:pPr>
            <a:endParaRPr lang="pl-PL" dirty="0">
              <a:solidFill>
                <a:srgbClr val="C00000"/>
              </a:solidFill>
              <a:latin typeface="Tw Cen MT" pitchFamily="34" charset="-18"/>
            </a:endParaRPr>
          </a:p>
        </p:txBody>
      </p:sp>
      <p:sp>
        <p:nvSpPr>
          <p:cNvPr id="3" name="pole tekstowe 2"/>
          <p:cNvSpPr txBox="1"/>
          <p:nvPr/>
        </p:nvSpPr>
        <p:spPr>
          <a:xfrm>
            <a:off x="1103055" y="1610483"/>
            <a:ext cx="10343570" cy="56630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000" dirty="0">
                <a:solidFill>
                  <a:srgbClr val="C00000"/>
                </a:solidFill>
                <a:latin typeface="Tw Cen MT" panose="020B0602020104020603" pitchFamily="34" charset="-18"/>
              </a:rPr>
              <a:t>Na co można otrzymać dotację?</a:t>
            </a:r>
          </a:p>
          <a:p>
            <a:endParaRPr lang="pl-PL" dirty="0">
              <a:latin typeface="Tw Cen MT" panose="020B0602020104020603" pitchFamily="34" charset="-18"/>
            </a:endParaRPr>
          </a:p>
          <a:p>
            <a:pPr>
              <a:lnSpc>
                <a:spcPct val="150000"/>
              </a:lnSpc>
            </a:pPr>
            <a:r>
              <a:rPr lang="pl-PL" b="1" dirty="0">
                <a:latin typeface="+mj-lt"/>
              </a:rPr>
              <a:t>Priorytet 4.  Silne organizacje pozarządowe</a:t>
            </a:r>
          </a:p>
          <a:p>
            <a:pPr>
              <a:lnSpc>
                <a:spcPct val="150000"/>
              </a:lnSpc>
            </a:pPr>
            <a:endParaRPr lang="pl-PL" b="1" dirty="0">
              <a:latin typeface="+mj-lt"/>
            </a:endParaRPr>
          </a:p>
          <a:p>
            <a:pPr algn="just">
              <a:lnSpc>
                <a:spcPct val="150000"/>
              </a:lnSpc>
            </a:pPr>
            <a:r>
              <a:rPr lang="pl-PL" dirty="0">
                <a:latin typeface="+mj-lt"/>
              </a:rPr>
              <a:t>Projekty realizowane w ramach tego Priorytetu powinny w różnych formach przyczyniać się do wzmocnienia potencjału organizacji obywatelskich, w szczególności wspierania przez organizacje federacyjne innych podmiotów III sektora.</a:t>
            </a:r>
          </a:p>
          <a:p>
            <a:pPr algn="just">
              <a:lnSpc>
                <a:spcPct val="150000"/>
              </a:lnSpc>
            </a:pPr>
            <a:endParaRPr lang="pl-PL" dirty="0">
              <a:latin typeface="+mj-lt"/>
            </a:endParaRPr>
          </a:p>
          <a:p>
            <a:pPr algn="just">
              <a:lnSpc>
                <a:spcPct val="150000"/>
              </a:lnSpc>
            </a:pPr>
            <a:r>
              <a:rPr lang="pl-PL" i="1" dirty="0">
                <a:latin typeface="+mj-lt"/>
              </a:rPr>
              <a:t>Np. zwiększające kompetencje organizacji obywatelskich; rozwiązujące problemy organizacji </a:t>
            </a:r>
            <a:r>
              <a:rPr lang="pl-PL" i="1" dirty="0" smtClean="0">
                <a:latin typeface="+mj-lt"/>
              </a:rPr>
              <a:t>pozarządowych</a:t>
            </a:r>
            <a:r>
              <a:rPr lang="pl-PL" b="1" i="1" dirty="0" smtClean="0">
                <a:latin typeface="+mj-lt"/>
              </a:rPr>
              <a:t>.</a:t>
            </a:r>
          </a:p>
          <a:p>
            <a:pPr algn="just">
              <a:lnSpc>
                <a:spcPct val="150000"/>
              </a:lnSpc>
            </a:pPr>
            <a:endParaRPr lang="pl-PL" b="1" i="1" dirty="0">
              <a:latin typeface="+mj-lt"/>
            </a:endParaRPr>
          </a:p>
          <a:p>
            <a:pPr algn="just">
              <a:lnSpc>
                <a:spcPct val="150000"/>
              </a:lnSpc>
            </a:pPr>
            <a:r>
              <a:rPr lang="pl-PL" i="1" dirty="0" smtClean="0">
                <a:latin typeface="+mj-lt"/>
              </a:rPr>
              <a:t>Przykłady: szkolenia dla innych organizacji, wzmocnienie/rozwój własnej organizacji, projekty edukacyjne w celu tworzenia nowych organizacji.</a:t>
            </a:r>
            <a:endParaRPr lang="pl-PL" i="1" dirty="0">
              <a:latin typeface="+mj-lt"/>
            </a:endParaRPr>
          </a:p>
          <a:p>
            <a:pPr algn="just">
              <a:lnSpc>
                <a:spcPct val="150000"/>
              </a:lnSpc>
            </a:pPr>
            <a:endParaRPr lang="pl-PL" i="1" dirty="0">
              <a:latin typeface="+mj-lt"/>
            </a:endParaRPr>
          </a:p>
          <a:p>
            <a:pPr algn="just">
              <a:lnSpc>
                <a:spcPct val="150000"/>
              </a:lnSpc>
            </a:pPr>
            <a:endParaRPr lang="pl-PL" i="1" dirty="0">
              <a:latin typeface="+mj-lt"/>
            </a:endParaRPr>
          </a:p>
        </p:txBody>
      </p:sp>
      <p:pic>
        <p:nvPicPr>
          <p:cNvPr id="11" name="Obraz 1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00953" y="81188"/>
            <a:ext cx="2500572" cy="1508443"/>
          </a:xfrm>
          <a:prstGeom prst="ellipse">
            <a:avLst/>
          </a:prstGeom>
        </p:spPr>
      </p:pic>
      <p:sp>
        <p:nvSpPr>
          <p:cNvPr id="12" name="pole tekstowe 12"/>
          <p:cNvSpPr txBox="1">
            <a:spLocks noChangeArrowheads="1"/>
          </p:cNvSpPr>
          <p:nvPr/>
        </p:nvSpPr>
        <p:spPr bwMode="auto">
          <a:xfrm>
            <a:off x="6786564" y="192088"/>
            <a:ext cx="2349124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pl-PL" sz="2400" dirty="0">
                <a:solidFill>
                  <a:srgbClr val="C00000"/>
                </a:solidFill>
                <a:latin typeface="Tw Cen MT" pitchFamily="34" charset="-18"/>
              </a:rPr>
              <a:t> FIO 2014-2020</a:t>
            </a:r>
            <a:endParaRPr lang="en-US" sz="2400" dirty="0">
              <a:solidFill>
                <a:srgbClr val="C00000"/>
              </a:solidFill>
              <a:latin typeface="Tw Cen MT" pitchFamily="34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2074443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2871</TotalTime>
  <Words>3080</Words>
  <Application>Microsoft Office PowerPoint</Application>
  <PresentationFormat>Panoramiczny</PresentationFormat>
  <Paragraphs>671</Paragraphs>
  <Slides>34</Slides>
  <Notes>33</Notes>
  <HiddenSlides>0</HiddenSlides>
  <MMClips>0</MMClips>
  <ScaleCrop>false</ScaleCrop>
  <HeadingPairs>
    <vt:vector size="6" baseType="variant">
      <vt:variant>
        <vt:lpstr>Używane czcionki</vt:lpstr>
      </vt:variant>
      <vt:variant>
        <vt:i4>8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34</vt:i4>
      </vt:variant>
    </vt:vector>
  </HeadingPairs>
  <TitlesOfParts>
    <vt:vector size="43" baseType="lpstr">
      <vt:lpstr>Arial</vt:lpstr>
      <vt:lpstr>Arial Unicode MS</vt:lpstr>
      <vt:lpstr>Calibri</vt:lpstr>
      <vt:lpstr>Calibri Light</vt:lpstr>
      <vt:lpstr>Times New Roman</vt:lpstr>
      <vt:lpstr>Tw Cen MT</vt:lpstr>
      <vt:lpstr>Tw Cen MT Std</vt:lpstr>
      <vt:lpstr>Wingdings</vt:lpstr>
      <vt:lpstr>Motyw pakietu Office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Adam Kułanowski</dc:creator>
  <cp:lastModifiedBy>Arkadiusz Krawczyk</cp:lastModifiedBy>
  <cp:revision>263</cp:revision>
  <dcterms:created xsi:type="dcterms:W3CDTF">2018-08-08T09:05:08Z</dcterms:created>
  <dcterms:modified xsi:type="dcterms:W3CDTF">2019-11-06T12:45:14Z</dcterms:modified>
</cp:coreProperties>
</file>