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87"/>
  </p:notesMasterIdLst>
  <p:handoutMasterIdLst>
    <p:handoutMasterId r:id="rId88"/>
  </p:handoutMasterIdLst>
  <p:sldIdLst>
    <p:sldId id="256" r:id="rId2"/>
    <p:sldId id="621" r:id="rId3"/>
    <p:sldId id="622" r:id="rId4"/>
    <p:sldId id="623" r:id="rId5"/>
    <p:sldId id="413" r:id="rId6"/>
    <p:sldId id="625" r:id="rId7"/>
    <p:sldId id="637" r:id="rId8"/>
    <p:sldId id="626" r:id="rId9"/>
    <p:sldId id="627" r:id="rId10"/>
    <p:sldId id="628" r:id="rId11"/>
    <p:sldId id="629" r:id="rId12"/>
    <p:sldId id="630" r:id="rId13"/>
    <p:sldId id="631" r:id="rId14"/>
    <p:sldId id="632" r:id="rId15"/>
    <p:sldId id="633" r:id="rId16"/>
    <p:sldId id="634" r:id="rId17"/>
    <p:sldId id="635" r:id="rId18"/>
    <p:sldId id="636" r:id="rId19"/>
    <p:sldId id="624" r:id="rId20"/>
    <p:sldId id="414" r:id="rId21"/>
    <p:sldId id="541" r:id="rId22"/>
    <p:sldId id="527" r:id="rId23"/>
    <p:sldId id="419" r:id="rId24"/>
    <p:sldId id="529" r:id="rId25"/>
    <p:sldId id="531" r:id="rId26"/>
    <p:sldId id="532" r:id="rId27"/>
    <p:sldId id="534" r:id="rId28"/>
    <p:sldId id="421" r:id="rId29"/>
    <p:sldId id="457" r:id="rId30"/>
    <p:sldId id="468" r:id="rId31"/>
    <p:sldId id="493" r:id="rId32"/>
    <p:sldId id="494" r:id="rId33"/>
    <p:sldId id="538" r:id="rId34"/>
    <p:sldId id="535" r:id="rId35"/>
    <p:sldId id="516" r:id="rId36"/>
    <p:sldId id="517" r:id="rId37"/>
    <p:sldId id="518" r:id="rId38"/>
    <p:sldId id="498" r:id="rId39"/>
    <p:sldId id="499" r:id="rId40"/>
    <p:sldId id="506" r:id="rId41"/>
    <p:sldId id="505" r:id="rId42"/>
    <p:sldId id="485" r:id="rId43"/>
    <p:sldId id="486" r:id="rId44"/>
    <p:sldId id="487" r:id="rId45"/>
    <p:sldId id="488" r:id="rId46"/>
    <p:sldId id="502" r:id="rId47"/>
    <p:sldId id="504" r:id="rId48"/>
    <p:sldId id="525" r:id="rId49"/>
    <p:sldId id="489" r:id="rId50"/>
    <p:sldId id="490" r:id="rId51"/>
    <p:sldId id="586" r:id="rId52"/>
    <p:sldId id="587" r:id="rId53"/>
    <p:sldId id="588" r:id="rId54"/>
    <p:sldId id="589" r:id="rId55"/>
    <p:sldId id="590" r:id="rId56"/>
    <p:sldId id="591" r:id="rId57"/>
    <p:sldId id="592" r:id="rId58"/>
    <p:sldId id="593" r:id="rId59"/>
    <p:sldId id="594" r:id="rId60"/>
    <p:sldId id="595" r:id="rId61"/>
    <p:sldId id="598" r:id="rId62"/>
    <p:sldId id="599" r:id="rId63"/>
    <p:sldId id="600" r:id="rId64"/>
    <p:sldId id="604" r:id="rId65"/>
    <p:sldId id="605" r:id="rId66"/>
    <p:sldId id="606" r:id="rId67"/>
    <p:sldId id="607" r:id="rId68"/>
    <p:sldId id="610" r:id="rId69"/>
    <p:sldId id="617" r:id="rId70"/>
    <p:sldId id="544" r:id="rId71"/>
    <p:sldId id="638" r:id="rId72"/>
    <p:sldId id="545" r:id="rId73"/>
    <p:sldId id="546" r:id="rId74"/>
    <p:sldId id="547" r:id="rId75"/>
    <p:sldId id="548" r:id="rId76"/>
    <p:sldId id="549" r:id="rId77"/>
    <p:sldId id="550" r:id="rId78"/>
    <p:sldId id="551" r:id="rId79"/>
    <p:sldId id="555" r:id="rId80"/>
    <p:sldId id="558" r:id="rId81"/>
    <p:sldId id="559" r:id="rId82"/>
    <p:sldId id="560" r:id="rId83"/>
    <p:sldId id="561" r:id="rId84"/>
    <p:sldId id="564" r:id="rId85"/>
    <p:sldId id="585" r:id="rId86"/>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5pPr>
    <a:lvl6pPr marL="2286000" algn="l" defTabSz="914400" rtl="0" eaLnBrk="1" latinLnBrk="0" hangingPunct="1">
      <a:defRPr kern="1200">
        <a:solidFill>
          <a:schemeClr val="bg1"/>
        </a:solidFill>
        <a:latin typeface="Arial" pitchFamily="34" charset="0"/>
        <a:ea typeface="+mn-ea"/>
        <a:cs typeface="Arial" pitchFamily="34" charset="0"/>
      </a:defRPr>
    </a:lvl6pPr>
    <a:lvl7pPr marL="2743200" algn="l" defTabSz="914400" rtl="0" eaLnBrk="1" latinLnBrk="0" hangingPunct="1">
      <a:defRPr kern="1200">
        <a:solidFill>
          <a:schemeClr val="bg1"/>
        </a:solidFill>
        <a:latin typeface="Arial" pitchFamily="34" charset="0"/>
        <a:ea typeface="+mn-ea"/>
        <a:cs typeface="Arial" pitchFamily="34" charset="0"/>
      </a:defRPr>
    </a:lvl7pPr>
    <a:lvl8pPr marL="3200400" algn="l" defTabSz="914400" rtl="0" eaLnBrk="1" latinLnBrk="0" hangingPunct="1">
      <a:defRPr kern="1200">
        <a:solidFill>
          <a:schemeClr val="bg1"/>
        </a:solidFill>
        <a:latin typeface="Arial" pitchFamily="34" charset="0"/>
        <a:ea typeface="+mn-ea"/>
        <a:cs typeface="Arial" pitchFamily="34" charset="0"/>
      </a:defRPr>
    </a:lvl8pPr>
    <a:lvl9pPr marL="3657600" algn="l" defTabSz="914400" rtl="0" eaLnBrk="1" latinLnBrk="0" hangingPunct="1">
      <a:defRPr kern="1200">
        <a:solidFill>
          <a:schemeClr val="bg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38" autoAdjust="0"/>
    <p:restoredTop sz="94643" autoAdjust="0"/>
  </p:normalViewPr>
  <p:slideViewPr>
    <p:cSldViewPr>
      <p:cViewPr>
        <p:scale>
          <a:sx n="100" d="100"/>
          <a:sy n="100" d="100"/>
        </p:scale>
        <p:origin x="-1058" y="-66"/>
      </p:cViewPr>
      <p:guideLst>
        <p:guide orient="horz" pos="2160"/>
        <p:guide pos="2880"/>
      </p:guideLst>
    </p:cSldViewPr>
  </p:slideViewPr>
  <p:outlineViewPr>
    <p:cViewPr varScale="1">
      <p:scale>
        <a:sx n="170" d="200"/>
        <a:sy n="170" d="200"/>
      </p:scale>
      <p:origin x="0" y="2498"/>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endParaRPr lang="pl-PL"/>
          </a:p>
        </p:txBody>
      </p:sp>
      <p:sp>
        <p:nvSpPr>
          <p:cNvPr id="31747" name="Rectangle 3"/>
          <p:cNvSpPr>
            <a:spLocks noGrp="1" noChangeArrowheads="1"/>
          </p:cNvSpPr>
          <p:nvPr>
            <p:ph type="dt" sz="quarter" idx="1"/>
          </p:nvPr>
        </p:nvSpPr>
        <p:spPr bwMode="auto">
          <a:xfrm>
            <a:off x="3849688" y="0"/>
            <a:ext cx="2946400" cy="49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endParaRPr lang="pl-PL"/>
          </a:p>
        </p:txBody>
      </p:sp>
      <p:sp>
        <p:nvSpPr>
          <p:cNvPr id="31748" name="Rectangle 4"/>
          <p:cNvSpPr>
            <a:spLocks noGrp="1" noChangeArrowheads="1"/>
          </p:cNvSpPr>
          <p:nvPr>
            <p:ph type="ftr" sz="quarter" idx="2"/>
          </p:nvPr>
        </p:nvSpPr>
        <p:spPr bwMode="auto">
          <a:xfrm>
            <a:off x="0" y="9430218"/>
            <a:ext cx="2946400" cy="496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endParaRPr lang="pl-PL"/>
          </a:p>
        </p:txBody>
      </p:sp>
      <p:sp>
        <p:nvSpPr>
          <p:cNvPr id="31749" name="Rectangle 5"/>
          <p:cNvSpPr>
            <a:spLocks noGrp="1" noChangeArrowheads="1"/>
          </p:cNvSpPr>
          <p:nvPr>
            <p:ph type="sldNum" sz="quarter" idx="3"/>
          </p:nvPr>
        </p:nvSpPr>
        <p:spPr bwMode="auto">
          <a:xfrm>
            <a:off x="3849688" y="9430218"/>
            <a:ext cx="2946400" cy="4964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fld id="{588B133A-9C63-4FFF-98AD-B4CB177B6C30}" type="slidenum">
              <a:rPr lang="pl-PL"/>
              <a:pPr/>
              <a:t>‹#›</a:t>
            </a:fld>
            <a:endParaRPr lang="pl-PL"/>
          </a:p>
        </p:txBody>
      </p:sp>
    </p:spTree>
    <p:extLst>
      <p:ext uri="{BB962C8B-B14F-4D97-AF65-F5344CB8AC3E}">
        <p14:creationId xmlns="" xmlns:p14="http://schemas.microsoft.com/office/powerpoint/2010/main" val="227853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8225"/>
          </a:xfrm>
          <a:prstGeom prst="roundRect">
            <a:avLst>
              <a:gd name="adj" fmla="val 23"/>
            </a:avLst>
          </a:prstGeom>
          <a:solidFill>
            <a:srgbClr val="FFFFFF"/>
          </a:solidFill>
          <a:ln w="9360" cap="sq">
            <a:noFill/>
            <a:miter lim="800000"/>
            <a:headEnd/>
            <a:tailEnd/>
          </a:ln>
          <a:effectLst/>
        </p:spPr>
        <p:txBody>
          <a:bodyPr wrap="none" anchor="ctr"/>
          <a:lstStyle/>
          <a:p>
            <a:endParaRPr lang="pl-PL"/>
          </a:p>
        </p:txBody>
      </p:sp>
      <p:sp>
        <p:nvSpPr>
          <p:cNvPr id="2050" name="AutoShape 2"/>
          <p:cNvSpPr>
            <a:spLocks noChangeArrowheads="1"/>
          </p:cNvSpPr>
          <p:nvPr/>
        </p:nvSpPr>
        <p:spPr bwMode="auto">
          <a:xfrm>
            <a:off x="0" y="0"/>
            <a:ext cx="6797675" cy="9928225"/>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2051" name="Text Box 3"/>
          <p:cNvSpPr txBox="1">
            <a:spLocks noChangeArrowheads="1"/>
          </p:cNvSpPr>
          <p:nvPr/>
        </p:nvSpPr>
        <p:spPr bwMode="auto">
          <a:xfrm>
            <a:off x="0" y="0"/>
            <a:ext cx="2946400" cy="496412"/>
          </a:xfrm>
          <a:prstGeom prst="rect">
            <a:avLst/>
          </a:prstGeom>
          <a:noFill/>
          <a:ln w="9525">
            <a:noFill/>
            <a:round/>
            <a:headEnd/>
            <a:tailEnd/>
          </a:ln>
          <a:effectLst/>
        </p:spPr>
        <p:txBody>
          <a:bodyPr wrap="none" anchor="ctr"/>
          <a:lstStyle/>
          <a:p>
            <a:endParaRPr lang="pl-PL"/>
          </a:p>
        </p:txBody>
      </p:sp>
      <p:sp>
        <p:nvSpPr>
          <p:cNvPr id="2052" name="Rectangle 4"/>
          <p:cNvSpPr>
            <a:spLocks noGrp="1" noChangeArrowheads="1"/>
          </p:cNvSpPr>
          <p:nvPr>
            <p:ph type="dt"/>
          </p:nvPr>
        </p:nvSpPr>
        <p:spPr bwMode="auto">
          <a:xfrm>
            <a:off x="3849689" y="0"/>
            <a:ext cx="2943225" cy="493219"/>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endParaRPr lang="pl-PL"/>
          </a:p>
        </p:txBody>
      </p:sp>
      <p:sp>
        <p:nvSpPr>
          <p:cNvPr id="2053" name="Rectangle 5"/>
          <p:cNvSpPr>
            <a:spLocks noGrp="1" noRot="1" noChangeAspect="1" noChangeArrowheads="1"/>
          </p:cNvSpPr>
          <p:nvPr>
            <p:ph type="sldImg"/>
          </p:nvPr>
        </p:nvSpPr>
        <p:spPr bwMode="auto">
          <a:xfrm>
            <a:off x="920750" y="746125"/>
            <a:ext cx="4954588" cy="3717925"/>
          </a:xfrm>
          <a:prstGeom prst="rect">
            <a:avLst/>
          </a:prstGeom>
          <a:noFill/>
          <a:ln w="12600" cap="sq">
            <a:solidFill>
              <a:srgbClr val="000000"/>
            </a:solidFill>
            <a:miter lim="800000"/>
            <a:headEnd/>
            <a:tailEnd/>
          </a:ln>
          <a:effectLst/>
        </p:spPr>
      </p:sp>
      <p:sp>
        <p:nvSpPr>
          <p:cNvPr id="2054" name="Rectangle 6"/>
          <p:cNvSpPr>
            <a:spLocks noGrp="1" noChangeArrowheads="1"/>
          </p:cNvSpPr>
          <p:nvPr>
            <p:ph type="body"/>
          </p:nvPr>
        </p:nvSpPr>
        <p:spPr bwMode="auto">
          <a:xfrm>
            <a:off x="679450" y="4716705"/>
            <a:ext cx="5435600" cy="44629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l-PL" smtClean="0"/>
          </a:p>
        </p:txBody>
      </p:sp>
      <p:sp>
        <p:nvSpPr>
          <p:cNvPr id="2055" name="Text Box 7"/>
          <p:cNvSpPr txBox="1">
            <a:spLocks noChangeArrowheads="1"/>
          </p:cNvSpPr>
          <p:nvPr/>
        </p:nvSpPr>
        <p:spPr bwMode="auto">
          <a:xfrm>
            <a:off x="0" y="9430218"/>
            <a:ext cx="2946400" cy="496412"/>
          </a:xfrm>
          <a:prstGeom prst="rect">
            <a:avLst/>
          </a:prstGeom>
          <a:noFill/>
          <a:ln w="9525">
            <a:noFill/>
            <a:round/>
            <a:headEnd/>
            <a:tailEnd/>
          </a:ln>
          <a:effectLst/>
        </p:spPr>
        <p:txBody>
          <a:bodyPr wrap="none" anchor="ctr"/>
          <a:lstStyle/>
          <a:p>
            <a:endParaRPr lang="pl-PL"/>
          </a:p>
        </p:txBody>
      </p:sp>
      <p:sp>
        <p:nvSpPr>
          <p:cNvPr id="2056" name="Rectangle 8"/>
          <p:cNvSpPr>
            <a:spLocks noGrp="1" noChangeArrowheads="1"/>
          </p:cNvSpPr>
          <p:nvPr>
            <p:ph type="sldNum"/>
          </p:nvPr>
        </p:nvSpPr>
        <p:spPr bwMode="auto">
          <a:xfrm>
            <a:off x="3849689" y="9430218"/>
            <a:ext cx="2943225" cy="493219"/>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fld id="{0CE3663B-0C32-4302-838B-7047CB8482A3}" type="slidenum">
              <a:rPr lang="pl-PL"/>
              <a:pPr/>
              <a:t>‹#›</a:t>
            </a:fld>
            <a:endParaRPr lang="pl-PL"/>
          </a:p>
        </p:txBody>
      </p:sp>
    </p:spTree>
    <p:extLst>
      <p:ext uri="{BB962C8B-B14F-4D97-AF65-F5344CB8AC3E}">
        <p14:creationId xmlns="" xmlns:p14="http://schemas.microsoft.com/office/powerpoint/2010/main" val="394384582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0DA61F7-8A2F-4AF8-855A-4F0E2ACBC8C5}" type="slidenum">
              <a:rPr lang="pl-PL"/>
              <a:pPr/>
              <a:t>1</a:t>
            </a:fld>
            <a:endParaRPr lang="pl-PL"/>
          </a:p>
        </p:txBody>
      </p:sp>
      <p:sp>
        <p:nvSpPr>
          <p:cNvPr id="15361" name="Rectangle 1"/>
          <p:cNvSpPr txBox="1">
            <a:spLocks noGrp="1" noRot="1" noChangeAspect="1" noChangeArrowheads="1"/>
          </p:cNvSpPr>
          <p:nvPr>
            <p:ph type="sldImg"/>
          </p:nvPr>
        </p:nvSpPr>
        <p:spPr bwMode="auto">
          <a:xfrm>
            <a:off x="919163" y="746125"/>
            <a:ext cx="4960937" cy="3721100"/>
          </a:xfrm>
          <a:prstGeom prst="rect">
            <a:avLst/>
          </a:prstGeom>
          <a:solidFill>
            <a:srgbClr val="FFFFFF"/>
          </a:solidFill>
          <a:ln>
            <a:solidFill>
              <a:srgbClr val="000000"/>
            </a:solidFill>
            <a:miter lim="800000"/>
            <a:headEnd/>
            <a:tailEnd/>
          </a:ln>
        </p:spPr>
      </p:sp>
      <p:sp>
        <p:nvSpPr>
          <p:cNvPr id="15362" name="Text Box 2"/>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74692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10</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11</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320772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12</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13</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14</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15</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16</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3395559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17</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1506638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18</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2193439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19</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973925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2</a:t>
            </a:fld>
            <a:endParaRPr lang="pl-PL"/>
          </a:p>
        </p:txBody>
      </p:sp>
      <p:sp>
        <p:nvSpPr>
          <p:cNvPr id="16385" name="Rectangle 1"/>
          <p:cNvSpPr txBox="1">
            <a:spLocks noGrp="1" noRot="1" noChangeAspect="1" noChangeArrowheads="1"/>
          </p:cNvSpPr>
          <p:nvPr>
            <p:ph type="sldImg"/>
          </p:nvPr>
        </p:nvSpPr>
        <p:spPr bwMode="auto">
          <a:xfrm>
            <a:off x="919163" y="746125"/>
            <a:ext cx="4960937"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xmlns="" val="1847166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20</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571564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idx="10"/>
          </p:nvPr>
        </p:nvSpPr>
        <p:spPr/>
        <p:txBody>
          <a:bodyPr/>
          <a:lstStyle/>
          <a:p>
            <a:fld id="{0CE3663B-0C32-4302-838B-7047CB8482A3}" type="slidenum">
              <a:rPr lang="pl-PL" smtClean="0"/>
              <a:pPr/>
              <a:t>21</a:t>
            </a:fld>
            <a:endParaRPr lang="pl-PL"/>
          </a:p>
        </p:txBody>
      </p:sp>
    </p:spTree>
    <p:extLst>
      <p:ext uri="{BB962C8B-B14F-4D97-AF65-F5344CB8AC3E}">
        <p14:creationId xmlns="" xmlns:p14="http://schemas.microsoft.com/office/powerpoint/2010/main" val="1037798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22</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571564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23</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028790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24</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028790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25</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0287903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idx="10"/>
          </p:nvPr>
        </p:nvSpPr>
        <p:spPr/>
        <p:txBody>
          <a:bodyPr/>
          <a:lstStyle/>
          <a:p>
            <a:fld id="{0CE3663B-0C32-4302-838B-7047CB8482A3}" type="slidenum">
              <a:rPr lang="pl-PL" smtClean="0"/>
              <a:pPr/>
              <a:t>26</a:t>
            </a:fld>
            <a:endParaRPr lang="pl-PL"/>
          </a:p>
        </p:txBody>
      </p:sp>
    </p:spTree>
    <p:extLst>
      <p:ext uri="{BB962C8B-B14F-4D97-AF65-F5344CB8AC3E}">
        <p14:creationId xmlns="" xmlns:p14="http://schemas.microsoft.com/office/powerpoint/2010/main" val="26481624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idx="10"/>
          </p:nvPr>
        </p:nvSpPr>
        <p:spPr/>
        <p:txBody>
          <a:bodyPr/>
          <a:lstStyle/>
          <a:p>
            <a:fld id="{0CE3663B-0C32-4302-838B-7047CB8482A3}" type="slidenum">
              <a:rPr lang="pl-PL" smtClean="0"/>
              <a:pPr/>
              <a:t>27</a:t>
            </a:fld>
            <a:endParaRPr lang="pl-PL"/>
          </a:p>
        </p:txBody>
      </p:sp>
    </p:spTree>
    <p:extLst>
      <p:ext uri="{BB962C8B-B14F-4D97-AF65-F5344CB8AC3E}">
        <p14:creationId xmlns="" xmlns:p14="http://schemas.microsoft.com/office/powerpoint/2010/main" val="38002804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28</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0681253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29</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3</a:t>
            </a:fld>
            <a:endParaRPr lang="pl-PL"/>
          </a:p>
        </p:txBody>
      </p:sp>
      <p:sp>
        <p:nvSpPr>
          <p:cNvPr id="16385" name="Rectangle 1"/>
          <p:cNvSpPr txBox="1">
            <a:spLocks noGrp="1" noRot="1" noChangeAspect="1" noChangeArrowheads="1"/>
          </p:cNvSpPr>
          <p:nvPr>
            <p:ph type="sldImg"/>
          </p:nvPr>
        </p:nvSpPr>
        <p:spPr bwMode="auto">
          <a:xfrm>
            <a:off x="919163" y="746125"/>
            <a:ext cx="4960937"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xmlns="" val="18471669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30</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31</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0287903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32</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0681253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33</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0681253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34</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37598072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35</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3207722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36</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3207722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37</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3207722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38</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3207722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39</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4</a:t>
            </a:fld>
            <a:endParaRPr lang="pl-PL"/>
          </a:p>
        </p:txBody>
      </p:sp>
      <p:sp>
        <p:nvSpPr>
          <p:cNvPr id="16385" name="Rectangle 1"/>
          <p:cNvSpPr txBox="1">
            <a:spLocks noGrp="1" noRot="1" noChangeAspect="1" noChangeArrowheads="1"/>
          </p:cNvSpPr>
          <p:nvPr>
            <p:ph type="sldImg"/>
          </p:nvPr>
        </p:nvSpPr>
        <p:spPr bwMode="auto">
          <a:xfrm>
            <a:off x="919163" y="746125"/>
            <a:ext cx="4960937"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xmlns="" val="18471669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40</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41</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42</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0287903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43</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0681253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44</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45</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46</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47</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48</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3637241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49</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3759807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5</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9739259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50</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3207722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E14E3D6E-900E-459C-9A78-71009C18806B}"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51</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22507164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D353B22A-1218-4886-818F-807454457635}"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52</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4300162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893763" y="735013"/>
            <a:ext cx="4879975" cy="3660775"/>
          </a:xfrm>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F88CAA80-FC9E-4E27-B46E-DCC0CBBC4D64}"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53</a:t>
            </a:fld>
            <a:endParaRPr lang="pl-PL" sz="1200" b="0" i="0" u="none" strike="noStrike" kern="0" cap="none" spc="0" baseline="0">
              <a:solidFill>
                <a:srgbClr val="000000"/>
              </a:solidFill>
              <a:uFillTx/>
              <a:latin typeface="Calibri" pitchFamily="34"/>
              <a:cs typeface="Arial" pitchFamily="34"/>
            </a:endParaRPr>
          </a:p>
        </p:txBody>
      </p:sp>
    </p:spTree>
    <p:extLst>
      <p:ext uri="{BB962C8B-B14F-4D97-AF65-F5344CB8AC3E}">
        <p14:creationId xmlns="" xmlns:p14="http://schemas.microsoft.com/office/powerpoint/2010/main" val="34661201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BDFF5D19-4D0D-4560-8575-9B245A0CF58D}"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54</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19728718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8C4953CB-A731-49C3-A6CC-6FC5375960E4}"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55</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42412109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5D57181C-AEB0-45D8-B720-D37AB510B151}"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56</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422788476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893763" y="735013"/>
            <a:ext cx="4879975" cy="3660775"/>
          </a:xfrm>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DD16A6D4-3772-4AF2-8954-5E3673DBE3D6}"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57</a:t>
            </a:fld>
            <a:endParaRPr lang="pl-PL" sz="1200" b="0" i="0" u="none" strike="noStrike" kern="0" cap="none" spc="0" baseline="0">
              <a:solidFill>
                <a:srgbClr val="000000"/>
              </a:solidFill>
              <a:uFillTx/>
              <a:latin typeface="Calibri" pitchFamily="34"/>
              <a:cs typeface="Arial" pitchFamily="34"/>
            </a:endParaRPr>
          </a:p>
        </p:txBody>
      </p:sp>
    </p:spTree>
    <p:extLst>
      <p:ext uri="{BB962C8B-B14F-4D97-AF65-F5344CB8AC3E}">
        <p14:creationId xmlns="" xmlns:p14="http://schemas.microsoft.com/office/powerpoint/2010/main" val="233359030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893763" y="735013"/>
            <a:ext cx="4879975" cy="3660775"/>
          </a:xfrm>
        </p:spPr>
      </p:sp>
      <p:sp>
        <p:nvSpPr>
          <p:cNvPr id="3" name="Symbol zastępczy notatek 2"/>
          <p:cNvSpPr txBox="1">
            <a:spLocks noGrp="1"/>
          </p:cNvSpPr>
          <p:nvPr>
            <p:ph type="body" sz="quarter" idx="1"/>
          </p:nvPr>
        </p:nvSpPr>
        <p:spPr/>
        <p:txBody>
          <a:bodyPr/>
          <a:lstStyle/>
          <a:p>
            <a:endParaRPr lang="pl-PL"/>
          </a:p>
        </p:txBody>
      </p:sp>
      <p:sp>
        <p:nvSpPr>
          <p:cNvPr id="4" name="Symbol zastępczy numeru slajdu 3"/>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D69BCB0B-2B1B-4443-A486-23F2474E1714}"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58</a:t>
            </a:fld>
            <a:endParaRPr lang="pl-PL" sz="1200" b="0" i="0" u="none" strike="noStrike" kern="0" cap="none" spc="0" baseline="0">
              <a:solidFill>
                <a:srgbClr val="000000"/>
              </a:solidFill>
              <a:uFillTx/>
              <a:latin typeface="Calibri" pitchFamily="34"/>
              <a:cs typeface="Arial" pitchFamily="34"/>
            </a:endParaRPr>
          </a:p>
        </p:txBody>
      </p:sp>
    </p:spTree>
    <p:extLst>
      <p:ext uri="{BB962C8B-B14F-4D97-AF65-F5344CB8AC3E}">
        <p14:creationId xmlns="" xmlns:p14="http://schemas.microsoft.com/office/powerpoint/2010/main" val="20754329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AEC41A79-C4D1-4214-88CB-3669DF8F41B5}"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59</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157489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6</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E56FF2BE-73EE-4D80-81BC-301C8A97E209}"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60</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424231018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A9D9BB76-088A-4254-9330-3D43E2A16432}"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61</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302905609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A3787C18-0939-4EB9-89C4-335A4B76B13D}"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62</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193383599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1413B993-A044-430A-A464-7D0E2D4202F8}"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63</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33324366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1D99F9EA-D340-4A19-83C2-26B03948616D}"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64</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1982536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F02D1A20-E101-4B83-9500-3E58FAA46ECE}"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65</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28807792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A7C9707F-C7C2-473B-A767-C65BF9B3F227}"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66</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125245647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F80D0AFF-BCFE-443E-9348-587A26B6205D}"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67</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2153575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53BBB2EC-0C97-4581-836B-99D002A421DC}"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68</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29220020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txBox="1"/>
          <p:nvPr/>
        </p:nvSpPr>
        <p:spPr>
          <a:xfrm>
            <a:off x="3776865" y="9285457"/>
            <a:ext cx="2887547" cy="485646"/>
          </a:xfrm>
          <a:prstGeom prst="rect">
            <a:avLst/>
          </a:prstGeom>
          <a:noFill/>
          <a:ln>
            <a:noFill/>
          </a:ln>
        </p:spPr>
        <p:txBody>
          <a:bodyPr vert="horz" wrap="square" lIns="88495" tIns="46012" rIns="88495" bIns="46012" anchor="b" anchorCtr="0" compatLnSpc="1">
            <a:noAutofit/>
          </a:bodyPr>
          <a:lstStyle/>
          <a:p>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fld id="{6E7A9859-FA95-4577-82EB-D8607BAA8775}" type="slidenum">
              <a:rPr/>
              <a:pPr marL="0" marR="0" lvl="0" indent="0" algn="r" defTabSz="441719" rtl="0" fontAlgn="auto" hangingPunct="1">
                <a:lnSpc>
                  <a:spcPct val="100000"/>
                </a:lnSpc>
                <a:spcBef>
                  <a:spcPts val="0"/>
                </a:spcBef>
                <a:spcAft>
                  <a:spcPts val="0"/>
                </a:spcAft>
                <a:buNone/>
                <a:tabLst>
                  <a:tab pos="0" algn="l"/>
                  <a:tab pos="440146" algn="l"/>
                  <a:tab pos="881865" algn="l"/>
                  <a:tab pos="1323584" algn="l"/>
                  <a:tab pos="1765294" algn="l"/>
                  <a:tab pos="2207014" algn="l"/>
                  <a:tab pos="2648724" algn="l"/>
                  <a:tab pos="3090443" algn="l"/>
                  <a:tab pos="3532162" algn="l"/>
                  <a:tab pos="3973872" algn="l"/>
                  <a:tab pos="4415591" algn="l"/>
                  <a:tab pos="4857301" algn="l"/>
                  <a:tab pos="5299021" algn="l"/>
                  <a:tab pos="5740740" algn="l"/>
                  <a:tab pos="6182450" algn="l"/>
                  <a:tab pos="6624169" algn="l"/>
                  <a:tab pos="7065879" algn="l"/>
                  <a:tab pos="7507589" algn="l"/>
                  <a:tab pos="7949299" algn="l"/>
                  <a:tab pos="8391019" algn="l"/>
                  <a:tab pos="8832738" algn="l"/>
                </a:tabLst>
                <a:defRPr sz="1800" b="0" i="0" u="none" strike="noStrike" kern="0" cap="none" spc="0" baseline="0">
                  <a:solidFill>
                    <a:srgbClr val="000000"/>
                  </a:solidFill>
                  <a:uFillTx/>
                </a:defRPr>
              </a:pPr>
              <a:t>69</a:t>
            </a:fld>
            <a:endParaRPr lang="pl-PL" sz="1200" b="0" i="0" u="none" strike="noStrike" kern="0" cap="none" spc="0" baseline="0">
              <a:solidFill>
                <a:srgbClr val="000000"/>
              </a:solidFill>
              <a:uFillTx/>
              <a:latin typeface="Calibri" pitchFamily="34"/>
              <a:cs typeface="Arial" pitchFamily="34"/>
            </a:endParaRPr>
          </a:p>
        </p:txBody>
      </p:sp>
      <p:sp>
        <p:nvSpPr>
          <p:cNvPr id="3" name="Rectangle 2"/>
          <p:cNvSpPr>
            <a:spLocks noGrp="1" noRot="1" noChangeAspect="1"/>
          </p:cNvSpPr>
          <p:nvPr>
            <p:ph type="sldImg"/>
          </p:nvPr>
        </p:nvSpPr>
        <p:spPr>
          <a:xfrm>
            <a:off x="893763" y="735013"/>
            <a:ext cx="4883150" cy="3663950"/>
          </a:xfrm>
        </p:spPr>
      </p:sp>
      <p:sp>
        <p:nvSpPr>
          <p:cNvPr id="4" name="Text Box 3"/>
          <p:cNvSpPr txBox="1"/>
          <p:nvPr/>
        </p:nvSpPr>
        <p:spPr>
          <a:xfrm>
            <a:off x="666597" y="4644301"/>
            <a:ext cx="5335898" cy="4399123"/>
          </a:xfrm>
          <a:prstGeom prst="rect">
            <a:avLst/>
          </a:prstGeom>
          <a:noFill/>
          <a:ln>
            <a:noFill/>
          </a:ln>
        </p:spPr>
        <p:txBody>
          <a:bodyPr vert="horz" wrap="none" lIns="89903" tIns="44951" rIns="89903" bIns="44951" anchor="ctr" anchorCtr="0" compatLnSpc="1">
            <a:noAutofit/>
          </a:bodyPr>
          <a:lstStyle/>
          <a:p>
            <a:pPr marL="0" marR="0" lvl="0" indent="0" algn="l" defTabSz="441719"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FFFFFF"/>
              </a:solidFill>
              <a:uFillTx/>
              <a:latin typeface="Arial" pitchFamily="34"/>
              <a:cs typeface="Arial" pitchFamily="34"/>
            </a:endParaRPr>
          </a:p>
        </p:txBody>
      </p:sp>
    </p:spTree>
    <p:extLst>
      <p:ext uri="{BB962C8B-B14F-4D97-AF65-F5344CB8AC3E}">
        <p14:creationId xmlns="" xmlns:p14="http://schemas.microsoft.com/office/powerpoint/2010/main" val="1170568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7</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97866917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70</a:t>
            </a:fld>
            <a:endParaRPr lang="pl-PL" dirty="0"/>
          </a:p>
        </p:txBody>
      </p:sp>
      <p:sp>
        <p:nvSpPr>
          <p:cNvPr id="16385" name="Rectangle 1"/>
          <p:cNvSpPr txBox="1">
            <a:spLocks noGrp="1" noRot="1" noChangeAspect="1" noChangeArrowheads="1"/>
          </p:cNvSpPr>
          <p:nvPr>
            <p:ph type="sldImg"/>
          </p:nvPr>
        </p:nvSpPr>
        <p:spPr bwMode="auto">
          <a:xfrm>
            <a:off x="911225" y="746125"/>
            <a:ext cx="4960938"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dirty="0"/>
          </a:p>
        </p:txBody>
      </p:sp>
    </p:spTree>
    <p:extLst>
      <p:ext uri="{BB962C8B-B14F-4D97-AF65-F5344CB8AC3E}">
        <p14:creationId xmlns="" xmlns:p14="http://schemas.microsoft.com/office/powerpoint/2010/main" val="149217841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71</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57156485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71218CC5-172F-4335-BB07-D12D26E59DEE}" type="slidenum">
              <a:rPr lang="pl-PL"/>
              <a:pPr/>
              <a:t>72</a:t>
            </a:fld>
            <a:endParaRPr lang="pl-PL"/>
          </a:p>
        </p:txBody>
      </p:sp>
      <p:sp>
        <p:nvSpPr>
          <p:cNvPr id="17409" name="Rectangle 1"/>
          <p:cNvSpPr txBox="1">
            <a:spLocks noGrp="1" noRot="1" noChangeAspect="1" noChangeArrowheads="1"/>
          </p:cNvSpPr>
          <p:nvPr>
            <p:ph type="sldImg"/>
          </p:nvPr>
        </p:nvSpPr>
        <p:spPr bwMode="auto">
          <a:xfrm>
            <a:off x="911225" y="746125"/>
            <a:ext cx="4960938" cy="3721100"/>
          </a:xfrm>
          <a:prstGeom prst="rect">
            <a:avLst/>
          </a:prstGeom>
          <a:solidFill>
            <a:srgbClr val="FFFFFF"/>
          </a:solidFill>
          <a:ln>
            <a:solidFill>
              <a:srgbClr val="000000"/>
            </a:solidFill>
            <a:miter lim="800000"/>
            <a:headEnd/>
            <a:tailEnd/>
          </a:ln>
        </p:spPr>
      </p:sp>
      <p:sp>
        <p:nvSpPr>
          <p:cNvPr id="17410" name="Text Box 2"/>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115393882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73</a:t>
            </a:fld>
            <a:endParaRPr lang="pl-PL"/>
          </a:p>
        </p:txBody>
      </p:sp>
      <p:sp>
        <p:nvSpPr>
          <p:cNvPr id="16385" name="Rectangle 1"/>
          <p:cNvSpPr txBox="1">
            <a:spLocks noGrp="1" noRot="1" noChangeAspect="1" noChangeArrowheads="1"/>
          </p:cNvSpPr>
          <p:nvPr>
            <p:ph type="sldImg"/>
          </p:nvPr>
        </p:nvSpPr>
        <p:spPr bwMode="auto">
          <a:xfrm>
            <a:off x="911225" y="746125"/>
            <a:ext cx="4960938"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32545348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74</a:t>
            </a:fld>
            <a:endParaRPr lang="pl-PL"/>
          </a:p>
        </p:txBody>
      </p:sp>
      <p:sp>
        <p:nvSpPr>
          <p:cNvPr id="16385" name="Rectangle 1"/>
          <p:cNvSpPr txBox="1">
            <a:spLocks noGrp="1" noRot="1" noChangeAspect="1" noChangeArrowheads="1"/>
          </p:cNvSpPr>
          <p:nvPr>
            <p:ph type="sldImg"/>
          </p:nvPr>
        </p:nvSpPr>
        <p:spPr bwMode="auto">
          <a:xfrm>
            <a:off x="911225" y="746125"/>
            <a:ext cx="4960938"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
        <p:nvSpPr>
          <p:cNvPr id="6" name="Symbol zastępczy notatek 5"/>
          <p:cNvSpPr>
            <a:spLocks noGrp="1"/>
          </p:cNvSpPr>
          <p:nvPr>
            <p:ph type="body" idx="1"/>
          </p:nvPr>
        </p:nvSpPr>
        <p:spPr/>
        <p:txBody>
          <a:bodyPr>
            <a:normAutofit/>
          </a:bodyPr>
          <a:lstStyle/>
          <a:p>
            <a:endParaRPr lang="pl-PL" dirty="0"/>
          </a:p>
        </p:txBody>
      </p:sp>
    </p:spTree>
    <p:extLst>
      <p:ext uri="{BB962C8B-B14F-4D97-AF65-F5344CB8AC3E}">
        <p14:creationId xmlns="" xmlns:p14="http://schemas.microsoft.com/office/powerpoint/2010/main" val="73638954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75</a:t>
            </a:fld>
            <a:endParaRPr lang="pl-PL"/>
          </a:p>
        </p:txBody>
      </p:sp>
      <p:sp>
        <p:nvSpPr>
          <p:cNvPr id="16385" name="Rectangle 1"/>
          <p:cNvSpPr txBox="1">
            <a:spLocks noGrp="1" noRot="1" noChangeAspect="1" noChangeArrowheads="1"/>
          </p:cNvSpPr>
          <p:nvPr>
            <p:ph type="sldImg"/>
          </p:nvPr>
        </p:nvSpPr>
        <p:spPr bwMode="auto">
          <a:xfrm>
            <a:off x="911225" y="746125"/>
            <a:ext cx="4960938"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
        <p:nvSpPr>
          <p:cNvPr id="6" name="Symbol zastępczy notatek 5"/>
          <p:cNvSpPr>
            <a:spLocks noGrp="1"/>
          </p:cNvSpPr>
          <p:nvPr>
            <p:ph type="body" idx="1"/>
          </p:nvPr>
        </p:nvSpPr>
        <p:spPr/>
        <p:txBody>
          <a:bodyPr>
            <a:normAutofit/>
          </a:bodyPr>
          <a:lstStyle/>
          <a:p>
            <a:endParaRPr lang="pl-PL" dirty="0"/>
          </a:p>
        </p:txBody>
      </p:sp>
    </p:spTree>
    <p:extLst>
      <p:ext uri="{BB962C8B-B14F-4D97-AF65-F5344CB8AC3E}">
        <p14:creationId xmlns="" xmlns:p14="http://schemas.microsoft.com/office/powerpoint/2010/main" val="369554150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76</a:t>
            </a:fld>
            <a:endParaRPr lang="pl-PL"/>
          </a:p>
        </p:txBody>
      </p:sp>
      <p:sp>
        <p:nvSpPr>
          <p:cNvPr id="16385" name="Rectangle 1"/>
          <p:cNvSpPr txBox="1">
            <a:spLocks noGrp="1" noRot="1" noChangeAspect="1" noChangeArrowheads="1"/>
          </p:cNvSpPr>
          <p:nvPr>
            <p:ph type="sldImg"/>
          </p:nvPr>
        </p:nvSpPr>
        <p:spPr bwMode="auto">
          <a:xfrm>
            <a:off x="911225" y="746125"/>
            <a:ext cx="4960938"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
        <p:nvSpPr>
          <p:cNvPr id="6" name="Symbol zastępczy notatek 5"/>
          <p:cNvSpPr>
            <a:spLocks noGrp="1"/>
          </p:cNvSpPr>
          <p:nvPr>
            <p:ph type="body" idx="1"/>
          </p:nvPr>
        </p:nvSpPr>
        <p:spPr/>
        <p:txBody>
          <a:bodyPr>
            <a:normAutofit/>
          </a:bodyPr>
          <a:lstStyle/>
          <a:p>
            <a:endParaRPr lang="pl-PL" dirty="0"/>
          </a:p>
        </p:txBody>
      </p:sp>
    </p:spTree>
    <p:extLst>
      <p:ext uri="{BB962C8B-B14F-4D97-AF65-F5344CB8AC3E}">
        <p14:creationId xmlns="" xmlns:p14="http://schemas.microsoft.com/office/powerpoint/2010/main" val="87408938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77</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215468808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78</a:t>
            </a:fld>
            <a:endParaRPr lang="pl-PL"/>
          </a:p>
        </p:txBody>
      </p:sp>
      <p:sp>
        <p:nvSpPr>
          <p:cNvPr id="16385" name="Rectangle 1"/>
          <p:cNvSpPr txBox="1">
            <a:spLocks noGrp="1" noRot="1" noChangeAspect="1" noChangeArrowheads="1"/>
          </p:cNvSpPr>
          <p:nvPr>
            <p:ph type="sldImg"/>
          </p:nvPr>
        </p:nvSpPr>
        <p:spPr bwMode="auto">
          <a:xfrm>
            <a:off x="911225" y="746125"/>
            <a:ext cx="4960938" cy="3721100"/>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
        <p:nvSpPr>
          <p:cNvPr id="6" name="Symbol zastępczy notatek 5"/>
          <p:cNvSpPr>
            <a:spLocks noGrp="1"/>
          </p:cNvSpPr>
          <p:nvPr>
            <p:ph type="body" idx="1"/>
          </p:nvPr>
        </p:nvSpPr>
        <p:spPr/>
        <p:txBody>
          <a:bodyPr>
            <a:normAutofit/>
          </a:bodyPr>
          <a:lstStyle/>
          <a:p>
            <a:endParaRPr lang="pl-PL" dirty="0"/>
          </a:p>
        </p:txBody>
      </p:sp>
    </p:spTree>
    <p:extLst>
      <p:ext uri="{BB962C8B-B14F-4D97-AF65-F5344CB8AC3E}">
        <p14:creationId xmlns="" xmlns:p14="http://schemas.microsoft.com/office/powerpoint/2010/main" val="323509471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79</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351746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8</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116058654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80</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190423405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81</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174251917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82</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314776007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83</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192943930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84</a:t>
            </a:fld>
            <a:endParaRPr lang="pl-PL"/>
          </a:p>
        </p:txBody>
      </p:sp>
      <p:sp>
        <p:nvSpPr>
          <p:cNvPr id="34818" name="Rectangle 2"/>
          <p:cNvSpPr txBox="1">
            <a:spLocks noGrp="1" noRot="1" noChangeAspect="1" noChangeArrowheads="1" noTextEdit="1"/>
          </p:cNvSpPr>
          <p:nvPr>
            <p:ph type="sldImg"/>
          </p:nvPr>
        </p:nvSpPr>
        <p:spPr>
          <a:xfrm>
            <a:off x="911225" y="746125"/>
            <a:ext cx="4960938" cy="3721100"/>
          </a:xfrm>
          <a:ln/>
        </p:spPr>
      </p:sp>
      <p:sp>
        <p:nvSpPr>
          <p:cNvPr id="34819" name="Text Box 3"/>
          <p:cNvSpPr txBox="1">
            <a:spLocks noChangeArrowheads="1"/>
          </p:cNvSpPr>
          <p:nvPr/>
        </p:nvSpPr>
        <p:spPr bwMode="auto">
          <a:xfrm>
            <a:off x="677863" y="4715951"/>
            <a:ext cx="5426074" cy="4466987"/>
          </a:xfrm>
          <a:prstGeom prst="rect">
            <a:avLst/>
          </a:prstGeom>
          <a:noFill/>
          <a:ln w="9525">
            <a:noFill/>
            <a:round/>
            <a:headEnd/>
            <a:tailEnd/>
          </a:ln>
          <a:effectLst/>
        </p:spPr>
        <p:txBody>
          <a:bodyPr wrap="none" lIns="91339" tIns="45670" rIns="91339" bIns="45670" anchor="ctr"/>
          <a:lstStyle/>
          <a:p>
            <a:endParaRPr lang="pl-PL"/>
          </a:p>
        </p:txBody>
      </p:sp>
    </p:spTree>
    <p:extLst>
      <p:ext uri="{BB962C8B-B14F-4D97-AF65-F5344CB8AC3E}">
        <p14:creationId xmlns="" xmlns:p14="http://schemas.microsoft.com/office/powerpoint/2010/main" val="173078063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AE6AF023-730F-4F48-9FB6-FEDCD72A0579}" type="slidenum">
              <a:rPr lang="pl-PL"/>
              <a:pPr/>
              <a:t>85</a:t>
            </a:fld>
            <a:endParaRPr lang="pl-PL"/>
          </a:p>
        </p:txBody>
      </p:sp>
      <p:sp>
        <p:nvSpPr>
          <p:cNvPr id="26625" name="Rectangle 1"/>
          <p:cNvSpPr txBox="1">
            <a:spLocks noGrp="1" noRot="1" noChangeAspect="1" noChangeArrowheads="1"/>
          </p:cNvSpPr>
          <p:nvPr>
            <p:ph type="sldImg"/>
          </p:nvPr>
        </p:nvSpPr>
        <p:spPr bwMode="auto">
          <a:xfrm>
            <a:off x="919163" y="746125"/>
            <a:ext cx="4960937" cy="3721100"/>
          </a:xfrm>
          <a:prstGeom prst="rect">
            <a:avLst/>
          </a:prstGeom>
          <a:solidFill>
            <a:srgbClr val="FFFFFF"/>
          </a:solidFill>
          <a:ln>
            <a:solidFill>
              <a:srgbClr val="000000"/>
            </a:solidFill>
            <a:miter lim="800000"/>
            <a:headEnd/>
            <a:tailEnd/>
          </a:ln>
        </p:spPr>
      </p:sp>
      <p:sp>
        <p:nvSpPr>
          <p:cNvPr id="26626" name="Text Box 2"/>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4028300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9</a:t>
            </a:fld>
            <a:endParaRPr lang="pl-PL"/>
          </a:p>
        </p:txBody>
      </p:sp>
      <p:sp>
        <p:nvSpPr>
          <p:cNvPr id="34818" name="Rectangle 2"/>
          <p:cNvSpPr txBox="1">
            <a:spLocks noGrp="1" noRot="1" noChangeAspect="1" noChangeArrowheads="1" noTextEdit="1"/>
          </p:cNvSpPr>
          <p:nvPr>
            <p:ph type="sldImg"/>
          </p:nvPr>
        </p:nvSpPr>
        <p:spPr>
          <a:xfrm>
            <a:off x="919163" y="746125"/>
            <a:ext cx="4960937" cy="3721100"/>
          </a:xfrm>
          <a:ln/>
        </p:spPr>
      </p:sp>
      <p:sp>
        <p:nvSpPr>
          <p:cNvPr id="34819" name="Text Box 3"/>
          <p:cNvSpPr txBox="1">
            <a:spLocks noChangeArrowheads="1"/>
          </p:cNvSpPr>
          <p:nvPr/>
        </p:nvSpPr>
        <p:spPr bwMode="auto">
          <a:xfrm>
            <a:off x="679450" y="4716705"/>
            <a:ext cx="5438775" cy="4467701"/>
          </a:xfrm>
          <a:prstGeom prst="rect">
            <a:avLst/>
          </a:prstGeom>
          <a:noFill/>
          <a:ln w="9525">
            <a:noFill/>
            <a:round/>
            <a:headEnd/>
            <a:tailEnd/>
          </a:ln>
          <a:effectLst/>
        </p:spPr>
        <p:txBody>
          <a:bodyPr wrap="none" anchor="ctr"/>
          <a:lstStyle/>
          <a:p>
            <a:endParaRPr lang="pl-PL"/>
          </a:p>
        </p:txBody>
      </p:sp>
    </p:spTree>
    <p:extLst>
      <p:ext uri="{BB962C8B-B14F-4D97-AF65-F5344CB8AC3E}">
        <p14:creationId xmlns="" xmlns:p14="http://schemas.microsoft.com/office/powerpoint/2010/main" val="202879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1D9E683E-8601-470B-BD3E-95C387CFB6AD}"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A02A31D-4AAE-4B89-BE11-0A928C543A5E}"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7813" y="274638"/>
            <a:ext cx="2055812" cy="584835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8213" cy="58483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3662CAE-982B-458A-B16B-609C9E1459DC}"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FD0DC646-1D04-4BA2-AA26-BE230D35FC80}"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73188A00-9ECF-40A5-B39D-DE6E2CEA6D8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6D1F11BF-EBBF-4CF4-BF8C-F7DD18C8CC17}"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idx="10"/>
          </p:nvPr>
        </p:nvSpPr>
        <p:spPr/>
        <p:txBody>
          <a:bodyPr/>
          <a:lstStyle>
            <a:lvl1pPr>
              <a:defRPr/>
            </a:lvl1pPr>
          </a:lstStyle>
          <a:p>
            <a:endParaRPr lang="pl-PL"/>
          </a:p>
        </p:txBody>
      </p:sp>
      <p:sp>
        <p:nvSpPr>
          <p:cNvPr id="8" name="Symbol zastępczy numeru slajdu 7"/>
          <p:cNvSpPr>
            <a:spLocks noGrp="1"/>
          </p:cNvSpPr>
          <p:nvPr>
            <p:ph type="sldNum" idx="11"/>
          </p:nvPr>
        </p:nvSpPr>
        <p:spPr/>
        <p:txBody>
          <a:bodyPr/>
          <a:lstStyle>
            <a:lvl1pPr>
              <a:defRPr/>
            </a:lvl1pPr>
          </a:lstStyle>
          <a:p>
            <a:fld id="{A003ACFE-9C4A-44A2-9DB8-D2D96407B429}"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idx="10"/>
          </p:nvPr>
        </p:nvSpPr>
        <p:spPr/>
        <p:txBody>
          <a:bodyPr/>
          <a:lstStyle>
            <a:lvl1pPr>
              <a:defRPr/>
            </a:lvl1pPr>
          </a:lstStyle>
          <a:p>
            <a:endParaRPr lang="pl-PL"/>
          </a:p>
        </p:txBody>
      </p:sp>
      <p:sp>
        <p:nvSpPr>
          <p:cNvPr id="4" name="Symbol zastępczy numeru slajdu 3"/>
          <p:cNvSpPr>
            <a:spLocks noGrp="1"/>
          </p:cNvSpPr>
          <p:nvPr>
            <p:ph type="sldNum" idx="11"/>
          </p:nvPr>
        </p:nvSpPr>
        <p:spPr/>
        <p:txBody>
          <a:bodyPr/>
          <a:lstStyle>
            <a:lvl1pPr>
              <a:defRPr/>
            </a:lvl1pPr>
          </a:lstStyle>
          <a:p>
            <a:fld id="{7BB9F895-9DD6-4BC3-985D-A35E3C6886DD}"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idx="10"/>
          </p:nvPr>
        </p:nvSpPr>
        <p:spPr/>
        <p:txBody>
          <a:bodyPr/>
          <a:lstStyle>
            <a:lvl1pPr>
              <a:defRPr/>
            </a:lvl1pPr>
          </a:lstStyle>
          <a:p>
            <a:endParaRPr lang="pl-PL"/>
          </a:p>
        </p:txBody>
      </p:sp>
      <p:sp>
        <p:nvSpPr>
          <p:cNvPr id="3" name="Symbol zastępczy numeru slajdu 2"/>
          <p:cNvSpPr>
            <a:spLocks noGrp="1"/>
          </p:cNvSpPr>
          <p:nvPr>
            <p:ph type="sldNum" idx="11"/>
          </p:nvPr>
        </p:nvSpPr>
        <p:spPr/>
        <p:txBody>
          <a:bodyPr/>
          <a:lstStyle>
            <a:lvl1pPr>
              <a:defRPr/>
            </a:lvl1pPr>
          </a:lstStyle>
          <a:p>
            <a:fld id="{1D03675C-E4C7-4520-B6A6-68601EE05513}"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7E4B892B-75FD-443F-965B-32879F7917BD}"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1FDEBC82-8696-41D2-B9E6-EC28CFD27BD8}"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6425" cy="11398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Kliknij, aby edytować format tekstu tytułu</a:t>
            </a:r>
          </a:p>
        </p:txBody>
      </p:sp>
      <p:sp>
        <p:nvSpPr>
          <p:cNvPr id="1026" name="Rectangle 2"/>
          <p:cNvSpPr>
            <a:spLocks noGrp="1" noChangeArrowheads="1"/>
          </p:cNvSpPr>
          <p:nvPr>
            <p:ph type="body" idx="1"/>
          </p:nvPr>
        </p:nvSpPr>
        <p:spPr bwMode="auto">
          <a:xfrm>
            <a:off x="457200" y="1600200"/>
            <a:ext cx="8226425" cy="4522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Kliknij, aby edytować format tekstu konspektu</a:t>
            </a:r>
          </a:p>
          <a:p>
            <a:pPr lvl="1"/>
            <a:r>
              <a:rPr lang="en-GB" smtClean="0"/>
              <a:t>Drugi poziom konspektu</a:t>
            </a:r>
          </a:p>
          <a:p>
            <a:pPr lvl="2"/>
            <a:r>
              <a:rPr lang="en-GB" smtClean="0"/>
              <a:t>Trzeci poziom konspektu</a:t>
            </a:r>
          </a:p>
          <a:p>
            <a:pPr lvl="3"/>
            <a:r>
              <a:rPr lang="en-GB" smtClean="0"/>
              <a:t>Czwarty poziom konspektu</a:t>
            </a:r>
          </a:p>
          <a:p>
            <a:pPr lvl="4"/>
            <a:r>
              <a:rPr lang="en-GB" smtClean="0"/>
              <a:t>Piąty poziom konspektu</a:t>
            </a:r>
          </a:p>
          <a:p>
            <a:pPr lvl="4"/>
            <a:r>
              <a:rPr lang="en-GB" smtClean="0"/>
              <a:t>Szósty poziom konspektu</a:t>
            </a:r>
          </a:p>
          <a:p>
            <a:pPr lvl="4"/>
            <a:r>
              <a:rPr lang="en-GB" smtClean="0"/>
              <a:t>Siódmy poziom konspektu</a:t>
            </a:r>
          </a:p>
        </p:txBody>
      </p:sp>
      <p:sp>
        <p:nvSpPr>
          <p:cNvPr id="1027" name="Rectangle 3"/>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pl-PL"/>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pl-PL"/>
          </a:p>
        </p:txBody>
      </p:sp>
      <p:sp>
        <p:nvSpPr>
          <p:cNvPr id="1029" name="Rectangle 5"/>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4F215E07-4E7D-4557-A248-B75825F4A16E}"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8" Type="http://schemas.openxmlformats.org/officeDocument/2006/relationships/hyperlink" Target="http://www.wup-rzeszow.pl/" TargetMode="External"/><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8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grpSp>
        <p:nvGrpSpPr>
          <p:cNvPr id="3074" name="Group 2"/>
          <p:cNvGrpSpPr>
            <a:grpSpLocks/>
          </p:cNvGrpSpPr>
          <p:nvPr/>
        </p:nvGrpSpPr>
        <p:grpSpPr bwMode="auto">
          <a:xfrm>
            <a:off x="1019175" y="44450"/>
            <a:ext cx="7078663" cy="717550"/>
            <a:chOff x="642" y="28"/>
            <a:chExt cx="4459" cy="452"/>
          </a:xfrm>
        </p:grpSpPr>
        <p:pic>
          <p:nvPicPr>
            <p:cNvPr id="3075" name="Picture 3"/>
            <p:cNvPicPr>
              <a:picLocks noChangeAspect="1" noChangeArrowheads="1"/>
            </p:cNvPicPr>
            <p:nvPr/>
          </p:nvPicPr>
          <p:blipFill>
            <a:blip r:embed="rId4" cstate="print"/>
            <a:srcRect/>
            <a:stretch>
              <a:fillRect/>
            </a:stretch>
          </p:blipFill>
          <p:spPr bwMode="auto">
            <a:xfrm>
              <a:off x="1708" y="70"/>
              <a:ext cx="747" cy="389"/>
            </a:xfrm>
            <a:prstGeom prst="rect">
              <a:avLst/>
            </a:prstGeom>
            <a:noFill/>
            <a:ln w="9525">
              <a:noFill/>
              <a:round/>
              <a:headEnd/>
              <a:tailEnd/>
            </a:ln>
            <a:effectLst/>
          </p:spPr>
        </p:pic>
        <p:pic>
          <p:nvPicPr>
            <p:cNvPr id="3076" name="Picture 4"/>
            <p:cNvPicPr>
              <a:picLocks noChangeAspect="1" noChangeArrowheads="1"/>
            </p:cNvPicPr>
            <p:nvPr/>
          </p:nvPicPr>
          <p:blipFill>
            <a:blip r:embed="rId5" cstate="print"/>
            <a:srcRect/>
            <a:stretch>
              <a:fillRect/>
            </a:stretch>
          </p:blipFill>
          <p:spPr bwMode="auto">
            <a:xfrm>
              <a:off x="3849" y="80"/>
              <a:ext cx="1252" cy="376"/>
            </a:xfrm>
            <a:prstGeom prst="rect">
              <a:avLst/>
            </a:prstGeom>
            <a:noFill/>
            <a:ln w="9525">
              <a:noFill/>
              <a:round/>
              <a:headEnd/>
              <a:tailEnd/>
            </a:ln>
            <a:effectLst/>
          </p:spPr>
        </p:pic>
        <p:pic>
          <p:nvPicPr>
            <p:cNvPr id="3077" name="Picture 5"/>
            <p:cNvPicPr>
              <a:picLocks noChangeAspect="1" noChangeArrowheads="1"/>
            </p:cNvPicPr>
            <p:nvPr/>
          </p:nvPicPr>
          <p:blipFill>
            <a:blip r:embed="rId6" cstate="print"/>
            <a:srcRect/>
            <a:stretch>
              <a:fillRect/>
            </a:stretch>
          </p:blipFill>
          <p:spPr bwMode="auto">
            <a:xfrm>
              <a:off x="642" y="28"/>
              <a:ext cx="882" cy="452"/>
            </a:xfrm>
            <a:prstGeom prst="rect">
              <a:avLst/>
            </a:prstGeom>
            <a:noFill/>
            <a:ln w="9525">
              <a:noFill/>
              <a:round/>
              <a:headEnd/>
              <a:tailEnd/>
            </a:ln>
            <a:effectLst/>
          </p:spPr>
        </p:pic>
        <p:pic>
          <p:nvPicPr>
            <p:cNvPr id="3078" name="Picture 6"/>
            <p:cNvPicPr>
              <a:picLocks noChangeAspect="1" noChangeArrowheads="1"/>
            </p:cNvPicPr>
            <p:nvPr/>
          </p:nvPicPr>
          <p:blipFill>
            <a:blip r:embed="rId7" cstate="print"/>
            <a:srcRect/>
            <a:stretch>
              <a:fillRect/>
            </a:stretch>
          </p:blipFill>
          <p:spPr bwMode="auto">
            <a:xfrm>
              <a:off x="2693" y="154"/>
              <a:ext cx="1080" cy="222"/>
            </a:xfrm>
            <a:prstGeom prst="rect">
              <a:avLst/>
            </a:prstGeom>
            <a:noFill/>
            <a:ln w="9525">
              <a:noFill/>
              <a:round/>
              <a:headEnd/>
              <a:tailEnd/>
            </a:ln>
            <a:effectLst/>
          </p:spPr>
        </p:pic>
      </p:grpSp>
      <p:sp>
        <p:nvSpPr>
          <p:cNvPr id="3079" name="Rectangle 7"/>
          <p:cNvSpPr>
            <a:spLocks noChangeArrowheads="1"/>
          </p:cNvSpPr>
          <p:nvPr/>
        </p:nvSpPr>
        <p:spPr bwMode="auto">
          <a:xfrm>
            <a:off x="539552" y="980728"/>
            <a:ext cx="7992888" cy="4680385"/>
          </a:xfrm>
          <a:prstGeom prst="rect">
            <a:avLst/>
          </a:prstGeom>
          <a:noFill/>
          <a:ln w="9525">
            <a:noFill/>
            <a:round/>
            <a:headEnd/>
            <a:tailEnd/>
          </a:ln>
          <a:effectLst/>
        </p:spPr>
        <p:txBody>
          <a:bodyPr wrap="square"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600" b="1" i="1" dirty="0" smtClean="0">
                <a:solidFill>
                  <a:schemeClr val="tx1"/>
                </a:solidFill>
              </a:rPr>
              <a:t>VIII Oś Priorytetowa</a:t>
            </a:r>
            <a:br>
              <a:rPr lang="pl-PL" sz="3600" b="1" i="1" dirty="0" smtClean="0">
                <a:solidFill>
                  <a:schemeClr val="tx1"/>
                </a:solidFill>
              </a:rPr>
            </a:br>
            <a:r>
              <a:rPr lang="pl-PL" sz="3600" b="1" i="1" dirty="0" smtClean="0">
                <a:solidFill>
                  <a:schemeClr val="tx1"/>
                </a:solidFill>
              </a:rPr>
              <a:t> RPO WP 2014-2020</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4000" b="1" i="1" dirty="0" smtClean="0">
                <a:solidFill>
                  <a:schemeClr val="tx1"/>
                </a:solidFill>
              </a:rPr>
              <a:t>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4000" b="1" i="1" dirty="0" smtClean="0">
                <a:solidFill>
                  <a:schemeClr val="tx1"/>
                </a:solidFill>
              </a:rPr>
              <a:t>Integracja Społeczna</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i="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i="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chemeClr val="tx1"/>
                </a:solidFill>
              </a:rPr>
              <a:t>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i="1" dirty="0">
              <a:solidFill>
                <a:schemeClr val="tx1"/>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chemeClr val="tx1"/>
                </a:solidFill>
              </a:rPr>
              <a:t>Wojewódzki </a:t>
            </a:r>
            <a:r>
              <a:rPr lang="pl-PL" sz="2400" b="1" i="1" dirty="0">
                <a:solidFill>
                  <a:schemeClr val="tx1"/>
                </a:solidFill>
              </a:rPr>
              <a:t>Urząd Pracy w Rzeszowie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a:solidFill>
                  <a:schemeClr val="tx1"/>
                </a:solidFill>
              </a:rPr>
              <a:t>Wydział </a:t>
            </a:r>
            <a:r>
              <a:rPr lang="pl-PL" sz="2400" b="1" i="1" dirty="0" smtClean="0">
                <a:solidFill>
                  <a:schemeClr val="tx1"/>
                </a:solidFill>
              </a:rPr>
              <a:t>Integracji Społecznej EFS</a:t>
            </a:r>
            <a:endParaRPr lang="pl-PL" sz="2400" b="1" i="1" dirty="0">
              <a:solidFill>
                <a:schemeClr val="tx1"/>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53" presetClass="entr" presetSubtype="16" fill="hold" nodeType="withEffect">
                                  <p:stCondLst>
                                    <p:cond delay="0"/>
                                  </p:stCondLst>
                                  <p:childTnLst>
                                    <p:set>
                                      <p:cBhvr additive="repl">
                                        <p:cTn id="6" dur="1" fill="hold">
                                          <p:stCondLst>
                                            <p:cond delay="0"/>
                                          </p:stCondLst>
                                        </p:cTn>
                                        <p:tgtEl>
                                          <p:spTgt spid="3079"/>
                                        </p:tgtEl>
                                        <p:attrNameLst>
                                          <p:attrName>style.visibility</p:attrName>
                                        </p:attrNameLst>
                                      </p:cBhvr>
                                      <p:to>
                                        <p:strVal val="visible"/>
                                      </p:to>
                                    </p:set>
                                    <p:anim calcmode="lin" valueType="num">
                                      <p:cBhvr additive="repl">
                                        <p:cTn id="7" dur="500" fill="hold"/>
                                        <p:tgtEl>
                                          <p:spTgt spid="3079"/>
                                        </p:tgtEl>
                                        <p:attrNameLst>
                                          <p:attrName>ppt_w</p:attrName>
                                        </p:attrNameLst>
                                      </p:cBhvr>
                                      <p:tavLst>
                                        <p:tav tm="100000">
                                          <p:val>
                                            <p:fltVal val="0"/>
                                          </p:val>
                                        </p:tav>
                                        <p:tav>
                                          <p:val>
                                            <p:strVal val="#ppt_w"/>
                                          </p:val>
                                        </p:tav>
                                      </p:tavLst>
                                    </p:anim>
                                    <p:anim calcmode="lin" valueType="num">
                                      <p:cBhvr additive="repl">
                                        <p:cTn id="8" dur="500" fill="hold"/>
                                        <p:tgtEl>
                                          <p:spTgt spid="3079"/>
                                        </p:tgtEl>
                                        <p:attrNameLst>
                                          <p:attrName>ppt_h</p:attrName>
                                        </p:attrNameLst>
                                      </p:cBhvr>
                                      <p:tavLst>
                                        <p:tav tm="100000">
                                          <p:val>
                                            <p:fltVal val="0"/>
                                          </p:val>
                                        </p:tav>
                                        <p:tav>
                                          <p:val>
                                            <p:strVal val="#ppt_h"/>
                                          </p:val>
                                        </p:tav>
                                      </p:tavLst>
                                    </p:anim>
                                    <p:animEffect transition="in" filter="fade">
                                      <p:cBhvr additive="repl">
                                        <p:cTn id="9"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316416" cy="587117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lumMod val="95000"/>
                  <a:lumOff val="5000"/>
                </a:schemeClr>
              </a:solidFill>
            </a:endParaRPr>
          </a:p>
          <a:p>
            <a:pPr algn="ctr"/>
            <a:r>
              <a:rPr lang="pl-PL" sz="2000" b="1" dirty="0" smtClean="0">
                <a:solidFill>
                  <a:schemeClr val="tx1"/>
                </a:solidFill>
              </a:rPr>
              <a:t>Kryteria ogólne  horyzontalne (ocena merytoryczna)</a:t>
            </a:r>
            <a:endParaRPr lang="pl-PL" sz="2000" b="1" dirty="0">
              <a:solidFill>
                <a:schemeClr val="tx1"/>
              </a:solidFill>
            </a:endParaRPr>
          </a:p>
          <a:p>
            <a:pPr algn="ctr"/>
            <a:endParaRPr lang="pl-PL" sz="2000" b="1" dirty="0">
              <a:solidFill>
                <a:schemeClr val="tx1"/>
              </a:solidFill>
            </a:endParaRPr>
          </a:p>
          <a:p>
            <a:pPr lvl="1" algn="just" fontAlgn="auto">
              <a:buFont typeface="Arial" pitchFamily="34" charset="0"/>
              <a:buChar char="•"/>
            </a:pPr>
            <a:r>
              <a:rPr lang="pl-PL" sz="1600" dirty="0">
                <a:solidFill>
                  <a:schemeClr val="tx1"/>
                </a:solidFill>
              </a:rPr>
              <a:t>Projekt jest zgodny z właściwymi politykami i zasadami </a:t>
            </a:r>
            <a:r>
              <a:rPr lang="pl-PL" sz="1600" dirty="0" smtClean="0">
                <a:solidFill>
                  <a:schemeClr val="tx1"/>
                </a:solidFill>
              </a:rPr>
              <a:t>unijnymi (w</a:t>
            </a:r>
            <a:r>
              <a:rPr lang="pl-PL" sz="1600" dirty="0">
                <a:solidFill>
                  <a:schemeClr val="tx1"/>
                </a:solidFill>
              </a:rPr>
              <a:t> tym: polityką równości szans kobiet i mężczyzn, polityką równości szans i niedyskryminacji i koncepcją zrównoważonego rozwoju) oraz prawodawstwem wspólnotowym.</a:t>
            </a:r>
          </a:p>
          <a:p>
            <a:pPr lvl="1" algn="just" fontAlgn="auto">
              <a:buFont typeface="Arial" pitchFamily="34" charset="0"/>
              <a:buChar char="•"/>
            </a:pPr>
            <a:r>
              <a:rPr lang="pl-PL" sz="1600" dirty="0">
                <a:solidFill>
                  <a:schemeClr val="tx1"/>
                </a:solidFill>
              </a:rPr>
              <a:t>Projekt jest zgodny z prawodawstwem krajowym, w tym przepisami dotyczącymi pomocy publicznej.</a:t>
            </a:r>
          </a:p>
          <a:p>
            <a:pPr lvl="1" algn="just" fontAlgn="auto">
              <a:buFont typeface="Arial" pitchFamily="34" charset="0"/>
              <a:buChar char="•"/>
            </a:pPr>
            <a:r>
              <a:rPr lang="pl-PL" sz="1600" dirty="0">
                <a:solidFill>
                  <a:schemeClr val="tx1"/>
                </a:solidFill>
              </a:rPr>
              <a:t>Projekt jest zgodny z RPO WP 2014-2020, SZOOP RPO WP 2014-2020 i właściwymi wytycznymi RPO WP 2014-2020.</a:t>
            </a:r>
          </a:p>
          <a:p>
            <a:pPr lvl="1" algn="just" fontAlgn="auto">
              <a:buFont typeface="Arial" pitchFamily="34" charset="0"/>
              <a:buChar char="•"/>
            </a:pPr>
            <a:r>
              <a:rPr lang="pl-PL" sz="1600" dirty="0">
                <a:solidFill>
                  <a:schemeClr val="tx1"/>
                </a:solidFill>
              </a:rPr>
              <a:t>Projekt skierowany jest do grup docelowych pochodzących z obszaru województwa podkarpackiego.</a:t>
            </a:r>
          </a:p>
          <a:p>
            <a:pPr lvl="1" algn="just" fontAlgn="auto">
              <a:buFont typeface="Arial" pitchFamily="34" charset="0"/>
              <a:buChar char="•"/>
            </a:pPr>
            <a:r>
              <a:rPr lang="pl-PL" sz="1600" dirty="0">
                <a:solidFill>
                  <a:schemeClr val="tx1"/>
                </a:solidFill>
              </a:rPr>
              <a:t>Zakres finansowy projektu spełnia kryteria kwalifikowalności.</a:t>
            </a:r>
          </a:p>
          <a:p>
            <a:pPr lvl="1" algn="just">
              <a:buFont typeface="Arial" pitchFamily="34" charset="0"/>
              <a:buChar char="•"/>
            </a:pPr>
            <a:r>
              <a:rPr lang="pl-PL" sz="1600" dirty="0" smtClean="0">
                <a:solidFill>
                  <a:schemeClr val="tx1"/>
                </a:solidFill>
              </a:rPr>
              <a:t>„Krótki opis </a:t>
            </a:r>
            <a:r>
              <a:rPr lang="pl-PL" sz="1600" dirty="0">
                <a:solidFill>
                  <a:schemeClr val="tx1"/>
                </a:solidFill>
              </a:rPr>
              <a:t>projektu” (pkt. 3.4 wniosku) został sporządzony zgodnie z obowiązującą instrukcją wypełniania wniosku o dofinansowanie.</a:t>
            </a:r>
          </a:p>
          <a:p>
            <a:pPr marL="342900" indent="-342900" algn="just"/>
            <a:endParaRPr lang="pl-PL" sz="1600" b="1" dirty="0">
              <a:solidFill>
                <a:schemeClr val="tx1"/>
              </a:solidFill>
            </a:endParaRPr>
          </a:p>
          <a:p>
            <a:pPr marL="0" lvl="4" indent="0" algn="just"/>
            <a:endParaRPr lang="pl-PL" sz="1600" b="1" dirty="0">
              <a:solidFill>
                <a:srgbClr val="FF0000"/>
              </a:solidFill>
            </a:endParaRPr>
          </a:p>
          <a:p>
            <a:pPr marL="0" lvl="4" indent="0" algn="just"/>
            <a:endParaRPr lang="pl-PL" sz="1600" dirty="0" smtClean="0">
              <a:solidFill>
                <a:schemeClr val="tx1">
                  <a:lumMod val="95000"/>
                  <a:lumOff val="5000"/>
                </a:schemeClr>
              </a:solidFill>
              <a:ea typeface="Times New Roman" pitchFamily="18" charset="0"/>
            </a:endParaRPr>
          </a:p>
          <a:p>
            <a:pPr marL="0" lvl="4" indent="0" algn="just"/>
            <a:endParaRPr lang="pl-PL" sz="1600" dirty="0" smtClean="0">
              <a:solidFill>
                <a:schemeClr val="tx1">
                  <a:lumMod val="95000"/>
                  <a:lumOff val="5000"/>
                </a:schemeClr>
              </a:solidFill>
              <a:ea typeface="Times New Roman" pitchFamily="18" charset="0"/>
            </a:endParaRPr>
          </a:p>
          <a:p>
            <a:pPr algn="just"/>
            <a:endParaRPr lang="pl-PL" sz="1600" b="1" u="sng" dirty="0" smtClean="0">
              <a:solidFill>
                <a:schemeClr val="tx1">
                  <a:lumMod val="95000"/>
                  <a:lumOff val="5000"/>
                </a:schemeClr>
              </a:solidFill>
            </a:endParaRPr>
          </a:p>
          <a:p>
            <a:pPr algn="just"/>
            <a:endParaRPr lang="pl-PL" sz="1600" b="1" u="sng" dirty="0" smtClean="0">
              <a:solidFill>
                <a:schemeClr val="tx1">
                  <a:lumMod val="95000"/>
                  <a:lumOff val="5000"/>
                </a:schemeClr>
              </a:solidFill>
            </a:endParaRPr>
          </a:p>
          <a:p>
            <a:pPr algn="just"/>
            <a:endParaRPr lang="pl-PL" sz="1600" b="1" u="sng" dirty="0">
              <a:solidFill>
                <a:schemeClr val="tx1">
                  <a:lumMod val="95000"/>
                  <a:lumOff val="5000"/>
                </a:schemeClr>
              </a:solidFill>
            </a:endParaRPr>
          </a:p>
        </p:txBody>
      </p:sp>
    </p:spTree>
    <p:extLst>
      <p:ext uri="{BB962C8B-B14F-4D97-AF65-F5344CB8AC3E}">
        <p14:creationId xmlns="" xmlns:p14="http://schemas.microsoft.com/office/powerpoint/2010/main" val="2505126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188640"/>
            <a:ext cx="8191235" cy="612068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2000" b="1" dirty="0">
                <a:solidFill>
                  <a:schemeClr val="tx1"/>
                </a:solidFill>
              </a:rPr>
              <a:t>Kryteria ogólne merytoryczne</a:t>
            </a:r>
          </a:p>
          <a:p>
            <a:pPr algn="ctr"/>
            <a:endParaRPr lang="pl-PL" sz="800" b="1" dirty="0">
              <a:solidFill>
                <a:schemeClr val="tx1"/>
              </a:solidFill>
            </a:endParaRPr>
          </a:p>
          <a:p>
            <a:pPr lvl="1" algn="just" fontAlgn="auto">
              <a:buFont typeface="Arial" pitchFamily="34" charset="0"/>
              <a:buChar char="•"/>
            </a:pPr>
            <a:r>
              <a:rPr lang="pl-PL" sz="1600" dirty="0">
                <a:solidFill>
                  <a:schemeClr val="tx1"/>
                </a:solidFill>
              </a:rPr>
              <a:t>Zgodność projektu z właściwym celem szczegółowym/celami szczegółowymi RPO WP 2014-2020, w tym planowane do osiągnięcia rezultaty (adekwatność doboru, założona wartość docelowa oraz rzetelność sposobu pomiaru).</a:t>
            </a:r>
          </a:p>
          <a:p>
            <a:pPr lvl="1" algn="just" fontAlgn="auto">
              <a:buFont typeface="Arial" pitchFamily="34" charset="0"/>
              <a:buChar char="•"/>
            </a:pPr>
            <a:r>
              <a:rPr lang="pl-PL" sz="1600" dirty="0">
                <a:solidFill>
                  <a:schemeClr val="tx1"/>
                </a:solidFill>
              </a:rPr>
              <a:t>Zasadność realizacji projektu w kontekście problemów grupy docelowej, które ma rozwiązać lub złagodzić jego realizacja.</a:t>
            </a:r>
          </a:p>
          <a:p>
            <a:pPr lvl="1" algn="just" fontAlgn="auto">
              <a:buFont typeface="Arial" pitchFamily="34" charset="0"/>
              <a:buChar char="•"/>
            </a:pPr>
            <a:r>
              <a:rPr lang="pl-PL" sz="1600" dirty="0">
                <a:solidFill>
                  <a:schemeClr val="tx1"/>
                </a:solidFill>
              </a:rPr>
              <a:t>Trafność doboru instrumentów realizacji projektu w kontekście wskazanych problemów grupy docelowej oraz zaplanowanych do osiągnięcia rezultatów projektu.</a:t>
            </a:r>
          </a:p>
          <a:p>
            <a:pPr lvl="1" algn="just" fontAlgn="auto">
              <a:buFont typeface="Arial" pitchFamily="34" charset="0"/>
              <a:buChar char="•"/>
            </a:pPr>
            <a:r>
              <a:rPr lang="pl-PL" sz="1600" dirty="0">
                <a:solidFill>
                  <a:schemeClr val="tx1"/>
                </a:solidFill>
              </a:rPr>
              <a:t>Adekwatność potencjału i doświadczenia wnioskodawcy i ew. partnerów  do skali i zakresu zaplanowanych w projekcie działań w tym również potencjału do zarządzania projektem oraz doświadczenia wnioskodawcy i ew. partnerów do realizacji przedsięwzięć w </a:t>
            </a:r>
            <a:r>
              <a:rPr lang="pl-PL" sz="1600" dirty="0" smtClean="0">
                <a:solidFill>
                  <a:schemeClr val="tx1"/>
                </a:solidFill>
              </a:rPr>
              <a:t>obszarze, wsparcia projektu, na rzecz grupy docelowej, do której skierowany będzie projekt oraz na określonym terytorium</a:t>
            </a:r>
            <a:r>
              <a:rPr lang="pl-PL" sz="1600" dirty="0">
                <a:solidFill>
                  <a:schemeClr val="tx1"/>
                </a:solidFill>
              </a:rPr>
              <a:t/>
            </a:r>
            <a:br>
              <a:rPr lang="pl-PL" sz="1600" dirty="0">
                <a:solidFill>
                  <a:schemeClr val="tx1"/>
                </a:solidFill>
              </a:rPr>
            </a:br>
            <a:r>
              <a:rPr lang="pl-PL" sz="1600" dirty="0" smtClean="0">
                <a:solidFill>
                  <a:schemeClr val="tx1"/>
                </a:solidFill>
              </a:rPr>
              <a:t>którego będzie dotyczyć realizacja projektu</a:t>
            </a:r>
            <a:r>
              <a:rPr lang="pl-PL" sz="1600" dirty="0">
                <a:solidFill>
                  <a:schemeClr val="tx1"/>
                </a:solidFill>
              </a:rPr>
              <a:t>.</a:t>
            </a:r>
          </a:p>
          <a:p>
            <a:pPr lvl="1" algn="just">
              <a:buFont typeface="Arial" pitchFamily="34" charset="0"/>
              <a:buChar char="•"/>
            </a:pPr>
            <a:r>
              <a:rPr lang="pl-PL" sz="1600" dirty="0">
                <a:solidFill>
                  <a:schemeClr val="tx1"/>
                </a:solidFill>
              </a:rPr>
              <a:t>Efektywność kosztowa projektu w kontekście zasadności zaplanowanych w projekcie zadań i niezbędności planowanych wydatków oraz ich kwalifikowalności.</a:t>
            </a:r>
            <a:endParaRPr lang="pl-PL" sz="2000" b="1" dirty="0">
              <a:solidFill>
                <a:schemeClr val="tx1"/>
              </a:solidFill>
            </a:endParaRPr>
          </a:p>
        </p:txBody>
      </p:sp>
    </p:spTree>
    <p:extLst>
      <p:ext uri="{BB962C8B-B14F-4D97-AF65-F5344CB8AC3E}">
        <p14:creationId xmlns="" xmlns:p14="http://schemas.microsoft.com/office/powerpoint/2010/main" val="127017080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52243" y="196771"/>
            <a:ext cx="8280920" cy="64807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endParaRPr lang="pl-PL" sz="1000" dirty="0" smtClean="0">
              <a:solidFill>
                <a:schemeClr val="tx1">
                  <a:lumMod val="95000"/>
                  <a:lumOff val="5000"/>
                </a:schemeClr>
              </a:solidFill>
            </a:endParaRPr>
          </a:p>
          <a:p>
            <a:pPr algn="ctr"/>
            <a:endParaRPr lang="pl-PL" sz="2000" b="1" dirty="0" smtClean="0">
              <a:solidFill>
                <a:schemeClr val="tx1"/>
              </a:solidFill>
            </a:endParaRPr>
          </a:p>
          <a:p>
            <a:pPr algn="ctr"/>
            <a:r>
              <a:rPr lang="pl-PL" sz="2000" b="1" dirty="0" smtClean="0">
                <a:solidFill>
                  <a:schemeClr val="tx1"/>
                </a:solidFill>
              </a:rPr>
              <a:t>Zasada </a:t>
            </a:r>
            <a:r>
              <a:rPr lang="pl-PL" sz="2000" b="1" dirty="0">
                <a:solidFill>
                  <a:schemeClr val="tx1"/>
                </a:solidFill>
              </a:rPr>
              <a:t>równości szans i niedyskryminacji </a:t>
            </a:r>
            <a:endParaRPr lang="pl-PL" sz="2000" b="1" dirty="0" smtClean="0">
              <a:solidFill>
                <a:schemeClr val="tx1"/>
              </a:solidFill>
            </a:endParaRPr>
          </a:p>
          <a:p>
            <a:pPr algn="ctr"/>
            <a:endParaRPr lang="pl-PL" sz="2000" b="1" dirty="0"/>
          </a:p>
          <a:p>
            <a:pPr marL="0" lvl="1" indent="0" algn="just"/>
            <a:r>
              <a:rPr lang="pl-PL" sz="1600" dirty="0" smtClean="0">
                <a:solidFill>
                  <a:schemeClr val="tx1">
                    <a:lumMod val="95000"/>
                    <a:lumOff val="5000"/>
                  </a:schemeClr>
                </a:solidFill>
              </a:rPr>
              <a:t>Wytyczne </a:t>
            </a:r>
            <a:r>
              <a:rPr lang="pl-PL" sz="1600" dirty="0">
                <a:solidFill>
                  <a:schemeClr val="tx1">
                    <a:lumMod val="95000"/>
                    <a:lumOff val="5000"/>
                  </a:schemeClr>
                </a:solidFill>
              </a:rPr>
              <a:t>w zakresie realizacji zasady równości szans </a:t>
            </a:r>
            <a:br>
              <a:rPr lang="pl-PL" sz="1600" dirty="0">
                <a:solidFill>
                  <a:schemeClr val="tx1">
                    <a:lumMod val="95000"/>
                    <a:lumOff val="5000"/>
                  </a:schemeClr>
                </a:solidFill>
              </a:rPr>
            </a:br>
            <a:r>
              <a:rPr lang="pl-PL" sz="1600" dirty="0">
                <a:solidFill>
                  <a:schemeClr val="tx1">
                    <a:lumMod val="95000"/>
                    <a:lumOff val="5000"/>
                  </a:schemeClr>
                </a:solidFill>
              </a:rPr>
              <a:t>i niedyskryminacji, w tym dostępności dla </a:t>
            </a:r>
            <a:r>
              <a:rPr lang="pl-PL" sz="1600" dirty="0" smtClean="0">
                <a:solidFill>
                  <a:schemeClr val="tx1">
                    <a:lumMod val="95000"/>
                    <a:lumOff val="5000"/>
                  </a:schemeClr>
                </a:solidFill>
              </a:rPr>
              <a:t>osób z </a:t>
            </a:r>
            <a:r>
              <a:rPr lang="pl-PL" sz="1600" dirty="0">
                <a:solidFill>
                  <a:schemeClr val="tx1">
                    <a:lumMod val="95000"/>
                    <a:lumOff val="5000"/>
                  </a:schemeClr>
                </a:solidFill>
              </a:rPr>
              <a:t>niepełnosprawnościami oraz zasady równości szans </a:t>
            </a:r>
            <a:r>
              <a:rPr lang="pl-PL" sz="1600" dirty="0" smtClean="0">
                <a:solidFill>
                  <a:schemeClr val="tx1">
                    <a:lumMod val="95000"/>
                    <a:lumOff val="5000"/>
                  </a:schemeClr>
                </a:solidFill>
              </a:rPr>
              <a:t>kobiet i </a:t>
            </a:r>
            <a:r>
              <a:rPr lang="pl-PL" sz="1600" dirty="0">
                <a:solidFill>
                  <a:schemeClr val="tx1">
                    <a:lumMod val="95000"/>
                    <a:lumOff val="5000"/>
                  </a:schemeClr>
                </a:solidFill>
              </a:rPr>
              <a:t>mężczyzn w ramach funduszy unijnych na lata </a:t>
            </a:r>
            <a:r>
              <a:rPr lang="pl-PL" sz="1600" dirty="0" smtClean="0">
                <a:solidFill>
                  <a:schemeClr val="tx1">
                    <a:lumMod val="95000"/>
                    <a:lumOff val="5000"/>
                  </a:schemeClr>
                </a:solidFill>
              </a:rPr>
              <a:t>2014-2020 </a:t>
            </a:r>
            <a:r>
              <a:rPr lang="pl-PL" sz="1600" dirty="0" smtClean="0">
                <a:solidFill>
                  <a:schemeClr val="tx1"/>
                </a:solidFill>
              </a:rPr>
              <a:t> </a:t>
            </a:r>
            <a:r>
              <a:rPr lang="pl-PL" sz="1600" dirty="0">
                <a:solidFill>
                  <a:schemeClr val="tx1"/>
                </a:solidFill>
              </a:rPr>
              <a:t>nakładają na każdego projektodawcę obowiązek zaplanowania, </a:t>
            </a:r>
            <a:r>
              <a:rPr lang="pl-PL" sz="1600" dirty="0" smtClean="0">
                <a:solidFill>
                  <a:schemeClr val="tx1"/>
                </a:solidFill>
              </a:rPr>
              <a:t/>
            </a:r>
            <a:br>
              <a:rPr lang="pl-PL" sz="1600" dirty="0" smtClean="0">
                <a:solidFill>
                  <a:schemeClr val="tx1"/>
                </a:solidFill>
              </a:rPr>
            </a:br>
            <a:r>
              <a:rPr lang="pl-PL" sz="1600" dirty="0" smtClean="0">
                <a:solidFill>
                  <a:schemeClr val="tx1"/>
                </a:solidFill>
              </a:rPr>
              <a:t>a następnie zrealizowania </a:t>
            </a:r>
            <a:r>
              <a:rPr lang="pl-PL" sz="1600" dirty="0">
                <a:solidFill>
                  <a:schemeClr val="tx1"/>
                </a:solidFill>
              </a:rPr>
              <a:t>wszystkich działań, które są niezbędne do umożliwienia </a:t>
            </a:r>
            <a:r>
              <a:rPr lang="pl-PL" sz="1600" dirty="0" smtClean="0">
                <a:solidFill>
                  <a:schemeClr val="tx1"/>
                </a:solidFill>
              </a:rPr>
              <a:t>osobom  z </a:t>
            </a:r>
            <a:r>
              <a:rPr lang="pl-PL" sz="1600" dirty="0">
                <a:solidFill>
                  <a:schemeClr val="tx1"/>
                </a:solidFill>
              </a:rPr>
              <a:t>niepełnosprawnościami udziału w projekcie. </a:t>
            </a:r>
            <a:endParaRPr lang="pl-PL" sz="1600" dirty="0" smtClean="0">
              <a:solidFill>
                <a:schemeClr val="tx1"/>
              </a:solidFill>
            </a:endParaRPr>
          </a:p>
          <a:p>
            <a:pPr marL="0" lvl="1" indent="0" algn="just"/>
            <a:endParaRPr lang="pl-PL" sz="1600" dirty="0" smtClean="0">
              <a:solidFill>
                <a:schemeClr val="tx1"/>
              </a:solidFill>
            </a:endParaRPr>
          </a:p>
          <a:p>
            <a:pPr algn="just"/>
            <a:r>
              <a:rPr lang="pl-PL" sz="1600" dirty="0">
                <a:solidFill>
                  <a:schemeClr val="tx1"/>
                </a:solidFill>
              </a:rPr>
              <a:t>W przypadku projektów ogólnodostępnych zalecane jest założenie, że wśród uczestników </a:t>
            </a:r>
            <a:r>
              <a:rPr lang="pl-PL" sz="1600" dirty="0" smtClean="0">
                <a:solidFill>
                  <a:schemeClr val="tx1"/>
                </a:solidFill>
              </a:rPr>
              <a:t>będą osoby </a:t>
            </a:r>
            <a:r>
              <a:rPr lang="pl-PL" sz="1600" dirty="0">
                <a:solidFill>
                  <a:schemeClr val="tx1"/>
                </a:solidFill>
              </a:rPr>
              <a:t>z niepełnosprawnościami. W projektach niezakładających bezpośredniego wsparcia </a:t>
            </a:r>
            <a:r>
              <a:rPr lang="pl-PL" sz="1600" dirty="0" smtClean="0">
                <a:solidFill>
                  <a:schemeClr val="tx1"/>
                </a:solidFill>
              </a:rPr>
              <a:t>dla  takich </a:t>
            </a:r>
            <a:r>
              <a:rPr lang="pl-PL" sz="1600" dirty="0">
                <a:solidFill>
                  <a:schemeClr val="tx1"/>
                </a:solidFill>
              </a:rPr>
              <a:t>osób należy uwzględnić, że nawet jeśli mogą one nie zakładać bezpośredniej </a:t>
            </a:r>
            <a:r>
              <a:rPr lang="pl-PL" sz="1600" dirty="0" smtClean="0">
                <a:solidFill>
                  <a:schemeClr val="tx1"/>
                </a:solidFill>
              </a:rPr>
              <a:t>pomocy osobom </a:t>
            </a:r>
            <a:br>
              <a:rPr lang="pl-PL" sz="1600" dirty="0" smtClean="0">
                <a:solidFill>
                  <a:schemeClr val="tx1"/>
                </a:solidFill>
              </a:rPr>
            </a:br>
            <a:r>
              <a:rPr lang="pl-PL" sz="1600" dirty="0" smtClean="0">
                <a:solidFill>
                  <a:schemeClr val="tx1"/>
                </a:solidFill>
              </a:rPr>
              <a:t>z </a:t>
            </a:r>
            <a:r>
              <a:rPr lang="pl-PL" sz="1600" dirty="0">
                <a:solidFill>
                  <a:schemeClr val="tx1"/>
                </a:solidFill>
              </a:rPr>
              <a:t>niepełnosprawnościami, to jednak ich trwałe efekty, jak np. wybudowana droga, </a:t>
            </a:r>
            <a:r>
              <a:rPr lang="pl-PL" sz="1600" dirty="0" smtClean="0">
                <a:solidFill>
                  <a:schemeClr val="tx1"/>
                </a:solidFill>
              </a:rPr>
              <a:t>nowo otwarte </a:t>
            </a:r>
            <a:r>
              <a:rPr lang="pl-PL" sz="1600" dirty="0">
                <a:solidFill>
                  <a:schemeClr val="tx1"/>
                </a:solidFill>
              </a:rPr>
              <a:t>muzeum czy rozwiązania z zakresu technologii informacyjno-komunikacyjnych, </a:t>
            </a:r>
            <a:r>
              <a:rPr lang="pl-PL" sz="1600" dirty="0" smtClean="0">
                <a:solidFill>
                  <a:schemeClr val="tx1"/>
                </a:solidFill>
              </a:rPr>
              <a:t>mają być </a:t>
            </a:r>
            <a:r>
              <a:rPr lang="pl-PL" sz="1600" dirty="0">
                <a:solidFill>
                  <a:schemeClr val="tx1"/>
                </a:solidFill>
              </a:rPr>
              <a:t>dostępne i służyć wszystkim w równym stopniu</a:t>
            </a:r>
            <a:r>
              <a:rPr lang="pl-PL" sz="1600" dirty="0" smtClean="0">
                <a:solidFill>
                  <a:schemeClr val="tx1"/>
                </a:solidFill>
              </a:rPr>
              <a:t>. </a:t>
            </a:r>
          </a:p>
          <a:p>
            <a:pPr marL="0" lvl="1" indent="0" algn="just"/>
            <a:endParaRPr lang="pl-PL" sz="1600" dirty="0" smtClean="0">
              <a:solidFill>
                <a:schemeClr val="tx1"/>
              </a:solidFill>
            </a:endParaRPr>
          </a:p>
          <a:p>
            <a:pPr algn="just"/>
            <a:endParaRPr lang="pl-PL" sz="1600" dirty="0" smtClean="0">
              <a:solidFill>
                <a:schemeClr val="tx1"/>
              </a:solidFill>
            </a:endParaRPr>
          </a:p>
        </p:txBody>
      </p:sp>
    </p:spTree>
    <p:extLst>
      <p:ext uri="{BB962C8B-B14F-4D97-AF65-F5344CB8AC3E}">
        <p14:creationId xmlns="" xmlns:p14="http://schemas.microsoft.com/office/powerpoint/2010/main" val="347198536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188640"/>
            <a:ext cx="8280920" cy="64807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endParaRPr lang="pl-PL" sz="1000" dirty="0" smtClean="0">
              <a:solidFill>
                <a:schemeClr val="tx1">
                  <a:lumMod val="95000"/>
                  <a:lumOff val="5000"/>
                </a:schemeClr>
              </a:solidFill>
            </a:endParaRPr>
          </a:p>
          <a:p>
            <a:pPr algn="ctr"/>
            <a:r>
              <a:rPr lang="pl-PL" sz="2000" b="1" dirty="0" smtClean="0">
                <a:solidFill>
                  <a:schemeClr val="tx1">
                    <a:lumMod val="95000"/>
                    <a:lumOff val="5000"/>
                  </a:schemeClr>
                </a:solidFill>
              </a:rPr>
              <a:t>Zasada równości szans i niedyskryminacji </a:t>
            </a:r>
          </a:p>
          <a:p>
            <a:pPr algn="ctr"/>
            <a:endParaRPr lang="pl-PL" sz="1050" b="1" dirty="0">
              <a:solidFill>
                <a:schemeClr val="tx1">
                  <a:lumMod val="95000"/>
                  <a:lumOff val="5000"/>
                </a:schemeClr>
              </a:solidFill>
            </a:endParaRPr>
          </a:p>
          <a:p>
            <a:pPr algn="just"/>
            <a:r>
              <a:rPr lang="pl-PL" sz="1600" dirty="0" smtClean="0">
                <a:solidFill>
                  <a:schemeClr val="tx1">
                    <a:lumMod val="95000"/>
                    <a:lumOff val="5000"/>
                  </a:schemeClr>
                </a:solidFill>
              </a:rPr>
              <a:t>Projektodawca ubiegający się o dofinansowanie zobowiązany jest przedstawić we wniosku o dofinansowanie projektu sposób realizacji zasady równości szans      i niedyskryminacji, w tym dostępności dla osób z niepełnosprawnościami                          w ramach projektu. Przez działania podejmowane w celu realizacji zasady równości szans i niedyskryminacji, w tym dostępności dla osób                                         z niepełnosprawnościami rozumie się w szczególności:</a:t>
            </a:r>
          </a:p>
          <a:p>
            <a:pPr algn="just"/>
            <a:endParaRPr lang="pl-PL" sz="1600" dirty="0" smtClean="0">
              <a:solidFill>
                <a:schemeClr val="tx1">
                  <a:lumMod val="95000"/>
                  <a:lumOff val="5000"/>
                </a:schemeClr>
              </a:solidFill>
            </a:endParaRPr>
          </a:p>
          <a:p>
            <a:pPr marL="342900" indent="-342900" algn="just">
              <a:buAutoNum type="arabicPeriod"/>
            </a:pPr>
            <a:r>
              <a:rPr lang="pl-PL" sz="1600" dirty="0" smtClean="0">
                <a:solidFill>
                  <a:schemeClr val="tx1"/>
                </a:solidFill>
              </a:rPr>
              <a:t>koncepcję </a:t>
            </a:r>
            <a:r>
              <a:rPr lang="pl-PL" sz="1600" dirty="0">
                <a:solidFill>
                  <a:schemeClr val="tx1"/>
                </a:solidFill>
              </a:rPr>
              <a:t>uniwersalnego projektowania </a:t>
            </a:r>
            <a:r>
              <a:rPr lang="pl-PL" sz="1600" dirty="0" smtClean="0">
                <a:solidFill>
                  <a:schemeClr val="tx1"/>
                </a:solidFill>
              </a:rPr>
              <a:t>tj. zaplanowanie wsparcia w taki sposób, aby było dostępne dla wszystkich, w możliwie największym stopniu,</a:t>
            </a:r>
          </a:p>
          <a:p>
            <a:pPr marL="342900" indent="-342900" algn="just">
              <a:buAutoNum type="arabicPeriod"/>
            </a:pPr>
            <a:endParaRPr lang="pl-PL" sz="1600" dirty="0" smtClean="0">
              <a:solidFill>
                <a:schemeClr val="tx1"/>
              </a:solidFill>
            </a:endParaRPr>
          </a:p>
          <a:p>
            <a:pPr marL="342900" indent="-342900" algn="just">
              <a:buAutoNum type="arabicPeriod"/>
            </a:pPr>
            <a:r>
              <a:rPr lang="pl-PL" sz="1600" dirty="0">
                <a:solidFill>
                  <a:schemeClr val="tx1"/>
                </a:solidFill>
              </a:rPr>
              <a:t>zwiększanie dostępności usług, przedmiotów i obiektów, która jest warunkiem zapewnienia równości szans osób z </a:t>
            </a:r>
            <a:r>
              <a:rPr lang="pl-PL" sz="1600" dirty="0" smtClean="0">
                <a:solidFill>
                  <a:schemeClr val="tx1"/>
                </a:solidFill>
              </a:rPr>
              <a:t>niepełnosprawnościami – zadania należy zaplanować w taki sposób, aby osoby z każdym rodzajem niepełnosprawności mogły skorzystać z pełnej oferty, </a:t>
            </a:r>
          </a:p>
          <a:p>
            <a:pPr marL="342900" indent="-342900" algn="just">
              <a:buAutoNum type="arabicPeriod"/>
            </a:pPr>
            <a:endParaRPr lang="pl-PL" sz="1600" dirty="0" smtClean="0">
              <a:solidFill>
                <a:schemeClr val="tx1"/>
              </a:solidFill>
            </a:endParaRPr>
          </a:p>
          <a:p>
            <a:pPr marL="342900" indent="-342900" algn="just">
              <a:buAutoNum type="arabicPeriod"/>
            </a:pPr>
            <a:r>
              <a:rPr lang="pl-PL" sz="1600" dirty="0">
                <a:solidFill>
                  <a:schemeClr val="tx1"/>
                </a:solidFill>
              </a:rPr>
              <a:t>przygotowanie komunikatów o projekcie w języku prostym, sposób prezentowania informacji w sposób przystępny dla odbiorców o różnorodnych </a:t>
            </a:r>
            <a:r>
              <a:rPr lang="pl-PL" sz="1600" dirty="0" smtClean="0">
                <a:solidFill>
                  <a:schemeClr val="tx1"/>
                </a:solidFill>
              </a:rPr>
              <a:t>potrzebach np. osób niedowidzących, osób niedosłyszących i osób                             </a:t>
            </a:r>
            <a:r>
              <a:rPr lang="pl-PL" sz="1600" dirty="0">
                <a:solidFill>
                  <a:schemeClr val="tx1"/>
                </a:solidFill>
              </a:rPr>
              <a:t>z niepełnosprawnością intelektualną</a:t>
            </a:r>
            <a:r>
              <a:rPr lang="pl-PL" sz="1600" dirty="0" smtClean="0">
                <a:solidFill>
                  <a:schemeClr val="tx1"/>
                </a:solidFill>
              </a:rPr>
              <a:t>,</a:t>
            </a:r>
          </a:p>
        </p:txBody>
      </p:sp>
    </p:spTree>
    <p:extLst>
      <p:ext uri="{BB962C8B-B14F-4D97-AF65-F5344CB8AC3E}">
        <p14:creationId xmlns="" xmlns:p14="http://schemas.microsoft.com/office/powerpoint/2010/main" val="193706222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6503"/>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1000" b="1" dirty="0" smtClean="0">
              <a:solidFill>
                <a:schemeClr val="tx1">
                  <a:lumMod val="95000"/>
                  <a:lumOff val="5000"/>
                </a:schemeClr>
              </a:solidFill>
            </a:endParaRPr>
          </a:p>
          <a:p>
            <a:pPr algn="ctr"/>
            <a:r>
              <a:rPr lang="pl-PL" sz="2000" b="1" dirty="0" smtClean="0">
                <a:solidFill>
                  <a:schemeClr val="tx1">
                    <a:lumMod val="95000"/>
                    <a:lumOff val="5000"/>
                  </a:schemeClr>
                </a:solidFill>
              </a:rPr>
              <a:t>Zasada </a:t>
            </a:r>
            <a:r>
              <a:rPr lang="pl-PL" sz="2000" b="1" dirty="0">
                <a:solidFill>
                  <a:schemeClr val="tx1">
                    <a:lumMod val="95000"/>
                    <a:lumOff val="5000"/>
                  </a:schemeClr>
                </a:solidFill>
              </a:rPr>
              <a:t>równości szans i niedyskryminacji </a:t>
            </a:r>
            <a:r>
              <a:rPr lang="pl-PL" sz="2000" b="1" dirty="0" smtClean="0">
                <a:solidFill>
                  <a:schemeClr val="tx1">
                    <a:lumMod val="95000"/>
                    <a:lumOff val="5000"/>
                  </a:schemeClr>
                </a:solidFill>
              </a:rPr>
              <a:t>cd.</a:t>
            </a:r>
            <a:endParaRPr lang="pl-PL" sz="2000" b="1" dirty="0">
              <a:solidFill>
                <a:schemeClr val="tx1">
                  <a:lumMod val="95000"/>
                  <a:lumOff val="5000"/>
                </a:schemeClr>
              </a:solidFill>
            </a:endParaRPr>
          </a:p>
          <a:p>
            <a:pPr algn="ctr"/>
            <a:endParaRPr lang="pl-PL" sz="2000" dirty="0" smtClean="0">
              <a:solidFill>
                <a:schemeClr val="tx1">
                  <a:lumMod val="95000"/>
                  <a:lumOff val="5000"/>
                </a:schemeClr>
              </a:solidFill>
            </a:endParaRPr>
          </a:p>
          <a:p>
            <a:pPr marL="444500" indent="-444500" algn="just"/>
            <a:r>
              <a:rPr lang="pl-PL" sz="1600" dirty="0" smtClean="0">
                <a:solidFill>
                  <a:schemeClr val="tx1">
                    <a:lumMod val="95000"/>
                    <a:lumOff val="5000"/>
                  </a:schemeClr>
                </a:solidFill>
              </a:rPr>
              <a:t>4. mechanizm </a:t>
            </a:r>
            <a:r>
              <a:rPr lang="pl-PL" sz="1600" dirty="0">
                <a:solidFill>
                  <a:schemeClr val="tx1">
                    <a:lumMod val="95000"/>
                    <a:lumOff val="5000"/>
                  </a:schemeClr>
                </a:solidFill>
              </a:rPr>
              <a:t>racjonalnych usprawnień </a:t>
            </a:r>
            <a:r>
              <a:rPr lang="pl-PL" sz="1600" dirty="0" smtClean="0">
                <a:solidFill>
                  <a:schemeClr val="tx1">
                    <a:lumMod val="95000"/>
                    <a:lumOff val="5000"/>
                  </a:schemeClr>
                </a:solidFill>
              </a:rPr>
              <a:t>tj. możliwość </a:t>
            </a:r>
            <a:r>
              <a:rPr lang="pl-PL" sz="1600" dirty="0">
                <a:solidFill>
                  <a:schemeClr val="tx1">
                    <a:lumMod val="95000"/>
                    <a:lumOff val="5000"/>
                  </a:schemeClr>
                </a:solidFill>
              </a:rPr>
              <a:t>finansowania specyficznych usług dostosowawczych </a:t>
            </a:r>
            <a:r>
              <a:rPr lang="pl-PL" sz="1600" dirty="0" smtClean="0">
                <a:solidFill>
                  <a:schemeClr val="tx1">
                    <a:lumMod val="95000"/>
                    <a:lumOff val="5000"/>
                  </a:schemeClr>
                </a:solidFill>
              </a:rPr>
              <a:t>nieprzewidzianych </a:t>
            </a:r>
            <a:r>
              <a:rPr lang="pl-PL" sz="1600" dirty="0">
                <a:solidFill>
                  <a:schemeClr val="tx1">
                    <a:lumMod val="95000"/>
                    <a:lumOff val="5000"/>
                  </a:schemeClr>
                </a:solidFill>
              </a:rPr>
              <a:t>z góry we wniosku o dofinansowanie projektu, lecz uruchamianych wraz                                 z pojawieniem się w projekcie (w charakterze uczestnika lub personelu) osoby z </a:t>
            </a:r>
            <a:r>
              <a:rPr lang="pl-PL" sz="1600" dirty="0" smtClean="0">
                <a:solidFill>
                  <a:schemeClr val="tx1">
                    <a:lumMod val="95000"/>
                    <a:lumOff val="5000"/>
                  </a:schemeClr>
                </a:solidFill>
              </a:rPr>
              <a:t>niepełnosprawnością</a:t>
            </a:r>
            <a:r>
              <a:rPr lang="pl-PL" sz="1600" dirty="0">
                <a:solidFill>
                  <a:schemeClr val="tx1">
                    <a:lumMod val="95000"/>
                    <a:lumOff val="5000"/>
                  </a:schemeClr>
                </a:solidFill>
              </a:rPr>
              <a:t>,</a:t>
            </a:r>
            <a:endParaRPr lang="pl-PL" sz="1600" dirty="0" smtClean="0">
              <a:solidFill>
                <a:schemeClr val="tx1">
                  <a:lumMod val="95000"/>
                  <a:lumOff val="5000"/>
                </a:schemeClr>
              </a:solidFill>
            </a:endParaRPr>
          </a:p>
          <a:p>
            <a:pPr marL="444500" indent="-444500" algn="just"/>
            <a:endParaRPr lang="pl-PL" sz="1600" dirty="0">
              <a:solidFill>
                <a:schemeClr val="tx1">
                  <a:lumMod val="95000"/>
                  <a:lumOff val="5000"/>
                </a:schemeClr>
              </a:solidFill>
            </a:endParaRPr>
          </a:p>
          <a:p>
            <a:pPr marL="444500" indent="-444500" algn="just">
              <a:buAutoNum type="arabicPeriod" startAt="5"/>
            </a:pPr>
            <a:r>
              <a:rPr lang="pl-PL" sz="1600" dirty="0" smtClean="0">
                <a:solidFill>
                  <a:schemeClr val="tx1"/>
                </a:solidFill>
              </a:rPr>
              <a:t>zapewnienie </a:t>
            </a:r>
            <a:r>
              <a:rPr lang="pl-PL" sz="1600" dirty="0">
                <a:solidFill>
                  <a:schemeClr val="tx1"/>
                </a:solidFill>
              </a:rPr>
              <a:t>dostępności informacji o </a:t>
            </a:r>
            <a:r>
              <a:rPr lang="pl-PL" sz="1600" dirty="0" smtClean="0">
                <a:solidFill>
                  <a:schemeClr val="tx1"/>
                </a:solidFill>
              </a:rPr>
              <a:t>projekcie - materiały informacyjno-promocyjne (plakaty</a:t>
            </a:r>
            <a:r>
              <a:rPr lang="pl-PL" sz="1600" dirty="0">
                <a:solidFill>
                  <a:schemeClr val="tx1"/>
                </a:solidFill>
              </a:rPr>
              <a:t>, ulotki, ogłoszenia </a:t>
            </a:r>
            <a:r>
              <a:rPr lang="pl-PL" sz="1600" dirty="0" smtClean="0">
                <a:solidFill>
                  <a:schemeClr val="tx1"/>
                </a:solidFill>
              </a:rPr>
              <a:t>prasowe)powinny zostać </a:t>
            </a:r>
            <a:r>
              <a:rPr lang="pl-PL" sz="1600" dirty="0">
                <a:solidFill>
                  <a:schemeClr val="tx1"/>
                </a:solidFill>
              </a:rPr>
              <a:t>opracowane z wykorzystaniem tekstu łatwego w </a:t>
            </a:r>
            <a:r>
              <a:rPr lang="pl-PL" sz="1600" dirty="0" smtClean="0">
                <a:solidFill>
                  <a:schemeClr val="tx1"/>
                </a:solidFill>
              </a:rPr>
              <a:t>odbiorze,</a:t>
            </a:r>
          </a:p>
          <a:p>
            <a:pPr marL="444500" indent="-444500" algn="just">
              <a:buAutoNum type="arabicPeriod" startAt="5"/>
            </a:pPr>
            <a:endParaRPr lang="pl-PL" sz="1600" dirty="0">
              <a:solidFill>
                <a:schemeClr val="tx1"/>
              </a:solidFill>
            </a:endParaRPr>
          </a:p>
          <a:p>
            <a:pPr marL="444500" indent="-444500" algn="just">
              <a:buAutoNum type="arabicPeriod" startAt="5"/>
            </a:pPr>
            <a:r>
              <a:rPr lang="pl-PL" sz="1600" dirty="0">
                <a:solidFill>
                  <a:schemeClr val="tx1"/>
                </a:solidFill>
              </a:rPr>
              <a:t>dostępność architektoniczna - wszystkie działania świadczone w ramach projektów, w których na etapie rekrutacji zidentyfikowano możliwość udziału osób z niepełnosprawnościami powinny być realizowane w budynkach dostosowanych </a:t>
            </a:r>
            <a:r>
              <a:rPr lang="pl-PL" sz="1600" dirty="0" smtClean="0">
                <a:solidFill>
                  <a:schemeClr val="tx1"/>
                </a:solidFill>
              </a:rPr>
              <a:t>architektonicznie,</a:t>
            </a: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endParaRPr lang="pl-PL" sz="1600" dirty="0">
              <a:solidFill>
                <a:schemeClr val="tx1">
                  <a:lumMod val="95000"/>
                  <a:lumOff val="5000"/>
                </a:schemeClr>
              </a:solidFill>
            </a:endParaRPr>
          </a:p>
          <a:p>
            <a:pPr marL="444500" indent="-444500" algn="just"/>
            <a:r>
              <a:rPr lang="pl-PL" sz="1600" dirty="0" smtClean="0">
                <a:solidFill>
                  <a:schemeClr val="tx1">
                    <a:lumMod val="95000"/>
                    <a:lumOff val="5000"/>
                  </a:schemeClr>
                </a:solidFill>
              </a:rPr>
              <a:t> </a:t>
            </a:r>
            <a:endParaRPr lang="pl-PL" sz="1600" dirty="0">
              <a:solidFill>
                <a:schemeClr val="tx1">
                  <a:lumMod val="95000"/>
                  <a:lumOff val="5000"/>
                </a:schemeClr>
              </a:solidFill>
            </a:endParaRPr>
          </a:p>
        </p:txBody>
      </p:sp>
    </p:spTree>
    <p:extLst>
      <p:ext uri="{BB962C8B-B14F-4D97-AF65-F5344CB8AC3E}">
        <p14:creationId xmlns="" xmlns:p14="http://schemas.microsoft.com/office/powerpoint/2010/main" val="369093563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8476"/>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1600" b="1" dirty="0" smtClean="0">
                <a:solidFill>
                  <a:schemeClr val="tx1">
                    <a:lumMod val="95000"/>
                    <a:lumOff val="5000"/>
                  </a:schemeClr>
                </a:solidFill>
              </a:rPr>
              <a:t> </a:t>
            </a:r>
          </a:p>
          <a:p>
            <a:pPr algn="ctr"/>
            <a:r>
              <a:rPr lang="pl-PL" sz="2000" b="1" dirty="0" smtClean="0">
                <a:solidFill>
                  <a:schemeClr val="tx1">
                    <a:lumMod val="95000"/>
                    <a:lumOff val="5000"/>
                  </a:schemeClr>
                </a:solidFill>
              </a:rPr>
              <a:t>Zasada </a:t>
            </a:r>
            <a:r>
              <a:rPr lang="pl-PL" sz="2000" b="1" dirty="0">
                <a:solidFill>
                  <a:schemeClr val="tx1">
                    <a:lumMod val="95000"/>
                    <a:lumOff val="5000"/>
                  </a:schemeClr>
                </a:solidFill>
              </a:rPr>
              <a:t>równości szans i niedyskryminacji </a:t>
            </a:r>
            <a:r>
              <a:rPr lang="pl-PL" sz="2000" b="1" dirty="0" smtClean="0">
                <a:solidFill>
                  <a:schemeClr val="tx1">
                    <a:lumMod val="95000"/>
                    <a:lumOff val="5000"/>
                  </a:schemeClr>
                </a:solidFill>
              </a:rPr>
              <a:t>cd.</a:t>
            </a:r>
            <a:endParaRPr lang="pl-PL" sz="2000" b="1" dirty="0">
              <a:solidFill>
                <a:schemeClr val="tx1">
                  <a:lumMod val="95000"/>
                  <a:lumOff val="5000"/>
                </a:schemeClr>
              </a:solidFill>
            </a:endParaRPr>
          </a:p>
          <a:p>
            <a:endParaRPr lang="pl-PL" sz="2000" dirty="0" smtClean="0">
              <a:solidFill>
                <a:schemeClr val="tx1">
                  <a:lumMod val="95000"/>
                  <a:lumOff val="5000"/>
                </a:schemeClr>
              </a:solidFill>
            </a:endParaRPr>
          </a:p>
          <a:p>
            <a:pPr marL="342900" indent="-342900" algn="just"/>
            <a:r>
              <a:rPr lang="pl-PL" sz="1600" dirty="0" smtClean="0">
                <a:solidFill>
                  <a:schemeClr val="tx1"/>
                </a:solidFill>
              </a:rPr>
              <a:t>7.</a:t>
            </a:r>
            <a:r>
              <a:rPr lang="pl-PL" sz="1600" dirty="0" smtClean="0"/>
              <a:t>	</a:t>
            </a:r>
            <a:r>
              <a:rPr lang="pl-PL" sz="1600" dirty="0" smtClean="0">
                <a:solidFill>
                  <a:schemeClr val="tx1"/>
                </a:solidFill>
              </a:rPr>
              <a:t>wszystkie </a:t>
            </a:r>
            <a:r>
              <a:rPr lang="pl-PL" sz="1600" dirty="0">
                <a:solidFill>
                  <a:schemeClr val="tx1"/>
                </a:solidFill>
              </a:rPr>
              <a:t>materiały, które powstaną w ramach projektu powinny być przystosowane do potrzeb osób różnymi rodzajami z niepełnosprawności, np. strony WWW muszą być zgodne ze standardem WCAG 2.0, filmy opatrzone napisami, tłumaczeniem na język </a:t>
            </a:r>
            <a:r>
              <a:rPr lang="pl-PL" sz="1600" dirty="0" smtClean="0">
                <a:solidFill>
                  <a:schemeClr val="tx1"/>
                </a:solidFill>
              </a:rPr>
              <a:t>migowy,</a:t>
            </a:r>
          </a:p>
          <a:p>
            <a:pPr marL="342900" indent="-342900" algn="just"/>
            <a:endParaRPr lang="pl-PL" sz="1600" dirty="0">
              <a:solidFill>
                <a:schemeClr val="tx1"/>
              </a:solidFill>
            </a:endParaRPr>
          </a:p>
          <a:p>
            <a:pPr marL="342900" indent="-342900" algn="just"/>
            <a:r>
              <a:rPr lang="pl-PL" sz="1600" dirty="0" smtClean="0">
                <a:solidFill>
                  <a:schemeClr val="tx1"/>
                </a:solidFill>
              </a:rPr>
              <a:t>8. 	dostępność </a:t>
            </a:r>
            <a:r>
              <a:rPr lang="pl-PL" sz="1600" dirty="0">
                <a:solidFill>
                  <a:schemeClr val="tx1"/>
                </a:solidFill>
              </a:rPr>
              <a:t>procesu rekrutacji dla osób z niepełnosprawnościami - rekrutacja uczestników projektu powinna zostać przeprowadzona w sposób umożliwiający wzięcie udziału w tym procesie (a tym samym w projekcie) każdej zainteresowanej osobie.</a:t>
            </a:r>
          </a:p>
          <a:p>
            <a:pPr marL="342900" indent="-342900"/>
            <a:endParaRPr lang="pl-PL" sz="1600" dirty="0">
              <a:solidFill>
                <a:schemeClr val="tx1">
                  <a:lumMod val="95000"/>
                  <a:lumOff val="5000"/>
                </a:schemeClr>
              </a:solidFill>
            </a:endParaRPr>
          </a:p>
        </p:txBody>
      </p:sp>
    </p:spTree>
    <p:extLst>
      <p:ext uri="{BB962C8B-B14F-4D97-AF65-F5344CB8AC3E}">
        <p14:creationId xmlns="" xmlns:p14="http://schemas.microsoft.com/office/powerpoint/2010/main" val="2505126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1790" y="347207"/>
            <a:ext cx="8286674" cy="5867875"/>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a:r>
              <a:rPr lang="pl-PL" sz="2000" b="1" dirty="0" smtClean="0">
                <a:solidFill>
                  <a:schemeClr val="tx1"/>
                </a:solidFill>
              </a:rPr>
              <a:t>Koszty pośrednie są rozliczane wyłącznie z wykorzystaniem następujących stawek ryczałtowych:</a:t>
            </a:r>
          </a:p>
          <a:p>
            <a:endParaRPr lang="pl-PL" sz="2400" dirty="0" smtClean="0"/>
          </a:p>
          <a:p>
            <a:pPr algn="just"/>
            <a:r>
              <a:rPr lang="pl-PL" b="1" dirty="0" smtClean="0">
                <a:solidFill>
                  <a:schemeClr val="tx1"/>
                </a:solidFill>
              </a:rPr>
              <a:t>25% kosztów bezpośrednich </a:t>
            </a:r>
          </a:p>
          <a:p>
            <a:pPr algn="just"/>
            <a:r>
              <a:rPr lang="pl-PL" dirty="0" smtClean="0">
                <a:solidFill>
                  <a:schemeClr val="tx1"/>
                </a:solidFill>
              </a:rPr>
              <a:t>w przypadku projektów o wartości </a:t>
            </a:r>
            <a:r>
              <a:rPr lang="pl-PL" b="1" dirty="0" smtClean="0">
                <a:solidFill>
                  <a:schemeClr val="tx1"/>
                </a:solidFill>
              </a:rPr>
              <a:t>do 1 mln PLN włącznie, </a:t>
            </a:r>
          </a:p>
          <a:p>
            <a:pPr algn="just"/>
            <a:endParaRPr lang="pl-PL" sz="1000" b="1" dirty="0" smtClean="0">
              <a:solidFill>
                <a:schemeClr val="tx1"/>
              </a:solidFill>
            </a:endParaRPr>
          </a:p>
          <a:p>
            <a:pPr algn="just"/>
            <a:r>
              <a:rPr lang="pl-PL" b="1" dirty="0" smtClean="0">
                <a:solidFill>
                  <a:schemeClr val="tx1"/>
                </a:solidFill>
              </a:rPr>
              <a:t>20% kosztów bezpośrednich </a:t>
            </a:r>
          </a:p>
          <a:p>
            <a:pPr algn="just"/>
            <a:r>
              <a:rPr lang="pl-PL" dirty="0" smtClean="0">
                <a:solidFill>
                  <a:schemeClr val="tx1"/>
                </a:solidFill>
              </a:rPr>
              <a:t>w przypadku projektów o wartości powyżej </a:t>
            </a:r>
            <a:r>
              <a:rPr lang="pl-PL" b="1" dirty="0" smtClean="0">
                <a:solidFill>
                  <a:schemeClr val="tx1"/>
                </a:solidFill>
              </a:rPr>
              <a:t>1 mln PLN do 2 mln PLN włącznie, </a:t>
            </a:r>
          </a:p>
          <a:p>
            <a:pPr algn="just"/>
            <a:endParaRPr lang="pl-PL" sz="1000" b="1" dirty="0" smtClean="0">
              <a:solidFill>
                <a:schemeClr val="tx1"/>
              </a:solidFill>
            </a:endParaRPr>
          </a:p>
          <a:p>
            <a:pPr algn="just"/>
            <a:r>
              <a:rPr lang="pl-PL" b="1" dirty="0" smtClean="0">
                <a:solidFill>
                  <a:schemeClr val="tx1"/>
                </a:solidFill>
              </a:rPr>
              <a:t>15% kosztów bezpośrednich </a:t>
            </a:r>
          </a:p>
          <a:p>
            <a:pPr algn="just"/>
            <a:r>
              <a:rPr lang="pl-PL" dirty="0" smtClean="0">
                <a:solidFill>
                  <a:schemeClr val="tx1"/>
                </a:solidFill>
              </a:rPr>
              <a:t>w przypadku projektów o wartości powyżej </a:t>
            </a:r>
            <a:r>
              <a:rPr lang="pl-PL" b="1" dirty="0" smtClean="0">
                <a:solidFill>
                  <a:schemeClr val="tx1"/>
                </a:solidFill>
              </a:rPr>
              <a:t>2 mln PLN do 5 mln PLN włącznie, </a:t>
            </a:r>
          </a:p>
          <a:p>
            <a:pPr algn="just"/>
            <a:endParaRPr lang="pl-PL" sz="1000" b="1" dirty="0" smtClean="0">
              <a:solidFill>
                <a:schemeClr val="tx1"/>
              </a:solidFill>
            </a:endParaRPr>
          </a:p>
          <a:p>
            <a:pPr algn="just"/>
            <a:r>
              <a:rPr lang="pl-PL" b="1" dirty="0" smtClean="0">
                <a:solidFill>
                  <a:schemeClr val="tx1"/>
                </a:solidFill>
              </a:rPr>
              <a:t>10% kosztów bezpośrednich </a:t>
            </a:r>
          </a:p>
          <a:p>
            <a:pPr algn="just"/>
            <a:r>
              <a:rPr lang="pl-PL" dirty="0" smtClean="0">
                <a:solidFill>
                  <a:schemeClr val="tx1"/>
                </a:solidFill>
              </a:rPr>
              <a:t>w przypadku projektów o wartości przekraczającej </a:t>
            </a:r>
            <a:r>
              <a:rPr lang="pl-PL" b="1" dirty="0" smtClean="0">
                <a:solidFill>
                  <a:schemeClr val="tx1"/>
                </a:solidFill>
              </a:rPr>
              <a:t>5 mln PLN.</a:t>
            </a:r>
          </a:p>
          <a:p>
            <a:pPr algn="just"/>
            <a:endParaRPr lang="pl-PL" sz="2200" b="1" dirty="0" smtClean="0">
              <a:solidFill>
                <a:schemeClr val="tx1"/>
              </a:solidFill>
            </a:endParaRPr>
          </a:p>
          <a:p>
            <a:pPr algn="just"/>
            <a:endParaRPr lang="pl-PL" sz="2200" b="1" dirty="0" smtClean="0">
              <a:solidFill>
                <a:schemeClr val="tx1"/>
              </a:solidFill>
            </a:endParaRPr>
          </a:p>
          <a:p>
            <a:pPr algn="just"/>
            <a:endParaRPr lang="pl-PL" sz="2400" dirty="0" smtClean="0">
              <a:solidFill>
                <a:schemeClr val="tx1"/>
              </a:solidFill>
            </a:endParaRPr>
          </a:p>
          <a:p>
            <a:pPr marL="342900" indent="-342900" algn="just"/>
            <a:r>
              <a:rPr lang="pl-PL" sz="1600" dirty="0" smtClean="0">
                <a:solidFill>
                  <a:schemeClr val="tx1"/>
                </a:solidFill>
              </a:rPr>
              <a:t> </a:t>
            </a:r>
          </a:p>
        </p:txBody>
      </p:sp>
    </p:spTree>
    <p:extLst>
      <p:ext uri="{BB962C8B-B14F-4D97-AF65-F5344CB8AC3E}">
        <p14:creationId xmlns="" xmlns:p14="http://schemas.microsoft.com/office/powerpoint/2010/main" val="324511972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87023" y="1196752"/>
            <a:ext cx="8369954" cy="36004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endParaRPr lang="pl-PL" sz="2400" dirty="0" smtClean="0"/>
          </a:p>
          <a:p>
            <a:pPr algn="just"/>
            <a:r>
              <a:rPr lang="pl-PL" sz="2000" b="1" dirty="0" smtClean="0">
                <a:solidFill>
                  <a:schemeClr val="tx1"/>
                </a:solidFill>
              </a:rPr>
              <a:t>Zlecenie usługi merytorycznej </a:t>
            </a:r>
            <a:r>
              <a:rPr lang="pl-PL" sz="2000" dirty="0" smtClean="0">
                <a:solidFill>
                  <a:schemeClr val="tx1"/>
                </a:solidFill>
              </a:rPr>
              <a:t>w ramach projektu oznacza powierzenie wykonawcom zewnętrznym, niebędącym personelem projektu, realizacji działań merytorycznych przewidzianych w ramach danego projektu, np. zlecenie usługi szkoleniowej. Wartość wydatków nie powinna przekraczać </a:t>
            </a:r>
            <a:r>
              <a:rPr lang="pl-PL" sz="2000" b="1" dirty="0" smtClean="0">
                <a:solidFill>
                  <a:schemeClr val="tx1"/>
                </a:solidFill>
              </a:rPr>
              <a:t>30% wartości projektu.</a:t>
            </a:r>
            <a:endParaRPr lang="pl-PL" sz="2000" b="1" dirty="0">
              <a:solidFill>
                <a:schemeClr val="tx1"/>
              </a:solidFill>
              <a:latin typeface="Arial"/>
            </a:endParaRPr>
          </a:p>
        </p:txBody>
      </p:sp>
    </p:spTree>
    <p:extLst>
      <p:ext uri="{BB962C8B-B14F-4D97-AF65-F5344CB8AC3E}">
        <p14:creationId xmlns="" xmlns:p14="http://schemas.microsoft.com/office/powerpoint/2010/main" val="265568444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1790" y="347207"/>
            <a:ext cx="8286674" cy="4954001"/>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solidFill>
            </a:endParaRPr>
          </a:p>
          <a:p>
            <a:pPr algn="ctr"/>
            <a:r>
              <a:rPr lang="pl-PL" sz="2000" b="1" dirty="0" err="1" smtClean="0">
                <a:solidFill>
                  <a:schemeClr val="tx1"/>
                </a:solidFill>
              </a:rPr>
              <a:t>Cross-financing</a:t>
            </a:r>
            <a:r>
              <a:rPr lang="pl-PL" sz="2000" b="1" dirty="0" smtClean="0">
                <a:solidFill>
                  <a:schemeClr val="tx1"/>
                </a:solidFill>
              </a:rPr>
              <a:t> </a:t>
            </a:r>
          </a:p>
          <a:p>
            <a:endParaRPr lang="pl-PL" sz="1000" b="1" dirty="0" smtClean="0">
              <a:solidFill>
                <a:schemeClr val="tx1"/>
              </a:solidFill>
            </a:endParaRPr>
          </a:p>
          <a:p>
            <a:endParaRPr lang="pl-PL" sz="1000" b="1" dirty="0" smtClean="0">
              <a:solidFill>
                <a:schemeClr val="tx1"/>
              </a:solidFill>
            </a:endParaRPr>
          </a:p>
          <a:p>
            <a:pPr algn="just"/>
            <a:r>
              <a:rPr lang="pl-PL" dirty="0" smtClean="0">
                <a:solidFill>
                  <a:schemeClr val="tx1"/>
                </a:solidFill>
              </a:rPr>
              <a:t>W ramach obu konkursów wartość wydatków poniesionych na zakup środków trwałych nie może przekroczyć 10% wartości </a:t>
            </a:r>
            <a:r>
              <a:rPr lang="pl-PL" u="sng" dirty="0" smtClean="0">
                <a:solidFill>
                  <a:schemeClr val="tx1"/>
                </a:solidFill>
              </a:rPr>
              <a:t>projektu</a:t>
            </a:r>
            <a:r>
              <a:rPr lang="pl-PL" dirty="0" smtClean="0">
                <a:solidFill>
                  <a:schemeClr val="tx1"/>
                </a:solidFill>
              </a:rPr>
              <a:t> (w tym </a:t>
            </a:r>
            <a:r>
              <a:rPr lang="pl-PL" dirty="0" err="1" smtClean="0">
                <a:solidFill>
                  <a:schemeClr val="tx1"/>
                </a:solidFill>
              </a:rPr>
              <a:t>cross-financingu</a:t>
            </a:r>
            <a:r>
              <a:rPr lang="pl-PL" dirty="0" smtClean="0">
                <a:solidFill>
                  <a:schemeClr val="tx1"/>
                </a:solidFill>
              </a:rPr>
              <a:t>).</a:t>
            </a:r>
          </a:p>
          <a:p>
            <a:pPr algn="just"/>
            <a:r>
              <a:rPr lang="pl-PL" dirty="0" smtClean="0">
                <a:solidFill>
                  <a:schemeClr val="tx1"/>
                </a:solidFill>
              </a:rPr>
              <a:t>Wyjątkiem jest Działanie 8.1, w którym wartość ta jest określona na maksymalnym poziomie 15%.</a:t>
            </a:r>
          </a:p>
          <a:p>
            <a:pPr algn="just"/>
            <a:endParaRPr lang="pl-PL" dirty="0" smtClean="0">
              <a:solidFill>
                <a:schemeClr val="tx1"/>
              </a:solidFill>
            </a:endParaRPr>
          </a:p>
          <a:p>
            <a:pPr algn="just"/>
            <a:endParaRPr lang="pl-PL" dirty="0" smtClean="0">
              <a:solidFill>
                <a:schemeClr val="tx1"/>
              </a:solidFill>
            </a:endParaRPr>
          </a:p>
          <a:p>
            <a:pPr algn="just"/>
            <a:r>
              <a:rPr lang="pl-PL" dirty="0" smtClean="0">
                <a:solidFill>
                  <a:schemeClr val="tx1"/>
                </a:solidFill>
              </a:rPr>
              <a:t>Zgodnie z zapisami SZOOP wydatki w ramach </a:t>
            </a:r>
            <a:r>
              <a:rPr lang="pl-PL" dirty="0" err="1" smtClean="0">
                <a:solidFill>
                  <a:schemeClr val="tx1"/>
                </a:solidFill>
              </a:rPr>
              <a:t>cross‐financingu</a:t>
            </a:r>
            <a:r>
              <a:rPr lang="pl-PL" dirty="0" smtClean="0">
                <a:solidFill>
                  <a:schemeClr val="tx1"/>
                </a:solidFill>
              </a:rPr>
              <a:t> nie mogą przekroczyć 10% wartości </a:t>
            </a:r>
            <a:r>
              <a:rPr lang="pl-PL" u="sng" dirty="0" smtClean="0">
                <a:solidFill>
                  <a:schemeClr val="tx1"/>
                </a:solidFill>
              </a:rPr>
              <a:t>współfinansowania unijnego (EFS)</a:t>
            </a:r>
            <a:r>
              <a:rPr lang="pl-PL" dirty="0" smtClean="0">
                <a:solidFill>
                  <a:schemeClr val="tx1"/>
                </a:solidFill>
              </a:rPr>
              <a:t>.</a:t>
            </a:r>
          </a:p>
          <a:p>
            <a:pPr algn="just"/>
            <a:endParaRPr lang="pl-PL" dirty="0">
              <a:solidFill>
                <a:schemeClr val="tx1"/>
              </a:solidFill>
            </a:endParaRPr>
          </a:p>
        </p:txBody>
      </p:sp>
    </p:spTree>
    <p:extLst>
      <p:ext uri="{BB962C8B-B14F-4D97-AF65-F5344CB8AC3E}">
        <p14:creationId xmlns="" xmlns:p14="http://schemas.microsoft.com/office/powerpoint/2010/main" val="174073140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260648"/>
            <a:ext cx="8445570" cy="24482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400" b="1" dirty="0" smtClean="0">
              <a:solidFill>
                <a:schemeClr val="tx1"/>
              </a:solidFill>
            </a:endParaRPr>
          </a:p>
          <a:p>
            <a:pPr algn="ctr"/>
            <a:r>
              <a:rPr lang="pl-PL" sz="2400" b="1" dirty="0" smtClean="0">
                <a:solidFill>
                  <a:schemeClr val="tx1"/>
                </a:solidFill>
              </a:rPr>
              <a:t>Działanie 8.1 </a:t>
            </a:r>
          </a:p>
          <a:p>
            <a:pPr algn="ctr"/>
            <a:r>
              <a:rPr lang="pl-PL" sz="2400" dirty="0">
                <a:solidFill>
                  <a:schemeClr val="tx1"/>
                </a:solidFill>
              </a:rPr>
              <a:t>Aktywna integracja osób zagrożonych ubóstwem lub wykluczeniem społecznym </a:t>
            </a:r>
          </a:p>
        </p:txBody>
      </p:sp>
      <p:sp>
        <p:nvSpPr>
          <p:cNvPr id="4" name="AutoShape 3"/>
          <p:cNvSpPr>
            <a:spLocks noChangeArrowheads="1"/>
          </p:cNvSpPr>
          <p:nvPr/>
        </p:nvSpPr>
        <p:spPr bwMode="auto">
          <a:xfrm>
            <a:off x="395536" y="3356992"/>
            <a:ext cx="8445570" cy="270006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b="1" dirty="0" smtClean="0">
              <a:solidFill>
                <a:schemeClr val="tx1"/>
              </a:solidFill>
            </a:endParaRPr>
          </a:p>
          <a:p>
            <a:pPr algn="ctr"/>
            <a:r>
              <a:rPr lang="pl-PL" b="1" dirty="0" smtClean="0">
                <a:solidFill>
                  <a:schemeClr val="tx1"/>
                </a:solidFill>
              </a:rPr>
              <a:t>Cel szczegółowy: </a:t>
            </a:r>
          </a:p>
          <a:p>
            <a:pPr algn="just"/>
            <a:endParaRPr lang="pl-PL" b="1" dirty="0" smtClean="0">
              <a:solidFill>
                <a:schemeClr val="tx1"/>
              </a:solidFill>
            </a:endParaRPr>
          </a:p>
          <a:p>
            <a:pPr algn="ctr"/>
            <a:r>
              <a:rPr lang="pl-PL" dirty="0" smtClean="0">
                <a:solidFill>
                  <a:schemeClr val="tx1"/>
                </a:solidFill>
              </a:rPr>
              <a:t>Aktywna </a:t>
            </a:r>
            <a:r>
              <a:rPr lang="pl-PL" dirty="0">
                <a:solidFill>
                  <a:schemeClr val="tx1"/>
                </a:solidFill>
              </a:rPr>
              <a:t>integracja osób zagrożonych ubóstwem lub wykluczeniem społecznym poprzez poprawę ich zdolności do zatrudnienia.</a:t>
            </a:r>
          </a:p>
        </p:txBody>
      </p:sp>
    </p:spTree>
    <p:extLst>
      <p:ext uri="{BB962C8B-B14F-4D97-AF65-F5344CB8AC3E}">
        <p14:creationId xmlns="" xmlns:p14="http://schemas.microsoft.com/office/powerpoint/2010/main" val="274251067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8" name="AutoShape 2"/>
          <p:cNvSpPr>
            <a:spLocks noChangeArrowheads="1"/>
          </p:cNvSpPr>
          <p:nvPr/>
        </p:nvSpPr>
        <p:spPr bwMode="auto">
          <a:xfrm>
            <a:off x="1187624" y="548680"/>
            <a:ext cx="6912768" cy="79208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schemeClr val="tx1"/>
                </a:solidFill>
              </a:rPr>
              <a:t>Cele szczegółowe osi priorytetowej</a:t>
            </a:r>
            <a:endParaRPr lang="pl-PL" sz="2800" b="1" dirty="0">
              <a:solidFill>
                <a:schemeClr val="tx1"/>
              </a:solidFill>
            </a:endParaRPr>
          </a:p>
        </p:txBody>
      </p:sp>
      <p:sp>
        <p:nvSpPr>
          <p:cNvPr id="4099" name="AutoShape 3"/>
          <p:cNvSpPr>
            <a:spLocks noChangeArrowheads="1"/>
          </p:cNvSpPr>
          <p:nvPr/>
        </p:nvSpPr>
        <p:spPr bwMode="auto">
          <a:xfrm>
            <a:off x="827584" y="1628800"/>
            <a:ext cx="7488832" cy="417646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solidFill>
            </a:endParaRPr>
          </a:p>
          <a:p>
            <a:pPr marL="28575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dirty="0" smtClean="0">
                <a:solidFill>
                  <a:schemeClr val="tx1"/>
                </a:solidFill>
              </a:rPr>
              <a:t>Aktywna integracja osób zagrożonych ubóstwem lub wykluczeniem społecznym poprzez poprawę ich zdolności do zatrudnieni</a:t>
            </a:r>
            <a:r>
              <a:rPr lang="pl-PL" dirty="0" smtClean="0">
                <a:solidFill>
                  <a:schemeClr val="tx1"/>
                </a:solidFill>
              </a:rPr>
              <a:t>a,</a:t>
            </a:r>
          </a:p>
          <a:p>
            <a:pPr marL="28575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dirty="0" smtClean="0">
                <a:solidFill>
                  <a:schemeClr val="tx1"/>
                </a:solidFill>
              </a:rPr>
              <a:t>Zwiększenie dostępności usług społecznych </a:t>
            </a:r>
            <a:r>
              <a:rPr lang="pl-PL" dirty="0" smtClean="0">
                <a:solidFill>
                  <a:schemeClr val="tx1"/>
                </a:solidFill>
              </a:rPr>
              <a:t>w</a:t>
            </a:r>
            <a:r>
              <a:rPr lang="x-none" dirty="0" smtClean="0">
                <a:solidFill>
                  <a:schemeClr val="tx1"/>
                </a:solidFill>
              </a:rPr>
              <a:t> szczególności usług środowiskowych, opiekuńczych oraz usług wsparcia rodziny i pieczy zastępczej dla osób zagrożonych ubóstwem lub wykluczeniem społecznym</a:t>
            </a:r>
            <a:r>
              <a:rPr lang="pl-PL" dirty="0" smtClean="0">
                <a:solidFill>
                  <a:schemeClr val="tx1"/>
                </a:solidFill>
              </a:rPr>
              <a:t>,</a:t>
            </a:r>
          </a:p>
          <a:p>
            <a:pPr marL="285750" lvl="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dirty="0" smtClean="0">
                <a:solidFill>
                  <a:schemeClr val="tx1"/>
                </a:solidFill>
              </a:rPr>
              <a:t>Zwiększenie dostępności usług zdrowotnych,</a:t>
            </a:r>
            <a:endParaRPr lang="pl-PL" dirty="0" smtClean="0">
              <a:solidFill>
                <a:schemeClr val="tx1"/>
              </a:solidFill>
            </a:endParaRPr>
          </a:p>
          <a:p>
            <a:pPr marL="285750" lvl="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dirty="0" smtClean="0">
                <a:solidFill>
                  <a:schemeClr val="tx1"/>
                </a:solidFill>
              </a:rPr>
              <a:t>Wzmocnienie roli podmiotów ekonomii społecznej w aktywizacji osób w niekorzystnej sytuacji oraz w dostarczaniu usług użyteczności społecznej w regionie</a:t>
            </a:r>
            <a:r>
              <a:rPr lang="pl-PL" dirty="0" smtClean="0">
                <a:solidFill>
                  <a:schemeClr val="tx1"/>
                </a:solidFill>
              </a:rPr>
              <a:t>.</a:t>
            </a:r>
          </a:p>
          <a:p>
            <a:pPr marL="285750" indent="-285750"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pic>
        <p:nvPicPr>
          <p:cNvPr id="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5" name="AutoShape 2"/>
          <p:cNvSpPr>
            <a:spLocks noChangeArrowheads="1"/>
          </p:cNvSpPr>
          <p:nvPr/>
        </p:nvSpPr>
        <p:spPr bwMode="auto">
          <a:xfrm>
            <a:off x="812086" y="548680"/>
            <a:ext cx="7907883"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58211 51712"/>
              <a:gd name="G40" fmla="*/ 1 6295 25856"/>
              <a:gd name="G41" fmla="*/ G40 1 180"/>
              <a:gd name="G42" fmla="*/ G39 1 G41"/>
              <a:gd name="G43" fmla="+- 1 0 0"/>
              <a:gd name="G44" fmla="+- 1 0 0"/>
              <a:gd name="G45" fmla="+- 1 0 0"/>
              <a:gd name="G46" fmla="+- 1 0 0"/>
              <a:gd name="G47" fmla="+- 1 0 0"/>
              <a:gd name="G48" fmla="+- 1 0 0"/>
              <a:gd name="G49" fmla="+- 65307 0 0"/>
              <a:gd name="G50" fmla="+- 12 0 0"/>
              <a:gd name="G51" fmla="+- 1 0 0"/>
              <a:gd name="T0" fmla="*/ 2916238 w 21600"/>
              <a:gd name="T1" fmla="*/ 0 h 21600"/>
              <a:gd name="T2" fmla="*/ 0 w 21600"/>
              <a:gd name="T3" fmla="*/ 0 h 21600"/>
              <a:gd name="T4" fmla="*/ 0 w 21600"/>
              <a:gd name="T5" fmla="*/ 755650 h 21600"/>
              <a:gd name="T6" fmla="*/ 0 w 21600"/>
              <a:gd name="T7" fmla="*/ 1425030 h 21600"/>
              <a:gd name="T8" fmla="*/ 2916238 w 21600"/>
              <a:gd name="T9" fmla="*/ 1511300 h 21600"/>
              <a:gd name="T10" fmla="*/ 5832475 w 21600"/>
              <a:gd name="T11" fmla="*/ 1425030 h 21600"/>
              <a:gd name="T12" fmla="*/ 5832475 w 21600"/>
              <a:gd name="T13" fmla="*/ 755650 h 21600"/>
              <a:gd name="T14" fmla="*/ 5832475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200" b="1" dirty="0" smtClean="0">
              <a:solidFill>
                <a:schemeClr val="tx1"/>
              </a:solidFill>
            </a:endParaRPr>
          </a:p>
          <a:p>
            <a:pPr algn="ctr"/>
            <a:r>
              <a:rPr lang="pl-PL" sz="2200" b="1" dirty="0" smtClean="0">
                <a:solidFill>
                  <a:schemeClr val="tx1"/>
                </a:solidFill>
              </a:rPr>
              <a:t>Terminy naborów dla konkursów</a:t>
            </a:r>
          </a:p>
          <a:p>
            <a:pPr algn="ctr"/>
            <a:endParaRPr lang="pl-PL" sz="2200" b="1" dirty="0" smtClean="0">
              <a:solidFill>
                <a:schemeClr val="tx1"/>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u="sng" dirty="0" smtClean="0">
                <a:solidFill>
                  <a:schemeClr val="tx1">
                    <a:lumMod val="95000"/>
                    <a:lumOff val="5000"/>
                  </a:schemeClr>
                </a:solidFill>
              </a:rPr>
              <a:t>8 sierpnia 2016 r. – 9 września 2016 r.</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2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Termin </a:t>
            </a:r>
            <a:r>
              <a:rPr lang="pl-PL" sz="2200" b="1" dirty="0">
                <a:solidFill>
                  <a:schemeClr val="tx1">
                    <a:lumMod val="95000"/>
                    <a:lumOff val="5000"/>
                  </a:schemeClr>
                </a:solidFill>
              </a:rPr>
              <a:t>realizacji projektów: </a:t>
            </a:r>
            <a:endParaRPr lang="pl-PL" sz="22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chemeClr val="tx1">
                  <a:lumMod val="95000"/>
                  <a:lumOff val="5000"/>
                </a:schemeClr>
              </a:solidFill>
            </a:endParaRPr>
          </a:p>
          <a:p>
            <a:pPr algn="ctr"/>
            <a:r>
              <a:rPr lang="pl-PL" sz="2200" b="1" u="sng" dirty="0">
                <a:solidFill>
                  <a:schemeClr val="tx1"/>
                </a:solidFill>
              </a:rPr>
              <a:t>maksymalnie do </a:t>
            </a:r>
            <a:r>
              <a:rPr lang="pl-PL" sz="2200" b="1" u="sng" dirty="0" smtClean="0">
                <a:solidFill>
                  <a:schemeClr val="tx1"/>
                </a:solidFill>
              </a:rPr>
              <a:t>30.06.2019 </a:t>
            </a:r>
            <a:r>
              <a:rPr lang="pl-PL" sz="2200" b="1" u="sng" dirty="0">
                <a:solidFill>
                  <a:schemeClr val="tx1"/>
                </a:solidFill>
              </a:rPr>
              <a:t>r</a:t>
            </a:r>
            <a:r>
              <a:rPr lang="pl-PL" sz="2200" b="1" u="sng" dirty="0" smtClean="0">
                <a:solidFill>
                  <a:schemeClr val="tx1"/>
                </a:solidFill>
              </a:rPr>
              <a:t>. </a:t>
            </a:r>
          </a:p>
          <a:p>
            <a:pPr algn="ctr"/>
            <a:endParaRPr lang="pl-PL" sz="2200" b="1" u="sng" dirty="0" smtClean="0">
              <a:solidFill>
                <a:schemeClr val="tx1"/>
              </a:solidFill>
            </a:endParaRPr>
          </a:p>
          <a:p>
            <a:pPr algn="just"/>
            <a:r>
              <a:rPr lang="pl-PL" dirty="0" smtClean="0">
                <a:solidFill>
                  <a:schemeClr val="tx1"/>
                </a:solidFill>
              </a:rPr>
              <a:t>Przy </a:t>
            </a:r>
            <a:r>
              <a:rPr lang="pl-PL" dirty="0">
                <a:solidFill>
                  <a:schemeClr val="tx1"/>
                </a:solidFill>
              </a:rPr>
              <a:t>określaniu daty rozpoczęcia realizacji projektu należy uwzględnić proces oceny</a:t>
            </a:r>
            <a:r>
              <a:rPr lang="pl-PL" dirty="0" smtClean="0">
                <a:solidFill>
                  <a:schemeClr val="tx1"/>
                </a:solidFill>
              </a:rPr>
              <a:t>, ewentualne </a:t>
            </a:r>
            <a:r>
              <a:rPr lang="pl-PL" dirty="0">
                <a:solidFill>
                  <a:schemeClr val="tx1"/>
                </a:solidFill>
              </a:rPr>
              <a:t>negocjacje oraz czas niezbędny na przygotowanie dokumentów </a:t>
            </a:r>
            <a:r>
              <a:rPr lang="pl-PL" dirty="0" smtClean="0">
                <a:solidFill>
                  <a:schemeClr val="tx1"/>
                </a:solidFill>
              </a:rPr>
              <a:t>wymaganych do </a:t>
            </a:r>
            <a:r>
              <a:rPr lang="pl-PL" dirty="0">
                <a:solidFill>
                  <a:schemeClr val="tx1"/>
                </a:solidFill>
              </a:rPr>
              <a:t>zawarcia </a:t>
            </a:r>
            <a:r>
              <a:rPr lang="pl-PL" dirty="0" smtClean="0">
                <a:solidFill>
                  <a:schemeClr val="tx1"/>
                </a:solidFill>
              </a:rPr>
              <a:t>umowy.</a:t>
            </a:r>
            <a:endParaRPr lang="pl-PL" b="1" u="sng" dirty="0">
              <a:solidFill>
                <a:schemeClr val="tx1"/>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p:txBody>
      </p:sp>
    </p:spTree>
    <p:extLst>
      <p:ext uri="{BB962C8B-B14F-4D97-AF65-F5344CB8AC3E}">
        <p14:creationId xmlns="" xmlns:p14="http://schemas.microsoft.com/office/powerpoint/2010/main" val="422293939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 name="AutoShape 4"/>
          <p:cNvSpPr>
            <a:spLocks noChangeArrowheads="1"/>
          </p:cNvSpPr>
          <p:nvPr/>
        </p:nvSpPr>
        <p:spPr bwMode="auto">
          <a:xfrm>
            <a:off x="812087" y="836712"/>
            <a:ext cx="7907883" cy="558313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56939 57600"/>
              <a:gd name="G40" fmla="*/ 1 6295 25856"/>
              <a:gd name="G41" fmla="*/ G40 1 180"/>
              <a:gd name="G42" fmla="*/ G39 1 G41"/>
              <a:gd name="G43" fmla="+- 1 0 0"/>
              <a:gd name="G44" fmla="+- 59805 0 0"/>
              <a:gd name="G45" fmla="+- 1 0 0"/>
              <a:gd name="G46" fmla="+- 1 0 0"/>
              <a:gd name="G47" fmla="+- 1 0 0"/>
              <a:gd name="G48" fmla="+- 1 0 0"/>
              <a:gd name="G49" fmla="+- 1 0 0"/>
              <a:gd name="G50" fmla="+- 12 0 0"/>
              <a:gd name="G51" fmla="+- 1 0 0"/>
              <a:gd name="T0" fmla="*/ 2879725 w 21600"/>
              <a:gd name="T1" fmla="*/ 0 h 21600"/>
              <a:gd name="T2" fmla="*/ 0 w 21600"/>
              <a:gd name="T3" fmla="*/ 0 h 21600"/>
              <a:gd name="T4" fmla="*/ 0 w 21600"/>
              <a:gd name="T5" fmla="*/ 792163 h 21600"/>
              <a:gd name="T6" fmla="*/ 0 w 21600"/>
              <a:gd name="T7" fmla="*/ 1493886 h 21600"/>
              <a:gd name="T8" fmla="*/ 2879725 w 21600"/>
              <a:gd name="T9" fmla="*/ 1584325 h 21600"/>
              <a:gd name="T10" fmla="*/ 5759450 w 21600"/>
              <a:gd name="T11" fmla="*/ 1493886 h 21600"/>
              <a:gd name="T12" fmla="*/ 5759450 w 21600"/>
              <a:gd name="T13" fmla="*/ 792163 h 21600"/>
              <a:gd name="T14" fmla="*/ 5759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chemeClr val="tx1">
                    <a:lumMod val="95000"/>
                    <a:lumOff val="5000"/>
                  </a:schemeClr>
                </a:solidFill>
              </a:rPr>
              <a:t>Kwoty środków przeznaczone na dofinansowanie realizacji projektów</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u="sng" dirty="0" smtClean="0">
                <a:solidFill>
                  <a:schemeClr val="tx1">
                    <a:lumMod val="95000"/>
                    <a:lumOff val="5000"/>
                  </a:schemeClr>
                </a:solidFill>
              </a:rPr>
              <a:t>RPPK.08.01.00-IP.01-18-008/16</a:t>
            </a:r>
            <a:r>
              <a:rPr lang="pl-PL" sz="1600" u="sng" dirty="0" smtClean="0">
                <a:solidFill>
                  <a:schemeClr val="tx1">
                    <a:lumMod val="95000"/>
                    <a:lumOff val="5000"/>
                  </a:schemeClr>
                </a:solidFill>
              </a:rPr>
              <a:t>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lumMod val="95000"/>
                  <a:lumOff val="5000"/>
                </a:schemeClr>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1">
                    <a:lumMod val="95000"/>
                    <a:lumOff val="5000"/>
                  </a:schemeClr>
                </a:solidFill>
              </a:rPr>
              <a:t>Aktywna </a:t>
            </a:r>
            <a:r>
              <a:rPr lang="pl-PL" sz="1600" dirty="0">
                <a:solidFill>
                  <a:schemeClr val="tx1">
                    <a:lumMod val="95000"/>
                    <a:lumOff val="5000"/>
                  </a:schemeClr>
                </a:solidFill>
              </a:rPr>
              <a:t>integracja osób zagrożonych ubóstwem lub wykluczeniem </a:t>
            </a:r>
            <a:r>
              <a:rPr lang="pl-PL" sz="1600" dirty="0" smtClean="0">
                <a:solidFill>
                  <a:schemeClr val="tx1">
                    <a:lumMod val="95000"/>
                    <a:lumOff val="5000"/>
                  </a:schemeClr>
                </a:solidFill>
              </a:rPr>
              <a:t>społecznym - </a:t>
            </a:r>
            <a:r>
              <a:rPr lang="pl-PL" sz="1600" b="1" dirty="0" smtClean="0">
                <a:solidFill>
                  <a:schemeClr val="tx1">
                    <a:lumMod val="95000"/>
                    <a:lumOff val="5000"/>
                  </a:schemeClr>
                </a:solidFill>
              </a:rPr>
              <a:t>Wsparcie podmiotów reintegracji zawodowej i społecznej (WTZ, ZAZ, KIS, CIS)</a:t>
            </a:r>
            <a:endParaRPr lang="pl-PL" sz="1600" b="1"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chemeClr val="tx1">
                    <a:lumMod val="95000"/>
                    <a:lumOff val="5000"/>
                  </a:schemeClr>
                </a:solidFill>
              </a:rPr>
              <a:t>25.000.000,00 zł</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u="sng" dirty="0">
                <a:solidFill>
                  <a:schemeClr val="tx1">
                    <a:lumMod val="95000"/>
                    <a:lumOff val="5000"/>
                  </a:schemeClr>
                </a:solidFill>
              </a:rPr>
              <a:t>RPPK.08.01.00-IP.01-18-009/16</a:t>
            </a:r>
            <a:r>
              <a:rPr lang="pl-PL" sz="1600" u="sng" dirty="0">
                <a:solidFill>
                  <a:schemeClr val="tx1">
                    <a:lumMod val="95000"/>
                    <a:lumOff val="5000"/>
                  </a:schemeClr>
                </a:solidFill>
              </a:rPr>
              <a:t> </a:t>
            </a:r>
            <a:endParaRPr lang="pl-PL" sz="1600" u="sng"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lumMod val="95000"/>
                  <a:lumOff val="5000"/>
                </a:schemeClr>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1">
                    <a:lumMod val="95000"/>
                    <a:lumOff val="5000"/>
                  </a:schemeClr>
                </a:solidFill>
              </a:rPr>
              <a:t>Aktywna </a:t>
            </a:r>
            <a:r>
              <a:rPr lang="pl-PL" sz="1600" dirty="0">
                <a:solidFill>
                  <a:schemeClr val="tx1">
                    <a:lumMod val="95000"/>
                    <a:lumOff val="5000"/>
                  </a:schemeClr>
                </a:solidFill>
              </a:rPr>
              <a:t>integracja osób zagrożonych ubóstwem lub wykluczeniem </a:t>
            </a:r>
            <a:r>
              <a:rPr lang="pl-PL" sz="1600" dirty="0" smtClean="0">
                <a:solidFill>
                  <a:schemeClr val="tx1">
                    <a:lumMod val="95000"/>
                    <a:lumOff val="5000"/>
                  </a:schemeClr>
                </a:solidFill>
              </a:rPr>
              <a:t>społecznym - </a:t>
            </a:r>
            <a:r>
              <a:rPr lang="pl-PL" sz="1600" b="1" dirty="0" smtClean="0">
                <a:solidFill>
                  <a:schemeClr val="tx1">
                    <a:lumMod val="95000"/>
                    <a:lumOff val="5000"/>
                  </a:schemeClr>
                </a:solidFill>
              </a:rPr>
              <a:t>Usługi aktywnej integracji </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chemeClr val="tx1">
                    <a:lumMod val="95000"/>
                    <a:lumOff val="5000"/>
                  </a:schemeClr>
                </a:solidFill>
              </a:rPr>
              <a:t>30.000.000,00 zł</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chemeClr val="tx1">
                  <a:lumMod val="95000"/>
                  <a:lumOff val="5000"/>
                </a:schemeClr>
              </a:solidFill>
            </a:endParaRPr>
          </a:p>
        </p:txBody>
      </p:sp>
    </p:spTree>
    <p:extLst>
      <p:ext uri="{BB962C8B-B14F-4D97-AF65-F5344CB8AC3E}">
        <p14:creationId xmlns="" xmlns:p14="http://schemas.microsoft.com/office/powerpoint/2010/main" val="1420269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pic>
        <p:nvPicPr>
          <p:cNvPr id="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6" name="AutoShape 4"/>
          <p:cNvSpPr>
            <a:spLocks noChangeArrowheads="1"/>
          </p:cNvSpPr>
          <p:nvPr/>
        </p:nvSpPr>
        <p:spPr bwMode="auto">
          <a:xfrm>
            <a:off x="899582" y="846701"/>
            <a:ext cx="7736701" cy="4958563"/>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56939 57600"/>
              <a:gd name="G40" fmla="*/ 1 6295 25856"/>
              <a:gd name="G41" fmla="*/ G40 1 180"/>
              <a:gd name="G42" fmla="*/ G39 1 G41"/>
              <a:gd name="G43" fmla="+- 1 0 0"/>
              <a:gd name="G44" fmla="+- 59805 0 0"/>
              <a:gd name="G45" fmla="+- 1 0 0"/>
              <a:gd name="G46" fmla="+- 1 0 0"/>
              <a:gd name="G47" fmla="+- 1 0 0"/>
              <a:gd name="G48" fmla="+- 1 0 0"/>
              <a:gd name="G49" fmla="+- 1 0 0"/>
              <a:gd name="G50" fmla="+- 12 0 0"/>
              <a:gd name="G51" fmla="+- 1 0 0"/>
              <a:gd name="T0" fmla="*/ 2879725 w 21600"/>
              <a:gd name="T1" fmla="*/ 0 h 21600"/>
              <a:gd name="T2" fmla="*/ 0 w 21600"/>
              <a:gd name="T3" fmla="*/ 0 h 21600"/>
              <a:gd name="T4" fmla="*/ 0 w 21600"/>
              <a:gd name="T5" fmla="*/ 792163 h 21600"/>
              <a:gd name="T6" fmla="*/ 0 w 21600"/>
              <a:gd name="T7" fmla="*/ 1493886 h 21600"/>
              <a:gd name="T8" fmla="*/ 2879725 w 21600"/>
              <a:gd name="T9" fmla="*/ 1584325 h 21600"/>
              <a:gd name="T10" fmla="*/ 5759450 w 21600"/>
              <a:gd name="T11" fmla="*/ 1493886 h 21600"/>
              <a:gd name="T12" fmla="*/ 5759450 w 21600"/>
              <a:gd name="T13" fmla="*/ 792163 h 21600"/>
              <a:gd name="T14" fmla="*/ 5759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chemeClr val="tx1">
                  <a:lumMod val="95000"/>
                  <a:lumOff val="5000"/>
                </a:schemeClr>
              </a:solidFill>
            </a:endParaRPr>
          </a:p>
          <a:p>
            <a:pPr algn="just"/>
            <a:endParaRPr lang="pl-PL" sz="1600" dirty="0" smtClean="0">
              <a:solidFill>
                <a:schemeClr val="tx1">
                  <a:lumMod val="95000"/>
                  <a:lumOff val="5000"/>
                </a:schemeClr>
              </a:solidFill>
            </a:endParaRPr>
          </a:p>
          <a:p>
            <a:pPr algn="just"/>
            <a:r>
              <a:rPr lang="pl-PL" sz="1600" dirty="0" smtClean="0">
                <a:solidFill>
                  <a:schemeClr val="tx1">
                    <a:lumMod val="95000"/>
                    <a:lumOff val="5000"/>
                  </a:schemeClr>
                </a:solidFill>
              </a:rPr>
              <a:t>Maksymalny dopuszczalny poziom dofinansowania projektu (ze środków UE i środków budżetu państwa) wynosi </a:t>
            </a:r>
            <a:r>
              <a:rPr lang="pl-PL" sz="1600" b="1" dirty="0" smtClean="0">
                <a:solidFill>
                  <a:schemeClr val="tx1">
                    <a:lumMod val="95000"/>
                    <a:lumOff val="5000"/>
                  </a:schemeClr>
                </a:solidFill>
              </a:rPr>
              <a:t>95%</a:t>
            </a:r>
          </a:p>
          <a:p>
            <a:pPr algn="just"/>
            <a:endParaRPr lang="pl-PL" sz="1600" b="1" dirty="0" smtClean="0">
              <a:solidFill>
                <a:schemeClr val="tx1">
                  <a:lumMod val="95000"/>
                  <a:lumOff val="5000"/>
                </a:schemeClr>
              </a:solidFill>
            </a:endParaRPr>
          </a:p>
          <a:p>
            <a:pPr algn="just"/>
            <a:r>
              <a:rPr lang="pl-PL" sz="1600" dirty="0" smtClean="0">
                <a:solidFill>
                  <a:schemeClr val="tx1">
                    <a:lumMod val="95000"/>
                    <a:lumOff val="5000"/>
                  </a:schemeClr>
                </a:solidFill>
              </a:rPr>
              <a:t>Minimalny udział wkładu własnego beneficjenta w finansowaniu wydatków kwalifikowalnych projektu w ramach konkursu wynosi </a:t>
            </a:r>
            <a:r>
              <a:rPr lang="pl-PL" sz="1600" b="1" dirty="0">
                <a:solidFill>
                  <a:schemeClr val="tx1">
                    <a:lumMod val="95000"/>
                    <a:lumOff val="5000"/>
                  </a:schemeClr>
                </a:solidFill>
              </a:rPr>
              <a:t>5</a:t>
            </a:r>
            <a:r>
              <a:rPr lang="pl-PL" sz="1600" b="1" dirty="0" smtClean="0">
                <a:solidFill>
                  <a:schemeClr val="tx1">
                    <a:lumMod val="95000"/>
                    <a:lumOff val="5000"/>
                  </a:schemeClr>
                </a:solidFill>
              </a:rPr>
              <a:t>%</a:t>
            </a:r>
            <a:r>
              <a:rPr lang="pl-PL" sz="1600" dirty="0" smtClean="0">
                <a:solidFill>
                  <a:schemeClr val="tx1">
                    <a:lumMod val="95000"/>
                    <a:lumOff val="5000"/>
                  </a:schemeClr>
                </a:solidFill>
              </a:rPr>
              <a:t> kosztów kwalifikowalnych projektu.</a:t>
            </a:r>
          </a:p>
          <a:p>
            <a:pPr algn="just"/>
            <a:endParaRPr lang="pl-PL" sz="1600" dirty="0">
              <a:solidFill>
                <a:schemeClr val="tx1">
                  <a:lumMod val="95000"/>
                  <a:lumOff val="5000"/>
                </a:schemeClr>
              </a:solidFill>
            </a:endParaRPr>
          </a:p>
          <a:p>
            <a:pPr algn="just"/>
            <a:r>
              <a:rPr lang="pl-PL" sz="1600" dirty="0">
                <a:solidFill>
                  <a:schemeClr val="tx1">
                    <a:lumMod val="95000"/>
                    <a:lumOff val="5000"/>
                  </a:schemeClr>
                </a:solidFill>
              </a:rPr>
              <a:t>Minimalna wartość projektu: </a:t>
            </a:r>
            <a:r>
              <a:rPr lang="pl-PL" sz="1600" b="1" dirty="0">
                <a:solidFill>
                  <a:schemeClr val="tx1">
                    <a:lumMod val="95000"/>
                    <a:lumOff val="5000"/>
                  </a:schemeClr>
                </a:solidFill>
              </a:rPr>
              <a:t>50.000,00 </a:t>
            </a:r>
            <a:r>
              <a:rPr lang="pl-PL" sz="1600" b="1" dirty="0" smtClean="0">
                <a:solidFill>
                  <a:schemeClr val="tx1">
                    <a:lumMod val="95000"/>
                    <a:lumOff val="5000"/>
                  </a:schemeClr>
                </a:solidFill>
              </a:rPr>
              <a:t>zł</a:t>
            </a:r>
          </a:p>
          <a:p>
            <a:pPr algn="just"/>
            <a:endParaRPr lang="pl-PL" sz="1600" dirty="0">
              <a:solidFill>
                <a:schemeClr val="tx1">
                  <a:lumMod val="95000"/>
                  <a:lumOff val="5000"/>
                </a:schemeClr>
              </a:solidFill>
            </a:endParaRPr>
          </a:p>
          <a:p>
            <a:pPr algn="just"/>
            <a:r>
              <a:rPr lang="pl-PL" sz="1600" dirty="0">
                <a:solidFill>
                  <a:schemeClr val="tx1">
                    <a:lumMod val="95000"/>
                    <a:lumOff val="5000"/>
                  </a:schemeClr>
                </a:solidFill>
              </a:rPr>
              <a:t>Maksymalna wartość projektu: nie określono</a:t>
            </a:r>
          </a:p>
          <a:p>
            <a:pPr algn="just"/>
            <a:endParaRPr lang="pl-PL" sz="1600"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chemeClr val="tx1">
                  <a:lumMod val="95000"/>
                  <a:lumOff val="5000"/>
                </a:schemeClr>
              </a:solidFill>
            </a:endParaRPr>
          </a:p>
        </p:txBody>
      </p:sp>
    </p:spTree>
    <p:extLst>
      <p:ext uri="{BB962C8B-B14F-4D97-AF65-F5344CB8AC3E}">
        <p14:creationId xmlns="" xmlns:p14="http://schemas.microsoft.com/office/powerpoint/2010/main" val="254943501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74902" y="188640"/>
            <a:ext cx="8517578" cy="66247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800" b="1" u="sng" dirty="0" smtClean="0">
              <a:solidFill>
                <a:schemeClr val="tx1">
                  <a:lumMod val="95000"/>
                  <a:lumOff val="5000"/>
                </a:schemeClr>
              </a:solidFill>
            </a:endParaRPr>
          </a:p>
          <a:p>
            <a:pPr algn="ctr"/>
            <a:r>
              <a:rPr lang="pl-PL" b="1" dirty="0" smtClean="0">
                <a:solidFill>
                  <a:schemeClr val="tx1">
                    <a:lumMod val="95000"/>
                    <a:lumOff val="5000"/>
                  </a:schemeClr>
                </a:solidFill>
              </a:rPr>
              <a:t>Typy projektów przewidziane do realizacji </a:t>
            </a:r>
          </a:p>
          <a:p>
            <a:pPr algn="ctr"/>
            <a:endParaRPr lang="pl-PL" sz="800" b="1" dirty="0" smtClean="0">
              <a:solidFill>
                <a:schemeClr val="tx1">
                  <a:lumMod val="95000"/>
                  <a:lumOff val="5000"/>
                </a:schemeClr>
              </a:solidFill>
            </a:endParaRPr>
          </a:p>
          <a:p>
            <a:pPr algn="ctr"/>
            <a:r>
              <a:rPr lang="pl-PL" b="1" dirty="0" smtClean="0">
                <a:solidFill>
                  <a:schemeClr val="tx1">
                    <a:lumMod val="95000"/>
                    <a:lumOff val="5000"/>
                  </a:schemeClr>
                </a:solidFill>
              </a:rPr>
              <a:t>Konkurs nr</a:t>
            </a:r>
            <a:r>
              <a:rPr lang="pl-PL" b="1" i="1" dirty="0" smtClean="0">
                <a:solidFill>
                  <a:schemeClr val="tx1">
                    <a:lumMod val="95000"/>
                    <a:lumOff val="5000"/>
                  </a:schemeClr>
                </a:solidFill>
              </a:rPr>
              <a:t> RPPK.08.01.00-IP.01-18-008/16</a:t>
            </a:r>
          </a:p>
          <a:p>
            <a:pPr algn="ctr"/>
            <a:endParaRPr lang="pl-PL" b="1" i="1" dirty="0" smtClean="0">
              <a:solidFill>
                <a:schemeClr val="tx1">
                  <a:lumMod val="95000"/>
                  <a:lumOff val="5000"/>
                </a:schemeClr>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1. </a:t>
            </a:r>
            <a:r>
              <a:rPr lang="pl-PL" sz="1600" dirty="0" smtClean="0">
                <a:solidFill>
                  <a:schemeClr val="tx1"/>
                </a:solidFill>
              </a:rPr>
              <a:t>Włączanie </a:t>
            </a:r>
            <a:r>
              <a:rPr lang="pl-PL" sz="1600" dirty="0">
                <a:solidFill>
                  <a:schemeClr val="tx1"/>
                </a:solidFill>
              </a:rPr>
              <a:t>osób </a:t>
            </a:r>
            <a:r>
              <a:rPr lang="pl-PL" sz="1600" dirty="0" smtClean="0">
                <a:solidFill>
                  <a:schemeClr val="tx1"/>
                </a:solidFill>
              </a:rPr>
              <a:t>z niepełnosprawnościami </a:t>
            </a:r>
            <a:r>
              <a:rPr lang="pl-PL" sz="1600" dirty="0">
                <a:solidFill>
                  <a:schemeClr val="tx1"/>
                </a:solidFill>
              </a:rPr>
              <a:t>w zajęcia na rzecz aktywizacji zawodowej, realizowane w warsztatach terapii zajęciowej poprzez finansowanie zajęć związanych z uczestnictwem w WTZ (w zakresie nie finansowanym przez PFRON) oraz działań na rzecz aktywnej integracji dotychczas nie oferowanych przez WTZ (np. zajęcia aktywizacyjne), stanowiących poszerzenie oferty WTZ</a:t>
            </a:r>
            <a:r>
              <a:rPr lang="pl-PL" sz="1600" dirty="0" smtClean="0">
                <a:solidFill>
                  <a:schemeClr val="tx1"/>
                </a:solidFill>
              </a:rPr>
              <a:t>.</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a:p>
            <a:pPr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1"/>
                </a:solidFill>
              </a:rPr>
              <a:t>2. </a:t>
            </a:r>
            <a:r>
              <a:rPr lang="pl-PL" sz="1600" dirty="0">
                <a:solidFill>
                  <a:schemeClr val="tx1"/>
                </a:solidFill>
              </a:rPr>
              <a:t>Wsparcie działalności w zakresie reintegracji zawodowej i społecznej,                               w szczególności prowadzonej przez takie podmioty jak Zakłady Aktywności Zawodowej, Kluby oraz Centra Integracji Społecznej, w tym rozwój                                      i upowszechnianie zatrudnienia wspieranego poprzez stworzenie nowych miejsc reintegracji społecznej i zawodowej w istniejących podmiotach bądź tworzenie nowych podmiotów (z zastrzeżeniem, że nie są tworzone nowe ZAZ).</a:t>
            </a:r>
          </a:p>
          <a:p>
            <a:pPr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a:p>
            <a:pPr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1"/>
                </a:solidFill>
              </a:rPr>
              <a:t>Projekty w ramach niniejszego działania mogą być realizowane, jako projekty partnerskie w rozumieniu art. 33 ustawy z dnia 11 lipca 2014 r. </a:t>
            </a:r>
            <a:br>
              <a:rPr lang="pl-PL" sz="1600" dirty="0">
                <a:solidFill>
                  <a:schemeClr val="tx1"/>
                </a:solidFill>
              </a:rPr>
            </a:br>
            <a:r>
              <a:rPr lang="pl-PL" sz="1600" dirty="0">
                <a:solidFill>
                  <a:schemeClr val="tx1"/>
                </a:solidFill>
              </a:rPr>
              <a:t>o zasadach realizacji programów w zakresie polityki spójności finansowanych                         w perspektywie finansowej 2014–2020.</a:t>
            </a:r>
          </a:p>
          <a:p>
            <a:pPr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a:p>
            <a:pPr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a:p>
            <a:pPr algn="ctr"/>
            <a:endParaRPr lang="pl-PL" sz="1600" dirty="0" smtClean="0">
              <a:solidFill>
                <a:schemeClr val="tx1">
                  <a:lumMod val="95000"/>
                  <a:lumOff val="5000"/>
                </a:schemeClr>
              </a:solidFill>
            </a:endParaRPr>
          </a:p>
          <a:p>
            <a:pPr algn="just"/>
            <a:endParaRPr lang="pl-PL" sz="1600" b="1" dirty="0" smtClean="0">
              <a:solidFill>
                <a:schemeClr val="tx1"/>
              </a:solidFill>
            </a:endParaRPr>
          </a:p>
          <a:p>
            <a:pPr algn="just"/>
            <a:endParaRPr lang="pl-PL" sz="1600" b="1" dirty="0" smtClean="0">
              <a:solidFill>
                <a:schemeClr val="tx1">
                  <a:lumMod val="95000"/>
                  <a:lumOff val="5000"/>
                </a:schemeClr>
              </a:solidFill>
            </a:endParaRPr>
          </a:p>
          <a:p>
            <a:pPr algn="just"/>
            <a:endParaRPr lang="pl-PL" sz="1600" b="1" dirty="0" smtClean="0"/>
          </a:p>
          <a:p>
            <a:pPr algn="just"/>
            <a:endParaRPr lang="pl-PL" sz="1600" b="1" dirty="0"/>
          </a:p>
        </p:txBody>
      </p:sp>
      <p:sp>
        <p:nvSpPr>
          <p:cNvPr id="23556" name="Rectangle 4"/>
          <p:cNvSpPr>
            <a:spLocks noChangeArrowheads="1"/>
          </p:cNvSpPr>
          <p:nvPr/>
        </p:nvSpPr>
        <p:spPr bwMode="auto">
          <a:xfrm>
            <a:off x="781263" y="3067655"/>
            <a:ext cx="7704856" cy="1231082"/>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algn="just" defTabSz="914400">
              <a:buClrTx/>
              <a:buSzTx/>
            </a:pPr>
            <a:endParaRPr lang="pl-PL" sz="1600" b="1" dirty="0" smtClean="0">
              <a:solidFill>
                <a:schemeClr val="tx1">
                  <a:lumMod val="95000"/>
                  <a:lumOff val="5000"/>
                </a:schemeClr>
              </a:solidFill>
            </a:endParaRPr>
          </a:p>
          <a:p>
            <a:pPr algn="just" defTabSz="914400">
              <a:buClrTx/>
              <a:buSzTx/>
            </a:pPr>
            <a:endParaRPr lang="pl-PL" sz="1600" b="1" dirty="0" smtClean="0">
              <a:solidFill>
                <a:schemeClr val="tx1">
                  <a:lumMod val="95000"/>
                  <a:lumOff val="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69904443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74902" y="116632"/>
            <a:ext cx="8517578" cy="712879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marL="285750" indent="-285750" algn="ctr">
              <a:buFont typeface="Arial" panose="020B0604020202020204" pitchFamily="34" charset="0"/>
              <a:buChar char="•"/>
            </a:pPr>
            <a:endParaRPr lang="pl-PL" sz="400" b="1" u="sng" dirty="0" smtClean="0">
              <a:solidFill>
                <a:schemeClr val="tx1">
                  <a:lumMod val="95000"/>
                  <a:lumOff val="5000"/>
                </a:schemeClr>
              </a:solidFill>
            </a:endParaRPr>
          </a:p>
          <a:p>
            <a:pPr algn="ctr"/>
            <a:r>
              <a:rPr lang="pl-PL" b="1" dirty="0" smtClean="0">
                <a:solidFill>
                  <a:schemeClr val="tx1">
                    <a:lumMod val="95000"/>
                    <a:lumOff val="5000"/>
                  </a:schemeClr>
                </a:solidFill>
              </a:rPr>
              <a:t>Typy projektów przewidziane do realizacji </a:t>
            </a:r>
          </a:p>
          <a:p>
            <a:pPr marL="285750" indent="-285750" algn="ctr">
              <a:buFont typeface="Arial" panose="020B0604020202020204" pitchFamily="34" charset="0"/>
              <a:buChar char="•"/>
            </a:pPr>
            <a:endParaRPr lang="pl-PL" sz="400" b="1" dirty="0" smtClean="0">
              <a:solidFill>
                <a:schemeClr val="tx1">
                  <a:lumMod val="95000"/>
                  <a:lumOff val="5000"/>
                </a:schemeClr>
              </a:solidFill>
            </a:endParaRPr>
          </a:p>
          <a:p>
            <a:pPr algn="ctr"/>
            <a:r>
              <a:rPr lang="pl-PL" b="1" dirty="0" smtClean="0">
                <a:solidFill>
                  <a:schemeClr val="tx1">
                    <a:lumMod val="95000"/>
                    <a:lumOff val="5000"/>
                  </a:schemeClr>
                </a:solidFill>
              </a:rPr>
              <a:t>Konkurs nr</a:t>
            </a:r>
            <a:r>
              <a:rPr lang="pl-PL" b="1" i="1" dirty="0" smtClean="0">
                <a:solidFill>
                  <a:schemeClr val="tx1">
                    <a:lumMod val="95000"/>
                    <a:lumOff val="5000"/>
                  </a:schemeClr>
                </a:solidFill>
              </a:rPr>
              <a:t> RPPK.08.01.00-IP.01-18-009/16</a:t>
            </a:r>
          </a:p>
          <a:p>
            <a:pPr marL="285750" indent="-285750" algn="ctr">
              <a:buFont typeface="Arial" panose="020B0604020202020204" pitchFamily="34" charset="0"/>
              <a:buChar char="•"/>
            </a:pPr>
            <a:endParaRPr lang="pl-PL" sz="1000" b="1" i="1" dirty="0" smtClean="0">
              <a:solidFill>
                <a:schemeClr val="tx1">
                  <a:lumMod val="95000"/>
                  <a:lumOff val="5000"/>
                </a:schemeClr>
              </a:solidFill>
            </a:endParaRPr>
          </a:p>
          <a:p>
            <a:pPr marL="342900" indent="-342900" algn="just" eaLnBrk="1" hangingPunct="1">
              <a:buClrTx/>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1"/>
                </a:solidFill>
              </a:rPr>
              <a:t>Zintegrowane </a:t>
            </a:r>
            <a:r>
              <a:rPr lang="pl-PL" sz="1600" dirty="0">
                <a:solidFill>
                  <a:schemeClr val="tx1"/>
                </a:solidFill>
              </a:rPr>
              <a:t>oraz zindywidualizowane programy realizowane </a:t>
            </a:r>
            <a:br>
              <a:rPr lang="pl-PL" sz="1600" dirty="0">
                <a:solidFill>
                  <a:schemeClr val="tx1"/>
                </a:solidFill>
              </a:rPr>
            </a:br>
            <a:r>
              <a:rPr lang="pl-PL" sz="1600" dirty="0">
                <a:solidFill>
                  <a:schemeClr val="tx1"/>
                </a:solidFill>
              </a:rPr>
              <a:t>w oparciu o ścieżkę reintegracji, obejmujące usługi aktywnej integracji </a:t>
            </a:r>
            <a:br>
              <a:rPr lang="pl-PL" sz="1600" dirty="0">
                <a:solidFill>
                  <a:schemeClr val="tx1"/>
                </a:solidFill>
              </a:rPr>
            </a:br>
            <a:r>
              <a:rPr lang="pl-PL" sz="1600" dirty="0">
                <a:solidFill>
                  <a:schemeClr val="tx1"/>
                </a:solidFill>
              </a:rPr>
              <a:t>o charakterze społecznym, edukacyjnym, zdrowotnym, zawodowym zawierające instrumenty odpowiadające na indywidualne potrzeby m.in</a:t>
            </a:r>
            <a:r>
              <a:rPr lang="pl-PL" sz="1600" dirty="0" smtClean="0">
                <a:solidFill>
                  <a:schemeClr val="tx1"/>
                </a:solidFill>
              </a:rPr>
              <a:t>.:</a:t>
            </a:r>
          </a:p>
          <a:p>
            <a:pPr marL="285750" indent="-2857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1"/>
                </a:solidFill>
              </a:rPr>
              <a:t>pracy </a:t>
            </a:r>
            <a:r>
              <a:rPr lang="pl-PL" sz="1600" dirty="0">
                <a:solidFill>
                  <a:schemeClr val="tx1"/>
                </a:solidFill>
              </a:rPr>
              <a:t>socjalnej,</a:t>
            </a:r>
          </a:p>
          <a:p>
            <a:pPr marL="285750" indent="-2857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1"/>
                </a:solidFill>
              </a:rPr>
              <a:t>poradnictwa i wsparcia indywidualnego oraz grupowego w zakresie podniesienia kompetencji życiowych i umiejętności społeczno-zawodowych umożliwiających docelowo powrót do życia społecznego, w tym powrót na rynek pracy                             i aktywizację zawodową,</a:t>
            </a:r>
          </a:p>
          <a:p>
            <a:pPr marL="285750" indent="-2857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1"/>
                </a:solidFill>
              </a:rPr>
              <a:t>poradnictwa </a:t>
            </a:r>
            <a:r>
              <a:rPr lang="pl-PL" sz="1600" dirty="0">
                <a:solidFill>
                  <a:schemeClr val="tx1"/>
                </a:solidFill>
              </a:rPr>
              <a:t>specjalistycznego, w tym: </a:t>
            </a:r>
            <a:r>
              <a:rPr lang="pl-PL" sz="1600" dirty="0" smtClean="0">
                <a:solidFill>
                  <a:schemeClr val="tx1"/>
                </a:solidFill>
              </a:rPr>
              <a:t>poradnictwo </a:t>
            </a:r>
            <a:r>
              <a:rPr lang="pl-PL" sz="1600" dirty="0">
                <a:solidFill>
                  <a:schemeClr val="tx1"/>
                </a:solidFill>
              </a:rPr>
              <a:t>prawne w zakresie prawa rodzinnego i opiekuńczego, zabezpieczenia społecznego, ochrony praw lokatorów,</a:t>
            </a:r>
          </a:p>
          <a:p>
            <a:pPr marL="285750" indent="-2857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1"/>
                </a:solidFill>
              </a:rPr>
              <a:t>uczestnictwa w zajęciach Centrum Integracji Społecznej lub Klubie Integracji Społecznej,</a:t>
            </a:r>
          </a:p>
          <a:p>
            <a:pPr marL="285750" indent="-2857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1"/>
                </a:solidFill>
              </a:rPr>
              <a:t>zajęć w ramach podnoszenia kluczowych kompetencji o charakterze zawodowym lub zdobywania nowych kompetencji i umiejętności zawodowych, umożliwiających aktywizację zawodową,</a:t>
            </a:r>
          </a:p>
          <a:p>
            <a:pPr marL="285750" indent="-2857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1"/>
                </a:solidFill>
              </a:rPr>
              <a:t>działań diagnostycznych i terapeutycznych dla dzieci z rodzin zagrożonych ubóstwem lub wykluczeniem społecznym, z zaburzeniami komunikacyjnymi dysleksją i dyskalkulią dla dzieci w wieku przedszkolnym i </a:t>
            </a:r>
            <a:r>
              <a:rPr lang="pl-PL" sz="1600" dirty="0" smtClean="0">
                <a:solidFill>
                  <a:schemeClr val="tx1"/>
                </a:solidFill>
              </a:rPr>
              <a:t>szkolnym.</a:t>
            </a:r>
            <a:endParaRPr lang="pl-PL" sz="1600" dirty="0">
              <a:solidFill>
                <a:schemeClr val="tx1"/>
              </a:solidFill>
            </a:endParaRPr>
          </a:p>
          <a:p>
            <a:pPr marL="285750" indent="-285750" algn="ctr">
              <a:buFont typeface="Arial" panose="020B0604020202020204" pitchFamily="34" charset="0"/>
              <a:buChar char="•"/>
            </a:pPr>
            <a:endParaRPr lang="pl-PL" sz="1400" dirty="0" smtClean="0">
              <a:solidFill>
                <a:schemeClr val="tx1">
                  <a:lumMod val="95000"/>
                  <a:lumOff val="5000"/>
                </a:schemeClr>
              </a:solidFill>
            </a:endParaRPr>
          </a:p>
          <a:p>
            <a:pPr marL="285750" indent="-285750" algn="just">
              <a:buFont typeface="Arial" panose="020B0604020202020204" pitchFamily="34" charset="0"/>
              <a:buChar char="•"/>
            </a:pPr>
            <a:endParaRPr lang="pl-PL" sz="1600" b="1" dirty="0" smtClean="0">
              <a:solidFill>
                <a:schemeClr val="tx1"/>
              </a:solidFill>
            </a:endParaRPr>
          </a:p>
          <a:p>
            <a:pPr marL="285750" indent="-285750" algn="just">
              <a:buFont typeface="Arial" panose="020B0604020202020204" pitchFamily="34" charset="0"/>
              <a:buChar char="•"/>
            </a:pPr>
            <a:endParaRPr lang="pl-PL" sz="1600" b="1" dirty="0" smtClean="0">
              <a:solidFill>
                <a:schemeClr val="tx1">
                  <a:lumMod val="95000"/>
                  <a:lumOff val="5000"/>
                </a:schemeClr>
              </a:solidFill>
            </a:endParaRPr>
          </a:p>
          <a:p>
            <a:pPr marL="285750" indent="-285750" algn="just">
              <a:buFont typeface="Arial" panose="020B0604020202020204" pitchFamily="34" charset="0"/>
              <a:buChar char="•"/>
            </a:pPr>
            <a:endParaRPr lang="pl-PL" sz="1600" b="1" dirty="0" smtClean="0"/>
          </a:p>
          <a:p>
            <a:pPr marL="285750" indent="-285750" algn="just">
              <a:buFont typeface="Arial" panose="020B0604020202020204" pitchFamily="34" charset="0"/>
              <a:buChar char="•"/>
            </a:pPr>
            <a:endParaRPr lang="pl-PL" sz="1600" b="1" dirty="0"/>
          </a:p>
        </p:txBody>
      </p:sp>
      <p:sp>
        <p:nvSpPr>
          <p:cNvPr id="23556" name="Rectangle 4"/>
          <p:cNvSpPr>
            <a:spLocks noChangeArrowheads="1"/>
          </p:cNvSpPr>
          <p:nvPr/>
        </p:nvSpPr>
        <p:spPr bwMode="auto">
          <a:xfrm>
            <a:off x="755576" y="3067655"/>
            <a:ext cx="7704856" cy="1231082"/>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algn="just" defTabSz="914400">
              <a:buClrTx/>
              <a:buSzTx/>
            </a:pPr>
            <a:endParaRPr lang="pl-PL" sz="1600" b="1" dirty="0" smtClean="0">
              <a:solidFill>
                <a:schemeClr val="tx1">
                  <a:lumMod val="95000"/>
                  <a:lumOff val="5000"/>
                </a:schemeClr>
              </a:solidFill>
            </a:endParaRPr>
          </a:p>
          <a:p>
            <a:pPr algn="just" defTabSz="914400">
              <a:buClrTx/>
              <a:buSzTx/>
            </a:pPr>
            <a:endParaRPr lang="pl-PL" sz="1600" b="1" dirty="0" smtClean="0">
              <a:solidFill>
                <a:schemeClr val="tx1">
                  <a:lumMod val="95000"/>
                  <a:lumOff val="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153217674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548680"/>
            <a:ext cx="8517578" cy="52565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marL="285750" indent="-285750" algn="ctr">
              <a:buFont typeface="Arial" panose="020B0604020202020204" pitchFamily="34" charset="0"/>
              <a:buChar char="•"/>
            </a:pPr>
            <a:endParaRPr lang="pl-PL" sz="800" b="1" u="sng"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rPr>
              <a:t>Typy </a:t>
            </a:r>
            <a:r>
              <a:rPr lang="pl-PL" b="1" dirty="0">
                <a:solidFill>
                  <a:srgbClr val="000000"/>
                </a:solidFill>
              </a:rPr>
              <a:t>projektów przewidziane do </a:t>
            </a:r>
            <a:r>
              <a:rPr lang="pl-PL" b="1" dirty="0" smtClean="0">
                <a:solidFill>
                  <a:srgbClr val="000000"/>
                </a:solidFill>
              </a:rPr>
              <a:t>realizacji</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chemeClr val="tx1">
                    <a:lumMod val="95000"/>
                    <a:lumOff val="5000"/>
                  </a:schemeClr>
                </a:solidFill>
              </a:rPr>
              <a:t>Konkurs nr</a:t>
            </a:r>
            <a:r>
              <a:rPr lang="pl-PL" b="1" i="1" dirty="0" smtClean="0">
                <a:solidFill>
                  <a:schemeClr val="tx1">
                    <a:lumMod val="95000"/>
                    <a:lumOff val="5000"/>
                  </a:schemeClr>
                </a:solidFill>
              </a:rPr>
              <a:t> RPPK.08.01.00-IP.01-18-009/16 </a:t>
            </a:r>
            <a:r>
              <a:rPr lang="pl-PL" b="1" dirty="0" err="1" smtClean="0">
                <a:solidFill>
                  <a:schemeClr val="tx1">
                    <a:lumMod val="95000"/>
                    <a:lumOff val="5000"/>
                  </a:schemeClr>
                </a:solidFill>
              </a:rPr>
              <a:t>cd</a:t>
            </a:r>
            <a:r>
              <a:rPr lang="pl-PL" b="1" dirty="0" smtClean="0">
                <a:solidFill>
                  <a:schemeClr val="tx1">
                    <a:lumMod val="95000"/>
                    <a:lumOff val="5000"/>
                  </a:schemeClr>
                </a:solidFill>
              </a:rPr>
              <a:t>.</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dirty="0">
              <a:solidFill>
                <a:srgbClr val="000000"/>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W ramach ścieżki reintegracji, obok usług aktywnej integracji mogą być realizowane usługi społeczne, o ile jest to niezbędne do zapewnienia indywidualizacji i kompleksowości wsparcia dla konkretnej osoby, rodziny </a:t>
            </a:r>
            <a:br>
              <a:rPr lang="pl-PL" dirty="0">
                <a:solidFill>
                  <a:schemeClr val="tx1"/>
                </a:solidFill>
              </a:rPr>
            </a:br>
            <a:r>
              <a:rPr lang="pl-PL" dirty="0">
                <a:solidFill>
                  <a:schemeClr val="tx1"/>
                </a:solidFill>
              </a:rPr>
              <a:t>i przyczynia się do realizacji celów aktywnej integracji, przy czym wsparcie jest skoncentrowane na osobie i jej potrzebach, a nie rozwijaniu usług. Projekty w ramach niniejszego działania mogą być realizowane, jako projekty partnerskie w rozumieniu art. 33 ustawy z dnia 11 lipca 2014 r. </a:t>
            </a:r>
            <a:br>
              <a:rPr lang="pl-PL" dirty="0">
                <a:solidFill>
                  <a:schemeClr val="tx1"/>
                </a:solidFill>
              </a:rPr>
            </a:br>
            <a:r>
              <a:rPr lang="pl-PL" dirty="0">
                <a:solidFill>
                  <a:schemeClr val="tx1"/>
                </a:solidFill>
              </a:rPr>
              <a:t>o zasadach realizacji programów w zakresie polityki spójności finansowanych w perspektywie finansowej 2014–2020.</a:t>
            </a:r>
          </a:p>
          <a:p>
            <a:pPr marL="285750" indent="-285750" algn="ctr">
              <a:buFont typeface="Arial" panose="020B0604020202020204" pitchFamily="34" charset="0"/>
              <a:buChar char="•"/>
            </a:pPr>
            <a:endParaRPr lang="pl-PL" sz="1400" dirty="0" smtClean="0">
              <a:solidFill>
                <a:schemeClr val="tx1">
                  <a:lumMod val="95000"/>
                  <a:lumOff val="5000"/>
                </a:schemeClr>
              </a:solidFill>
            </a:endParaRPr>
          </a:p>
          <a:p>
            <a:pPr marL="285750" indent="-285750" algn="just">
              <a:buFont typeface="Arial" panose="020B0604020202020204" pitchFamily="34" charset="0"/>
              <a:buChar char="•"/>
            </a:pPr>
            <a:endParaRPr lang="pl-PL" sz="1600" b="1" dirty="0" smtClean="0">
              <a:solidFill>
                <a:schemeClr val="tx1"/>
              </a:solidFill>
            </a:endParaRPr>
          </a:p>
          <a:p>
            <a:pPr algn="just"/>
            <a:endParaRPr lang="pl-PL" sz="1600" b="1" dirty="0" smtClean="0">
              <a:solidFill>
                <a:schemeClr val="tx1">
                  <a:lumMod val="95000"/>
                  <a:lumOff val="5000"/>
                </a:schemeClr>
              </a:solidFill>
            </a:endParaRPr>
          </a:p>
          <a:p>
            <a:pPr marL="285750" indent="-285750" algn="just">
              <a:buFont typeface="Arial" panose="020B0604020202020204" pitchFamily="34" charset="0"/>
              <a:buChar char="•"/>
            </a:pPr>
            <a:endParaRPr lang="pl-PL" sz="1600" b="1" dirty="0" smtClean="0"/>
          </a:p>
          <a:p>
            <a:pPr marL="285750" indent="-285750" algn="just">
              <a:buFont typeface="Arial" panose="020B0604020202020204" pitchFamily="34" charset="0"/>
              <a:buChar char="•"/>
            </a:pPr>
            <a:endParaRPr lang="pl-PL" sz="1600" b="1" dirty="0"/>
          </a:p>
        </p:txBody>
      </p:sp>
      <p:sp>
        <p:nvSpPr>
          <p:cNvPr id="23556" name="Rectangle 4"/>
          <p:cNvSpPr>
            <a:spLocks noChangeArrowheads="1"/>
          </p:cNvSpPr>
          <p:nvPr/>
        </p:nvSpPr>
        <p:spPr bwMode="auto">
          <a:xfrm>
            <a:off x="755576" y="3067655"/>
            <a:ext cx="7704856" cy="1231082"/>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algn="just" defTabSz="914400">
              <a:buClrTx/>
              <a:buSzTx/>
            </a:pPr>
            <a:endParaRPr lang="pl-PL" sz="1600" b="1" dirty="0" smtClean="0">
              <a:solidFill>
                <a:schemeClr val="tx1">
                  <a:lumMod val="95000"/>
                  <a:lumOff val="5000"/>
                </a:schemeClr>
              </a:solidFill>
            </a:endParaRPr>
          </a:p>
          <a:p>
            <a:pPr algn="just" defTabSz="914400">
              <a:buClrTx/>
              <a:buSzTx/>
            </a:pPr>
            <a:endParaRPr lang="pl-PL" sz="1600" b="1" dirty="0" smtClean="0">
              <a:solidFill>
                <a:schemeClr val="tx1">
                  <a:lumMod val="95000"/>
                  <a:lumOff val="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311505204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863588" y="476672"/>
            <a:ext cx="7416824"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rPr>
              <a:t>Podmioty uprawnione do ubiegania się o dofinansowanie projektów w ramach konkursów:</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dirty="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a:solidFill>
                <a:srgbClr val="000000"/>
              </a:solidFill>
            </a:endParaRPr>
          </a:p>
          <a:p>
            <a:pPr marL="171450" indent="-1714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jednostki samorządu terytorialnego, ich związki </a:t>
            </a:r>
            <a:r>
              <a:rPr lang="pl-PL" dirty="0" smtClean="0">
                <a:solidFill>
                  <a:schemeClr val="tx1"/>
                </a:solidFill>
              </a:rPr>
              <a:t/>
            </a:r>
            <a:br>
              <a:rPr lang="pl-PL" dirty="0" smtClean="0">
                <a:solidFill>
                  <a:schemeClr val="tx1"/>
                </a:solidFill>
              </a:rPr>
            </a:br>
            <a:r>
              <a:rPr lang="pl-PL" dirty="0" smtClean="0">
                <a:solidFill>
                  <a:schemeClr val="tx1"/>
                </a:solidFill>
              </a:rPr>
              <a:t>i </a:t>
            </a:r>
            <a:r>
              <a:rPr lang="pl-PL" dirty="0">
                <a:solidFill>
                  <a:schemeClr val="tx1"/>
                </a:solidFill>
              </a:rPr>
              <a:t>stowarzyszenia,</a:t>
            </a:r>
          </a:p>
          <a:p>
            <a:pPr marL="171450" indent="-1714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jednostki organizacyjne jednostek samorządu terytorialnego posiadające osobowość prawną,</a:t>
            </a:r>
          </a:p>
          <a:p>
            <a:pPr marL="171450" indent="-1714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podmioty zatrudnienia socjalnego (tworzone zgodnie </a:t>
            </a:r>
            <a:br>
              <a:rPr lang="pl-PL" dirty="0">
                <a:solidFill>
                  <a:schemeClr val="tx1"/>
                </a:solidFill>
              </a:rPr>
            </a:br>
            <a:r>
              <a:rPr lang="pl-PL" dirty="0">
                <a:solidFill>
                  <a:schemeClr val="tx1"/>
                </a:solidFill>
              </a:rPr>
              <a:t>z wymogami określonymi w prawodawstwie krajowym),</a:t>
            </a:r>
          </a:p>
          <a:p>
            <a:pPr marL="171450" indent="-1714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podmioty prowadzące Zakłady Aktywności Zawodowej,</a:t>
            </a:r>
          </a:p>
          <a:p>
            <a:pPr marL="171450" indent="-1714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podmioty ekonomii </a:t>
            </a:r>
            <a:r>
              <a:rPr lang="pl-PL" dirty="0" smtClean="0">
                <a:solidFill>
                  <a:schemeClr val="tx1"/>
                </a:solidFill>
              </a:rPr>
              <a:t>społecznej,</a:t>
            </a:r>
            <a:endParaRPr lang="pl-PL" dirty="0">
              <a:solidFill>
                <a:schemeClr val="tx1"/>
              </a:solidFill>
            </a:endParaRPr>
          </a:p>
          <a:p>
            <a:pPr marL="171450" indent="-171450" algn="just"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podmioty wymienione w art. 3 ust. 2 i 3 ustawy o działalności pożytku publicznego i o wolontariacie (Dz.U.2014 poz. 1118, </a:t>
            </a:r>
            <a:r>
              <a:rPr lang="pl-PL" dirty="0" smtClean="0">
                <a:solidFill>
                  <a:schemeClr val="tx1"/>
                </a:solidFill>
              </a:rPr>
              <a:t/>
            </a:r>
            <a:br>
              <a:rPr lang="pl-PL" dirty="0" smtClean="0">
                <a:solidFill>
                  <a:schemeClr val="tx1"/>
                </a:solidFill>
              </a:rPr>
            </a:br>
            <a:r>
              <a:rPr lang="pl-PL" dirty="0" smtClean="0">
                <a:solidFill>
                  <a:schemeClr val="tx1"/>
                </a:solidFill>
              </a:rPr>
              <a:t>z </a:t>
            </a:r>
            <a:r>
              <a:rPr lang="pl-PL" dirty="0" err="1">
                <a:solidFill>
                  <a:schemeClr val="tx1"/>
                </a:solidFill>
              </a:rPr>
              <a:t>późn</a:t>
            </a:r>
            <a:r>
              <a:rPr lang="pl-PL" dirty="0">
                <a:solidFill>
                  <a:schemeClr val="tx1"/>
                </a:solidFill>
              </a:rPr>
              <a:t>. zm.), statutowo działające w obszarze pomocy </a:t>
            </a:r>
            <a:r>
              <a:rPr lang="pl-PL" dirty="0" smtClean="0">
                <a:solidFill>
                  <a:schemeClr val="tx1"/>
                </a:solidFill>
              </a:rPr>
              <a:t/>
            </a:r>
            <a:br>
              <a:rPr lang="pl-PL" dirty="0" smtClean="0">
                <a:solidFill>
                  <a:schemeClr val="tx1"/>
                </a:solidFill>
              </a:rPr>
            </a:br>
            <a:r>
              <a:rPr lang="pl-PL" dirty="0" smtClean="0">
                <a:solidFill>
                  <a:schemeClr val="tx1"/>
                </a:solidFill>
              </a:rPr>
              <a:t>i </a:t>
            </a:r>
            <a:r>
              <a:rPr lang="pl-PL" dirty="0">
                <a:solidFill>
                  <a:schemeClr val="tx1"/>
                </a:solidFill>
              </a:rPr>
              <a:t>integracji </a:t>
            </a:r>
            <a:r>
              <a:rPr lang="pl-PL" dirty="0" smtClean="0">
                <a:solidFill>
                  <a:schemeClr val="tx1"/>
                </a:solidFill>
              </a:rPr>
              <a:t>społecznej.</a:t>
            </a:r>
            <a:endParaRPr lang="pl-PL" b="1" dirty="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p:txBody>
      </p:sp>
      <p:pic>
        <p:nvPicPr>
          <p:cNvPr id="3"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Tree>
    <p:extLst>
      <p:ext uri="{BB962C8B-B14F-4D97-AF65-F5344CB8AC3E}">
        <p14:creationId xmlns="" xmlns:p14="http://schemas.microsoft.com/office/powerpoint/2010/main" val="3853267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863588" y="332656"/>
            <a:ext cx="7416824" cy="554461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chemeClr val="tx1"/>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chemeClr val="tx1"/>
                </a:solidFill>
              </a:rPr>
              <a:t>Partnerami </a:t>
            </a:r>
            <a:r>
              <a:rPr lang="pl-PL" sz="1600" b="1" dirty="0">
                <a:solidFill>
                  <a:schemeClr val="tx1"/>
                </a:solidFill>
              </a:rPr>
              <a:t>w projekcie </a:t>
            </a:r>
            <a:r>
              <a:rPr lang="pl-PL" sz="1600" dirty="0">
                <a:solidFill>
                  <a:schemeClr val="tx1"/>
                </a:solidFill>
              </a:rPr>
              <a:t>mogą być wszystkie podmioty z wyłączeniem osób fizycznych (nie dotyczy osób prowadzących działalność gospodarczą lub oświatową na podstawie przepisów odrębnych) oraz                   z wyłączeniem podmiotów wymienionych w punkcie 2.4.2 Regulaminów konkursów tj.:</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dirty="0">
                <a:solidFill>
                  <a:schemeClr val="tx1"/>
                </a:solidFill>
              </a:rPr>
              <a:t>1)	podmioty podlegające wykluczeniu z ubiegania się o dofinansowanie na podstawie art. 207 ust. 4 ustawy z dnia 27 sierpnia 2009 r. o finansach publicznych </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dirty="0">
                <a:solidFill>
                  <a:schemeClr val="tx1"/>
                </a:solidFill>
              </a:rPr>
              <a:t>(Dz. U. z 2013 r., poz. 885, z </a:t>
            </a:r>
            <a:r>
              <a:rPr lang="pl-PL" sz="1400" dirty="0" err="1">
                <a:solidFill>
                  <a:schemeClr val="tx1"/>
                </a:solidFill>
              </a:rPr>
              <a:t>późn</a:t>
            </a:r>
            <a:r>
              <a:rPr lang="pl-PL" sz="1400" dirty="0">
                <a:solidFill>
                  <a:schemeClr val="tx1"/>
                </a:solidFill>
              </a:rPr>
              <a:t>. zm.); </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dirty="0">
                <a:solidFill>
                  <a:schemeClr val="tx1"/>
                </a:solidFill>
              </a:rPr>
              <a:t>2)	podmioty, wobec których orzeczono zakaz dostępu do środków na podstawie art. 12 ust.1 pkt 1 ustawy z dnia 15 czerwca 2012 r. o skutkach powierzania wykonywania pracy cudzoziemcom przebywającym wbrew przepisom na terytorium Rzeczypospolitej Polskiej (Dz. U. z 2012 r., poz. 769);</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dirty="0">
                <a:solidFill>
                  <a:schemeClr val="tx1"/>
                </a:solidFill>
              </a:rPr>
              <a:t>3)	podmioty, wobec których zastosowanie mają zapisy art. 9 ust. 1 pkt 2a ustawy z dnia 28 października 2002 r. o odpowiedzialności podmiotów zbiorowych za czyny zabronione pod groźbą kary (Dz. U. z 2014 r., poz. 1417, z </a:t>
            </a:r>
            <a:r>
              <a:rPr lang="pl-PL" sz="1400" dirty="0" err="1">
                <a:solidFill>
                  <a:schemeClr val="tx1"/>
                </a:solidFill>
              </a:rPr>
              <a:t>późn</a:t>
            </a:r>
            <a:r>
              <a:rPr lang="pl-PL" sz="1400" dirty="0">
                <a:solidFill>
                  <a:schemeClr val="tx1"/>
                </a:solidFill>
              </a:rPr>
              <a:t>. zm.).</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dirty="0">
                <a:solidFill>
                  <a:schemeClr val="tx1"/>
                </a:solidFill>
              </a:rPr>
              <a:t>4)	osoby fizyczne (nie dotyczy osób prowadzących działalność gospodarczą </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dirty="0">
                <a:solidFill>
                  <a:schemeClr val="tx1"/>
                </a:solidFill>
              </a:rPr>
              <a:t>lub oświatową na podstawie przepisów odrębnych).</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p:txBody>
      </p:sp>
      <p:pic>
        <p:nvPicPr>
          <p:cNvPr id="4" name="Picture 2"/>
          <p:cNvPicPr>
            <a:picLocks noChangeAspect="1" noChangeArrowheads="1"/>
          </p:cNvPicPr>
          <p:nvPr/>
        </p:nvPicPr>
        <p:blipFill>
          <a:blip r:embed="rId3" cstate="print"/>
          <a:srcRect/>
          <a:stretch>
            <a:fillRect/>
          </a:stretch>
        </p:blipFill>
        <p:spPr bwMode="auto">
          <a:xfrm>
            <a:off x="0" y="5949280"/>
            <a:ext cx="9144000" cy="1008112"/>
          </a:xfrm>
          <a:prstGeom prst="rect">
            <a:avLst/>
          </a:prstGeom>
          <a:noFill/>
          <a:ln w="9525">
            <a:noFill/>
            <a:round/>
            <a:headEnd/>
            <a:tailEnd/>
          </a:ln>
          <a:effectLst/>
        </p:spPr>
      </p:pic>
    </p:spTree>
    <p:extLst>
      <p:ext uri="{BB962C8B-B14F-4D97-AF65-F5344CB8AC3E}">
        <p14:creationId xmlns="" xmlns:p14="http://schemas.microsoft.com/office/powerpoint/2010/main" val="1488560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548680"/>
            <a:ext cx="8517578" cy="583264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b="1" dirty="0" smtClean="0">
                <a:solidFill>
                  <a:schemeClr val="tx1"/>
                </a:solidFill>
              </a:rPr>
              <a:t>Grupa docelowa</a:t>
            </a:r>
          </a:p>
          <a:p>
            <a:pPr algn="ctr"/>
            <a:endParaRPr lang="pl-PL" sz="1600" b="1" dirty="0" smtClean="0">
              <a:solidFill>
                <a:schemeClr val="tx1">
                  <a:lumMod val="95000"/>
                  <a:lumOff val="5000"/>
                </a:schemeClr>
              </a:solidFill>
            </a:endParaRPr>
          </a:p>
          <a:p>
            <a:pPr algn="just"/>
            <a:r>
              <a:rPr lang="pl-PL" sz="1600" b="1" dirty="0" smtClean="0">
                <a:solidFill>
                  <a:schemeClr val="tx1">
                    <a:lumMod val="95000"/>
                    <a:lumOff val="5000"/>
                  </a:schemeClr>
                </a:solidFill>
              </a:rPr>
              <a:t>1. Osoby lub rodziny zagrożone ubóstwem lub wykluczeniem społecznym </a:t>
            </a:r>
            <a:r>
              <a:rPr lang="pl-PL" sz="1600" dirty="0" smtClean="0">
                <a:solidFill>
                  <a:schemeClr val="tx1"/>
                </a:solidFill>
              </a:rPr>
              <a:t>(</a:t>
            </a:r>
            <a:r>
              <a:rPr lang="pl-PL" sz="1600" dirty="0">
                <a:solidFill>
                  <a:schemeClr val="tx1"/>
                </a:solidFill>
              </a:rPr>
              <a:t>definicja </a:t>
            </a:r>
            <a:r>
              <a:rPr lang="pl-PL" sz="1600" dirty="0" smtClean="0">
                <a:solidFill>
                  <a:schemeClr val="tx1"/>
                </a:solidFill>
              </a:rPr>
              <a:t> zgodna </a:t>
            </a:r>
            <a:r>
              <a:rPr lang="pl-PL" sz="1600" dirty="0">
                <a:solidFill>
                  <a:schemeClr val="tx1"/>
                </a:solidFill>
              </a:rPr>
              <a:t>z Wytycznymi w zakresie realizacji przedsięwzięć </a:t>
            </a:r>
            <a:br>
              <a:rPr lang="pl-PL" sz="1600" dirty="0">
                <a:solidFill>
                  <a:schemeClr val="tx1"/>
                </a:solidFill>
              </a:rPr>
            </a:br>
            <a:r>
              <a:rPr lang="pl-PL" sz="1600" dirty="0" smtClean="0">
                <a:solidFill>
                  <a:schemeClr val="tx1"/>
                </a:solidFill>
              </a:rPr>
              <a:t>w obszarze </a:t>
            </a:r>
            <a:r>
              <a:rPr lang="pl-PL" sz="1600" dirty="0">
                <a:solidFill>
                  <a:schemeClr val="tx1"/>
                </a:solidFill>
              </a:rPr>
              <a:t>włączenia społecznego i zwalczania </a:t>
            </a:r>
            <a:r>
              <a:rPr lang="pl-PL" sz="1600" dirty="0" smtClean="0">
                <a:solidFill>
                  <a:schemeClr val="tx1"/>
                </a:solidFill>
              </a:rPr>
              <a:t>ubóstwa z </a:t>
            </a:r>
            <a:r>
              <a:rPr lang="pl-PL" sz="1600" dirty="0">
                <a:solidFill>
                  <a:schemeClr val="tx1"/>
                </a:solidFill>
              </a:rPr>
              <a:t>wykorzystaniem środków Europejskiego Funduszu </a:t>
            </a:r>
            <a:r>
              <a:rPr lang="pl-PL" sz="1600" dirty="0" smtClean="0">
                <a:solidFill>
                  <a:schemeClr val="tx1"/>
                </a:solidFill>
              </a:rPr>
              <a:t>Społecznego i </a:t>
            </a:r>
            <a:r>
              <a:rPr lang="pl-PL" sz="1600" dirty="0">
                <a:solidFill>
                  <a:schemeClr val="tx1"/>
                </a:solidFill>
              </a:rPr>
              <a:t>Europejskiego Funduszu Regionalnego na lata 2014-2020)</a:t>
            </a:r>
            <a:r>
              <a:rPr lang="pl-PL" sz="1600" dirty="0" smtClean="0">
                <a:solidFill>
                  <a:schemeClr val="tx1">
                    <a:lumMod val="95000"/>
                    <a:lumOff val="5000"/>
                  </a:schemeClr>
                </a:solidFill>
              </a:rPr>
              <a:t>: </a:t>
            </a:r>
          </a:p>
          <a:p>
            <a:pPr algn="just"/>
            <a:endParaRPr lang="pl-PL" sz="1600" dirty="0" smtClean="0">
              <a:solidFill>
                <a:schemeClr val="tx1">
                  <a:lumMod val="95000"/>
                  <a:lumOff val="5000"/>
                </a:schemeClr>
              </a:solidFill>
            </a:endParaRPr>
          </a:p>
          <a:p>
            <a:pPr marL="342900" indent="-342900" algn="just">
              <a:buFont typeface="+mj-lt"/>
              <a:buAutoNum type="alphaLcParenR"/>
            </a:pPr>
            <a:r>
              <a:rPr lang="pl-PL" sz="1600" dirty="0">
                <a:solidFill>
                  <a:schemeClr val="tx1"/>
                </a:solidFill>
              </a:rPr>
              <a:t>o</a:t>
            </a:r>
            <a:r>
              <a:rPr lang="x-none" sz="1600">
                <a:solidFill>
                  <a:schemeClr val="tx1"/>
                </a:solidFill>
              </a:rPr>
              <a:t>soby lub rodziny korzystające ze świadczeń z pomocy społecznej zgodnie </a:t>
            </a:r>
            <a:r>
              <a:rPr lang="pl-PL" sz="1600" dirty="0">
                <a:solidFill>
                  <a:schemeClr val="tx1"/>
                </a:solidFill>
              </a:rPr>
              <a:t>                   </a:t>
            </a:r>
            <a:r>
              <a:rPr lang="x-none" sz="1600">
                <a:solidFill>
                  <a:schemeClr val="tx1"/>
                </a:solidFill>
              </a:rPr>
              <a:t>z ustawą z dnia 12 marca 2004 r. o pomocy społecznej lub kwalifikujące się do objęcia wsparciem pomocy </a:t>
            </a:r>
            <a:r>
              <a:rPr lang="x-none" sz="1600" smtClean="0">
                <a:solidFill>
                  <a:schemeClr val="tx1"/>
                </a:solidFill>
              </a:rPr>
              <a:t>społecznej,</a:t>
            </a:r>
            <a:r>
              <a:rPr lang="pl-PL" sz="1600" dirty="0" smtClean="0">
                <a:solidFill>
                  <a:schemeClr val="tx1"/>
                </a:solidFill>
              </a:rPr>
              <a:t> </a:t>
            </a:r>
            <a:r>
              <a:rPr lang="x-none" sz="1600" smtClean="0">
                <a:solidFill>
                  <a:schemeClr val="tx1"/>
                </a:solidFill>
              </a:rPr>
              <a:t>tj</a:t>
            </a:r>
            <a:r>
              <a:rPr lang="x-none" sz="1600">
                <a:solidFill>
                  <a:schemeClr val="tx1"/>
                </a:solidFill>
              </a:rPr>
              <a:t>. spełniające co najmniej jedną </a:t>
            </a:r>
            <a:r>
              <a:rPr lang="pl-PL" sz="1600" dirty="0" smtClean="0">
                <a:solidFill>
                  <a:schemeClr val="tx1"/>
                </a:solidFill>
              </a:rPr>
              <a:t/>
            </a:r>
            <a:br>
              <a:rPr lang="pl-PL" sz="1600" dirty="0" smtClean="0">
                <a:solidFill>
                  <a:schemeClr val="tx1"/>
                </a:solidFill>
              </a:rPr>
            </a:br>
            <a:r>
              <a:rPr lang="x-none" sz="1600" smtClean="0">
                <a:solidFill>
                  <a:schemeClr val="tx1"/>
                </a:solidFill>
              </a:rPr>
              <a:t>z </a:t>
            </a:r>
            <a:r>
              <a:rPr lang="x-none" sz="1600">
                <a:solidFill>
                  <a:schemeClr val="tx1"/>
                </a:solidFill>
              </a:rPr>
              <a:t>przesłanek </a:t>
            </a:r>
            <a:r>
              <a:rPr lang="x-none" sz="1600" smtClean="0">
                <a:solidFill>
                  <a:schemeClr val="tx1"/>
                </a:solidFill>
              </a:rPr>
              <a:t>określonych</a:t>
            </a:r>
            <a:r>
              <a:rPr lang="pl-PL" sz="1600" dirty="0" smtClean="0">
                <a:solidFill>
                  <a:schemeClr val="tx1"/>
                </a:solidFill>
              </a:rPr>
              <a:t> </a:t>
            </a:r>
            <a:r>
              <a:rPr lang="x-none" sz="1600" smtClean="0">
                <a:solidFill>
                  <a:schemeClr val="tx1"/>
                </a:solidFill>
              </a:rPr>
              <a:t>w </a:t>
            </a:r>
            <a:r>
              <a:rPr lang="x-none" sz="1600">
                <a:solidFill>
                  <a:schemeClr val="tx1"/>
                </a:solidFill>
              </a:rPr>
              <a:t>art. 7 ustawy z dnia 12 marca 2004 r. o pomocy społecznej</a:t>
            </a:r>
            <a:r>
              <a:rPr lang="pl-PL" sz="1600" dirty="0">
                <a:solidFill>
                  <a:schemeClr val="tx1"/>
                </a:solidFill>
              </a:rPr>
              <a:t>; </a:t>
            </a:r>
          </a:p>
          <a:p>
            <a:pPr marL="342900" indent="-342900" algn="just">
              <a:buFont typeface="+mj-lt"/>
              <a:buAutoNum type="alphaLcParenR"/>
            </a:pPr>
            <a:r>
              <a:rPr lang="x-none" sz="1600">
                <a:solidFill>
                  <a:schemeClr val="tx1"/>
                </a:solidFill>
              </a:rPr>
              <a:t>osoby, o których mowa w art. 1 ust. 2 ustawy z dnia 13 czerwca 2003 r. </a:t>
            </a:r>
            <a:r>
              <a:rPr lang="pl-PL" sz="1600" dirty="0">
                <a:solidFill>
                  <a:schemeClr val="tx1"/>
                </a:solidFill>
              </a:rPr>
              <a:t/>
            </a:r>
            <a:br>
              <a:rPr lang="pl-PL" sz="1600" dirty="0">
                <a:solidFill>
                  <a:schemeClr val="tx1"/>
                </a:solidFill>
              </a:rPr>
            </a:br>
            <a:r>
              <a:rPr lang="x-none" sz="1600">
                <a:solidFill>
                  <a:schemeClr val="tx1"/>
                </a:solidFill>
              </a:rPr>
              <a:t>o zatrudnieniu socjalnym</a:t>
            </a:r>
            <a:r>
              <a:rPr lang="pl-PL" sz="1600" dirty="0">
                <a:solidFill>
                  <a:schemeClr val="tx1"/>
                </a:solidFill>
              </a:rPr>
              <a:t>;</a:t>
            </a:r>
          </a:p>
          <a:p>
            <a:pPr marL="342900" indent="-342900" algn="just">
              <a:buFont typeface="+mj-lt"/>
              <a:buAutoNum type="alphaLcParenR"/>
            </a:pPr>
            <a:r>
              <a:rPr lang="x-none" sz="1600">
                <a:solidFill>
                  <a:schemeClr val="tx1"/>
                </a:solidFill>
              </a:rPr>
              <a:t>osoby przebywające w pieczy zastępczej lub opuszczające pieczę zastępczą oraz rodziny przeżywające trudności w pełnieniu funkcji opiekuńczo-wychowawczych, o których mowa w ustawie z </a:t>
            </a:r>
            <a:r>
              <a:rPr lang="x-none" sz="1600" smtClean="0">
                <a:solidFill>
                  <a:schemeClr val="tx1"/>
                </a:solidFill>
              </a:rPr>
              <a:t>dnia</a:t>
            </a:r>
            <a:r>
              <a:rPr lang="pl-PL" sz="1600" dirty="0" smtClean="0">
                <a:solidFill>
                  <a:schemeClr val="tx1"/>
                </a:solidFill>
              </a:rPr>
              <a:t> </a:t>
            </a:r>
            <a:r>
              <a:rPr lang="x-none" sz="1600" smtClean="0">
                <a:solidFill>
                  <a:schemeClr val="tx1"/>
                </a:solidFill>
              </a:rPr>
              <a:t>9 </a:t>
            </a:r>
            <a:r>
              <a:rPr lang="x-none" sz="1600">
                <a:solidFill>
                  <a:schemeClr val="tx1"/>
                </a:solidFill>
              </a:rPr>
              <a:t>czerwca 2011 r. </a:t>
            </a:r>
            <a:r>
              <a:rPr lang="pl-PL" sz="1600" dirty="0" smtClean="0">
                <a:solidFill>
                  <a:schemeClr val="tx1"/>
                </a:solidFill>
              </a:rPr>
              <a:t/>
            </a:r>
            <a:br>
              <a:rPr lang="pl-PL" sz="1600" dirty="0" smtClean="0">
                <a:solidFill>
                  <a:schemeClr val="tx1"/>
                </a:solidFill>
              </a:rPr>
            </a:br>
            <a:r>
              <a:rPr lang="x-none" sz="1600" smtClean="0">
                <a:solidFill>
                  <a:schemeClr val="tx1"/>
                </a:solidFill>
              </a:rPr>
              <a:t>o </a:t>
            </a:r>
            <a:r>
              <a:rPr lang="x-none" sz="1600">
                <a:solidFill>
                  <a:schemeClr val="tx1"/>
                </a:solidFill>
              </a:rPr>
              <a:t>wspieraniu rodziny i systemie pieczy zastępczej</a:t>
            </a:r>
            <a:r>
              <a:rPr lang="pl-PL" sz="1600" dirty="0">
                <a:solidFill>
                  <a:schemeClr val="tx1"/>
                </a:solidFill>
              </a:rPr>
              <a:t>;</a:t>
            </a:r>
          </a:p>
          <a:p>
            <a:pPr algn="just"/>
            <a:endParaRPr lang="pl-PL" sz="1600" dirty="0">
              <a:solidFill>
                <a:schemeClr val="tx1"/>
              </a:solidFill>
            </a:endParaRPr>
          </a:p>
        </p:txBody>
      </p:sp>
    </p:spTree>
    <p:extLst>
      <p:ext uri="{BB962C8B-B14F-4D97-AF65-F5344CB8AC3E}">
        <p14:creationId xmlns="" xmlns:p14="http://schemas.microsoft.com/office/powerpoint/2010/main" val="420922432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74902" y="188640"/>
            <a:ext cx="8517578"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b="1" dirty="0" smtClean="0">
                <a:solidFill>
                  <a:schemeClr val="tx1"/>
                </a:solidFill>
              </a:rPr>
              <a:t>Grupa docelowa cd.</a:t>
            </a:r>
          </a:p>
          <a:p>
            <a:pPr algn="just"/>
            <a:endParaRPr lang="pl-PL" b="1" dirty="0" smtClean="0">
              <a:solidFill>
                <a:schemeClr val="tx1"/>
              </a:solidFill>
            </a:endParaRPr>
          </a:p>
          <a:p>
            <a:pPr marL="342900" indent="-342900" algn="just">
              <a:buAutoNum type="alphaLcParenR" startAt="4"/>
            </a:pPr>
            <a:r>
              <a:rPr lang="x-none" sz="1600" smtClean="0">
                <a:solidFill>
                  <a:schemeClr val="tx1"/>
                </a:solidFill>
              </a:rPr>
              <a:t>osoby </a:t>
            </a:r>
            <a:r>
              <a:rPr lang="x-none" sz="1600">
                <a:solidFill>
                  <a:schemeClr val="tx1"/>
                </a:solidFill>
              </a:rPr>
              <a:t>nieletnie, wobec których zastosowano środki zapobiegania </a:t>
            </a:r>
            <a:r>
              <a:rPr lang="pl-PL" sz="1600" dirty="0">
                <a:solidFill>
                  <a:schemeClr val="tx1"/>
                </a:solidFill>
              </a:rPr>
              <a:t/>
            </a:r>
            <a:br>
              <a:rPr lang="pl-PL" sz="1600" dirty="0">
                <a:solidFill>
                  <a:schemeClr val="tx1"/>
                </a:solidFill>
              </a:rPr>
            </a:br>
            <a:r>
              <a:rPr lang="x-none" sz="1600">
                <a:solidFill>
                  <a:schemeClr val="tx1"/>
                </a:solidFill>
              </a:rPr>
              <a:t>i zwalczania demoralizacji i przestępczości zgodnie z ustawą z </a:t>
            </a:r>
            <a:r>
              <a:rPr lang="x-none" sz="1600" smtClean="0">
                <a:solidFill>
                  <a:schemeClr val="tx1"/>
                </a:solidFill>
              </a:rPr>
              <a:t>dnia</a:t>
            </a:r>
            <a:r>
              <a:rPr lang="pl-PL" sz="1600" dirty="0" smtClean="0">
                <a:solidFill>
                  <a:schemeClr val="tx1"/>
                </a:solidFill>
              </a:rPr>
              <a:t/>
            </a:r>
            <a:br>
              <a:rPr lang="pl-PL" sz="1600" dirty="0" smtClean="0">
                <a:solidFill>
                  <a:schemeClr val="tx1"/>
                </a:solidFill>
              </a:rPr>
            </a:br>
            <a:r>
              <a:rPr lang="x-none" sz="1600" smtClean="0">
                <a:solidFill>
                  <a:schemeClr val="tx1"/>
                </a:solidFill>
              </a:rPr>
              <a:t>26 </a:t>
            </a:r>
            <a:r>
              <a:rPr lang="x-none" sz="1600">
                <a:solidFill>
                  <a:schemeClr val="tx1"/>
                </a:solidFill>
              </a:rPr>
              <a:t>października 1982 r. o postępowaniu w sprawach nieletnich </a:t>
            </a:r>
            <a:r>
              <a:rPr lang="pl-PL" sz="1600" dirty="0">
                <a:solidFill>
                  <a:schemeClr val="tx1"/>
                </a:solidFill>
              </a:rPr>
              <a:t/>
            </a:r>
            <a:br>
              <a:rPr lang="pl-PL" sz="1600" dirty="0">
                <a:solidFill>
                  <a:schemeClr val="tx1"/>
                </a:solidFill>
              </a:rPr>
            </a:br>
            <a:r>
              <a:rPr lang="x-none" sz="1600">
                <a:solidFill>
                  <a:schemeClr val="tx1"/>
                </a:solidFill>
              </a:rPr>
              <a:t>(Dz. U. z 2014 r. poz. 382)</a:t>
            </a:r>
            <a:r>
              <a:rPr lang="pl-PL" sz="1600" dirty="0">
                <a:solidFill>
                  <a:schemeClr val="tx1"/>
                </a:solidFill>
              </a:rPr>
              <a:t>; </a:t>
            </a:r>
          </a:p>
          <a:p>
            <a:pPr marL="342900" indent="-342900" algn="just">
              <a:buFont typeface="+mj-lt"/>
              <a:buAutoNum type="alphaLcParenR" startAt="5"/>
            </a:pPr>
            <a:r>
              <a:rPr lang="x-none" sz="1600">
                <a:solidFill>
                  <a:schemeClr val="tx1"/>
                </a:solidFill>
              </a:rPr>
              <a:t>osoby przebywające w młodzieżowych ośrodkach wychowawczych </a:t>
            </a:r>
            <a:r>
              <a:rPr lang="pl-PL" sz="1600" dirty="0">
                <a:solidFill>
                  <a:schemeClr val="tx1"/>
                </a:solidFill>
              </a:rPr>
              <a:t/>
            </a:r>
            <a:br>
              <a:rPr lang="pl-PL" sz="1600" dirty="0">
                <a:solidFill>
                  <a:schemeClr val="tx1"/>
                </a:solidFill>
              </a:rPr>
            </a:br>
            <a:r>
              <a:rPr lang="x-none" sz="1600">
                <a:solidFill>
                  <a:schemeClr val="tx1"/>
                </a:solidFill>
              </a:rPr>
              <a:t>i młodzieżowych ośrodkach socjoterapii, o których mowa w ustawie </a:t>
            </a:r>
            <a:r>
              <a:rPr lang="pl-PL" sz="1600" dirty="0">
                <a:solidFill>
                  <a:schemeClr val="tx1"/>
                </a:solidFill>
              </a:rPr>
              <a:t/>
            </a:r>
            <a:br>
              <a:rPr lang="pl-PL" sz="1600" dirty="0">
                <a:solidFill>
                  <a:schemeClr val="tx1"/>
                </a:solidFill>
              </a:rPr>
            </a:br>
            <a:r>
              <a:rPr lang="x-none" sz="1600">
                <a:solidFill>
                  <a:schemeClr val="tx1"/>
                </a:solidFill>
              </a:rPr>
              <a:t>z dnia 7 września 1991 r. o systemie oświaty (Dz. U. z 20</a:t>
            </a:r>
            <a:r>
              <a:rPr lang="pl-PL" sz="1600" dirty="0">
                <a:solidFill>
                  <a:schemeClr val="tx1"/>
                </a:solidFill>
              </a:rPr>
              <a:t>15</a:t>
            </a:r>
            <a:r>
              <a:rPr lang="x-none" sz="1600">
                <a:solidFill>
                  <a:schemeClr val="tx1"/>
                </a:solidFill>
              </a:rPr>
              <a:t> r., poz. 2</a:t>
            </a:r>
            <a:r>
              <a:rPr lang="pl-PL" sz="1600" dirty="0">
                <a:solidFill>
                  <a:schemeClr val="tx1"/>
                </a:solidFill>
              </a:rPr>
              <a:t>156</a:t>
            </a:r>
            <a:r>
              <a:rPr lang="x-none" sz="1600">
                <a:solidFill>
                  <a:schemeClr val="tx1"/>
                </a:solidFill>
              </a:rPr>
              <a:t>,</a:t>
            </a:r>
            <a:r>
              <a:rPr lang="pl-PL" sz="1600" dirty="0">
                <a:solidFill>
                  <a:schemeClr val="tx1"/>
                </a:solidFill>
              </a:rPr>
              <a:t>                          </a:t>
            </a:r>
            <a:r>
              <a:rPr lang="x-none" sz="1600">
                <a:solidFill>
                  <a:schemeClr val="tx1"/>
                </a:solidFill>
              </a:rPr>
              <a:t> z późn. zm.)</a:t>
            </a:r>
            <a:r>
              <a:rPr lang="pl-PL" sz="1600" dirty="0">
                <a:solidFill>
                  <a:schemeClr val="tx1"/>
                </a:solidFill>
              </a:rPr>
              <a:t>; </a:t>
            </a:r>
          </a:p>
          <a:p>
            <a:pPr marL="342900" indent="-342900" algn="just">
              <a:buFont typeface="+mj-lt"/>
              <a:buAutoNum type="alphaLcParenR" startAt="5"/>
            </a:pPr>
            <a:r>
              <a:rPr lang="x-none" sz="1600" smtClean="0">
                <a:solidFill>
                  <a:schemeClr val="tx1"/>
                </a:solidFill>
              </a:rPr>
              <a:t>osoby </a:t>
            </a:r>
            <a:r>
              <a:rPr lang="x-none" sz="1600">
                <a:solidFill>
                  <a:schemeClr val="tx1"/>
                </a:solidFill>
              </a:rPr>
              <a:t>z niepełnosprawnością – osoby niepełnosprawne w rozumieniu ustawy </a:t>
            </a:r>
            <a:r>
              <a:rPr lang="pl-PL" sz="1600" dirty="0">
                <a:solidFill>
                  <a:schemeClr val="tx1"/>
                </a:solidFill>
              </a:rPr>
              <a:t/>
            </a:r>
            <a:br>
              <a:rPr lang="pl-PL" sz="1600" dirty="0">
                <a:solidFill>
                  <a:schemeClr val="tx1"/>
                </a:solidFill>
              </a:rPr>
            </a:br>
            <a:r>
              <a:rPr lang="x-none" sz="1600">
                <a:solidFill>
                  <a:schemeClr val="tx1"/>
                </a:solidFill>
              </a:rPr>
              <a:t>z</a:t>
            </a:r>
            <a:r>
              <a:rPr lang="pl-PL" sz="1600" dirty="0">
                <a:solidFill>
                  <a:schemeClr val="tx1"/>
                </a:solidFill>
              </a:rPr>
              <a:t> </a:t>
            </a:r>
            <a:r>
              <a:rPr lang="x-none" sz="1600">
                <a:solidFill>
                  <a:schemeClr val="tx1"/>
                </a:solidFill>
              </a:rPr>
              <a:t>dnia 27 sierpnia 1997 r. o rehabilitacji zawodowej</a:t>
            </a:r>
            <a:r>
              <a:rPr lang="pl-PL" sz="1600" dirty="0">
                <a:solidFill>
                  <a:schemeClr val="tx1"/>
                </a:solidFill>
              </a:rPr>
              <a:t> </a:t>
            </a:r>
            <a:r>
              <a:rPr lang="x-none" sz="1600">
                <a:solidFill>
                  <a:schemeClr val="tx1"/>
                </a:solidFill>
              </a:rPr>
              <a:t>i społecznej oraz zatrudnianiu osób niepełnosprawnych (Dz. U. z 2011 r.</a:t>
            </a:r>
            <a:r>
              <a:rPr lang="pl-PL" sz="1600" dirty="0">
                <a:solidFill>
                  <a:schemeClr val="tx1"/>
                </a:solidFill>
              </a:rPr>
              <a:t> </a:t>
            </a:r>
            <a:r>
              <a:rPr lang="x-none" sz="1600">
                <a:solidFill>
                  <a:schemeClr val="tx1"/>
                </a:solidFill>
              </a:rPr>
              <a:t>Nr 127, poz. 721, </a:t>
            </a:r>
            <a:r>
              <a:rPr lang="pl-PL" sz="1600" dirty="0">
                <a:solidFill>
                  <a:schemeClr val="tx1"/>
                </a:solidFill>
              </a:rPr>
              <a:t/>
            </a:r>
            <a:br>
              <a:rPr lang="pl-PL" sz="1600" dirty="0">
                <a:solidFill>
                  <a:schemeClr val="tx1"/>
                </a:solidFill>
              </a:rPr>
            </a:br>
            <a:r>
              <a:rPr lang="x-none" sz="1600">
                <a:solidFill>
                  <a:schemeClr val="tx1"/>
                </a:solidFill>
              </a:rPr>
              <a:t>z późn. zm.), a także osoby z zaburzeniami psychicznymi, </a:t>
            </a:r>
            <a:r>
              <a:rPr lang="pl-PL" sz="1600" dirty="0">
                <a:solidFill>
                  <a:schemeClr val="tx1"/>
                </a:solidFill>
              </a:rPr>
              <a:t/>
            </a:r>
            <a:br>
              <a:rPr lang="pl-PL" sz="1600" dirty="0">
                <a:solidFill>
                  <a:schemeClr val="tx1"/>
                </a:solidFill>
              </a:rPr>
            </a:br>
            <a:r>
              <a:rPr lang="x-none" sz="1600">
                <a:solidFill>
                  <a:schemeClr val="tx1"/>
                </a:solidFill>
              </a:rPr>
              <a:t>w rozumieniu ustawy z dnia 19 sierpnia 1994 r.</a:t>
            </a:r>
            <a:r>
              <a:rPr lang="pl-PL" sz="1600" dirty="0">
                <a:solidFill>
                  <a:schemeClr val="tx1"/>
                </a:solidFill>
              </a:rPr>
              <a:t> </a:t>
            </a:r>
            <a:r>
              <a:rPr lang="x-none" sz="1600">
                <a:solidFill>
                  <a:schemeClr val="tx1"/>
                </a:solidFill>
              </a:rPr>
              <a:t>o ochronie zdrowia psychicznego (Dz. U. z 2011 r. Nr 231, poz. 1375)</a:t>
            </a:r>
            <a:r>
              <a:rPr lang="pl-PL" sz="1600" dirty="0">
                <a:solidFill>
                  <a:schemeClr val="tx1"/>
                </a:solidFill>
              </a:rPr>
              <a:t>;</a:t>
            </a:r>
          </a:p>
          <a:p>
            <a:pPr marL="342900" indent="-342900" algn="just">
              <a:buFont typeface="+mj-lt"/>
              <a:buAutoNum type="alphaLcParenR" startAt="5"/>
            </a:pPr>
            <a:r>
              <a:rPr lang="x-none" sz="1600">
                <a:solidFill>
                  <a:schemeClr val="tx1"/>
                </a:solidFill>
              </a:rPr>
              <a:t>rodziny z dzieckiem z niepełnosprawnością, o ile co najmniej jeden </a:t>
            </a:r>
            <a:r>
              <a:rPr lang="pl-PL" sz="1600" dirty="0">
                <a:solidFill>
                  <a:schemeClr val="tx1"/>
                </a:solidFill>
              </a:rPr>
              <a:t/>
            </a:r>
            <a:br>
              <a:rPr lang="pl-PL" sz="1600" dirty="0">
                <a:solidFill>
                  <a:schemeClr val="tx1"/>
                </a:solidFill>
              </a:rPr>
            </a:br>
            <a:r>
              <a:rPr lang="x-none" sz="1600">
                <a:solidFill>
                  <a:schemeClr val="tx1"/>
                </a:solidFill>
              </a:rPr>
              <a:t>z rodziców lub opiekunów nie pracuje ze względu na konieczność sprawowania opieki nad dzieckiem z niepełnosprawnością</a:t>
            </a:r>
            <a:r>
              <a:rPr lang="pl-PL" sz="1600" dirty="0">
                <a:solidFill>
                  <a:schemeClr val="tx1"/>
                </a:solidFill>
              </a:rPr>
              <a:t>;</a:t>
            </a:r>
          </a:p>
          <a:p>
            <a:pPr algn="just"/>
            <a:endParaRPr lang="pl-PL" sz="1600" b="1" dirty="0" smtClean="0">
              <a:solidFill>
                <a:schemeClr val="tx1">
                  <a:lumMod val="95000"/>
                  <a:lumOff val="5000"/>
                </a:schemeClr>
              </a:solidFill>
            </a:endParaRPr>
          </a:p>
          <a:p>
            <a:pPr algn="just"/>
            <a:endParaRPr lang="pl-PL" sz="1600" b="1" dirty="0" smtClean="0">
              <a:solidFill>
                <a:schemeClr val="tx1">
                  <a:lumMod val="95000"/>
                  <a:lumOff val="5000"/>
                </a:schemeClr>
              </a:solidFill>
            </a:endParaRPr>
          </a:p>
          <a:p>
            <a:pPr algn="just"/>
            <a:endParaRPr lang="pl-PL" sz="1600" b="1" dirty="0" smtClean="0">
              <a:solidFill>
                <a:schemeClr val="tx1">
                  <a:lumMod val="95000"/>
                  <a:lumOff val="5000"/>
                </a:schemeClr>
              </a:solidFill>
            </a:endParaRPr>
          </a:p>
          <a:p>
            <a:pPr algn="just"/>
            <a:endParaRPr lang="pl-PL" sz="1600" b="1" dirty="0" smtClean="0">
              <a:solidFill>
                <a:schemeClr val="tx1">
                  <a:lumMod val="95000"/>
                  <a:lumOff val="5000"/>
                </a:schemeClr>
              </a:solidFill>
            </a:endParaRPr>
          </a:p>
          <a:p>
            <a:pPr algn="just"/>
            <a:endParaRPr lang="pl-PL" sz="1600" b="1" dirty="0" smtClean="0">
              <a:solidFill>
                <a:schemeClr val="tx1">
                  <a:lumMod val="95000"/>
                  <a:lumOff val="5000"/>
                </a:schemeClr>
              </a:solidFill>
            </a:endParaRPr>
          </a:p>
          <a:p>
            <a:pPr algn="just"/>
            <a:endParaRPr lang="pl-PL" b="1" dirty="0" smtClean="0">
              <a:solidFill>
                <a:schemeClr val="tx1"/>
              </a:solidFill>
            </a:endParaRPr>
          </a:p>
        </p:txBody>
      </p:sp>
    </p:spTree>
    <p:extLst>
      <p:ext uri="{BB962C8B-B14F-4D97-AF65-F5344CB8AC3E}">
        <p14:creationId xmlns="" xmlns:p14="http://schemas.microsoft.com/office/powerpoint/2010/main" val="5697722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8" name="AutoShape 2"/>
          <p:cNvSpPr>
            <a:spLocks noChangeArrowheads="1"/>
          </p:cNvSpPr>
          <p:nvPr/>
        </p:nvSpPr>
        <p:spPr bwMode="auto">
          <a:xfrm>
            <a:off x="1691680" y="1196752"/>
            <a:ext cx="5616624" cy="93610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600" b="1" dirty="0" smtClean="0">
                <a:solidFill>
                  <a:schemeClr val="tx1"/>
                </a:solidFill>
              </a:rPr>
              <a:t>Wkład UE</a:t>
            </a:r>
            <a:endParaRPr lang="pl-PL" sz="3600" b="1" dirty="0">
              <a:solidFill>
                <a:schemeClr val="tx1"/>
              </a:solidFill>
            </a:endParaRPr>
          </a:p>
        </p:txBody>
      </p:sp>
      <p:sp>
        <p:nvSpPr>
          <p:cNvPr id="4099" name="AutoShape 3"/>
          <p:cNvSpPr>
            <a:spLocks noChangeArrowheads="1"/>
          </p:cNvSpPr>
          <p:nvPr/>
        </p:nvSpPr>
        <p:spPr bwMode="auto">
          <a:xfrm>
            <a:off x="899592" y="3212976"/>
            <a:ext cx="7416824" cy="14401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solidFill>
            </a:endParaRPr>
          </a:p>
          <a:p>
            <a:pPr marL="285750" indent="-285750"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schemeClr val="tx1"/>
                </a:solidFill>
              </a:rPr>
              <a:t>169 088 779 EURO</a:t>
            </a:r>
            <a:endParaRPr lang="pl-PL" sz="2800" dirty="0" smtClean="0">
              <a:solidFill>
                <a:schemeClr val="tx1"/>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74902" y="188640"/>
            <a:ext cx="8517578" cy="64807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b="1" dirty="0" smtClean="0">
                <a:solidFill>
                  <a:schemeClr val="tx1"/>
                </a:solidFill>
              </a:rPr>
              <a:t>Grupa docelowa cd.</a:t>
            </a:r>
          </a:p>
          <a:p>
            <a:pPr algn="just"/>
            <a:endParaRPr lang="pl-PL" b="1" dirty="0" smtClean="0">
              <a:solidFill>
                <a:schemeClr val="tx1">
                  <a:lumMod val="95000"/>
                  <a:lumOff val="5000"/>
                </a:schemeClr>
              </a:solidFill>
            </a:endParaRPr>
          </a:p>
          <a:p>
            <a:pPr marL="342900" indent="-342900" algn="just">
              <a:buFont typeface="+mj-lt"/>
              <a:buAutoNum type="alphaLcParenR" startAt="8"/>
            </a:pPr>
            <a:r>
              <a:rPr lang="x-none" sz="1600" smtClean="0">
                <a:solidFill>
                  <a:schemeClr val="tx1"/>
                </a:solidFill>
              </a:rPr>
              <a:t>osoby </a:t>
            </a:r>
            <a:r>
              <a:rPr lang="x-none" sz="1600">
                <a:solidFill>
                  <a:schemeClr val="tx1"/>
                </a:solidFill>
              </a:rPr>
              <a:t>zakwalifikowane do III profilu pomocy, zgodnie z ustawą z dnia 20 kwietnia 2004 r. o promocji zatrudnienia i instytucjach rynku pracy (Dz. U. </a:t>
            </a:r>
            <a:r>
              <a:rPr lang="pl-PL" sz="1600" dirty="0">
                <a:solidFill>
                  <a:schemeClr val="tx1"/>
                </a:solidFill>
              </a:rPr>
              <a:t>                        </a:t>
            </a:r>
            <a:r>
              <a:rPr lang="x-none" sz="1600">
                <a:solidFill>
                  <a:schemeClr val="tx1"/>
                </a:solidFill>
              </a:rPr>
              <a:t>z 2015 r. poz. 149, z późn. zm.)</a:t>
            </a:r>
            <a:r>
              <a:rPr lang="pl-PL" sz="1600" dirty="0">
                <a:solidFill>
                  <a:schemeClr val="tx1"/>
                </a:solidFill>
              </a:rPr>
              <a:t>; </a:t>
            </a:r>
          </a:p>
          <a:p>
            <a:pPr marL="342900" indent="-342900" algn="just">
              <a:buFont typeface="+mj-lt"/>
              <a:buAutoNum type="alphaLcParenR" startAt="8"/>
            </a:pPr>
            <a:r>
              <a:rPr lang="x-none" sz="1600" smtClean="0">
                <a:solidFill>
                  <a:schemeClr val="tx1"/>
                </a:solidFill>
              </a:rPr>
              <a:t>osoby </a:t>
            </a:r>
            <a:r>
              <a:rPr lang="x-none" sz="1600">
                <a:solidFill>
                  <a:schemeClr val="tx1"/>
                </a:solidFill>
              </a:rPr>
              <a:t>niesamodzielne, czyli osoby, które ze względu na podeszły wiek, stan zdrowia lub niepełnosprawność wymagają opieki lub wsparcia w związku </a:t>
            </a:r>
            <a:r>
              <a:rPr lang="pl-PL" sz="1600" dirty="0">
                <a:solidFill>
                  <a:schemeClr val="tx1"/>
                </a:solidFill>
              </a:rPr>
              <a:t>                       </a:t>
            </a:r>
            <a:r>
              <a:rPr lang="x-none" sz="1600">
                <a:solidFill>
                  <a:schemeClr val="tx1"/>
                </a:solidFill>
              </a:rPr>
              <a:t>z</a:t>
            </a:r>
            <a:r>
              <a:rPr lang="pl-PL" sz="1600" dirty="0">
                <a:solidFill>
                  <a:schemeClr val="tx1"/>
                </a:solidFill>
              </a:rPr>
              <a:t> </a:t>
            </a:r>
            <a:r>
              <a:rPr lang="x-none" sz="1600">
                <a:solidFill>
                  <a:schemeClr val="tx1"/>
                </a:solidFill>
              </a:rPr>
              <a:t>niemożnością samodzielnego wykonywania co najmniej jednej </a:t>
            </a:r>
            <a:r>
              <a:rPr lang="pl-PL" sz="1600" dirty="0">
                <a:solidFill>
                  <a:schemeClr val="tx1"/>
                </a:solidFill>
              </a:rPr>
              <a:t>                                     </a:t>
            </a:r>
            <a:r>
              <a:rPr lang="x-none" sz="1600">
                <a:solidFill>
                  <a:schemeClr val="tx1"/>
                </a:solidFill>
              </a:rPr>
              <a:t>z podstawowych czynności dnia codziennego</a:t>
            </a:r>
            <a:r>
              <a:rPr lang="pl-PL" sz="1600" dirty="0">
                <a:solidFill>
                  <a:schemeClr val="tx1"/>
                </a:solidFill>
              </a:rPr>
              <a:t>;</a:t>
            </a:r>
          </a:p>
          <a:p>
            <a:pPr marL="342900" indent="-342900" algn="just">
              <a:buFont typeface="+mj-lt"/>
              <a:buAutoNum type="alphaLcParenR" startAt="8"/>
            </a:pPr>
            <a:r>
              <a:rPr lang="x-none" sz="1600">
                <a:solidFill>
                  <a:schemeClr val="tx1"/>
                </a:solidFill>
              </a:rPr>
              <a:t>osoby bezdomne lub dotknięte wykluczeniem z dostępu do mieszkań </a:t>
            </a:r>
            <a:r>
              <a:rPr lang="pl-PL" sz="1600" dirty="0">
                <a:solidFill>
                  <a:schemeClr val="tx1"/>
                </a:solidFill>
              </a:rPr>
              <a:t>                             </a:t>
            </a:r>
            <a:r>
              <a:rPr lang="x-none" sz="1600">
                <a:solidFill>
                  <a:schemeClr val="tx1"/>
                </a:solidFill>
              </a:rPr>
              <a:t>w rozumieniu Wytycznych Ministra Infrastruktury i Rozwoju w zakresie monitorowania postępu rzeczowego i realizacji programów operacyjnych na lata 2014-2020</a:t>
            </a:r>
            <a:r>
              <a:rPr lang="pl-PL" sz="1600" dirty="0">
                <a:solidFill>
                  <a:schemeClr val="tx1"/>
                </a:solidFill>
              </a:rPr>
              <a:t>;</a:t>
            </a:r>
          </a:p>
          <a:p>
            <a:pPr marL="342900" indent="-342900" algn="just">
              <a:buFont typeface="+mj-lt"/>
              <a:buAutoNum type="alphaLcParenR" startAt="8"/>
            </a:pPr>
            <a:r>
              <a:rPr lang="x-none" sz="1600">
                <a:solidFill>
                  <a:schemeClr val="tx1"/>
                </a:solidFill>
              </a:rPr>
              <a:t>osoby korzystające z PO PŻ</a:t>
            </a:r>
            <a:r>
              <a:rPr lang="pl-PL" sz="1600" dirty="0">
                <a:solidFill>
                  <a:schemeClr val="tx1"/>
                </a:solidFill>
              </a:rPr>
              <a:t>.</a:t>
            </a:r>
          </a:p>
          <a:p>
            <a:pPr marL="342900" indent="-342900" algn="just">
              <a:buFont typeface="+mj-lt"/>
              <a:buAutoNum type="alphaLcParenR" startAt="8"/>
            </a:pPr>
            <a:endParaRPr lang="pl-PL" sz="1600" dirty="0">
              <a:solidFill>
                <a:schemeClr val="tx1"/>
              </a:solidFill>
            </a:endParaRPr>
          </a:p>
          <a:p>
            <a:pPr algn="just"/>
            <a:r>
              <a:rPr lang="pl-PL" sz="1600" b="1" dirty="0">
                <a:solidFill>
                  <a:schemeClr val="tx1"/>
                </a:solidFill>
              </a:rPr>
              <a:t>2. Rodziny</a:t>
            </a:r>
            <a:r>
              <a:rPr lang="pl-PL" sz="1600" dirty="0">
                <a:solidFill>
                  <a:schemeClr val="tx1"/>
                </a:solidFill>
              </a:rPr>
              <a:t> - to jest osoby spokrewnione lub niespokrewnione pozostające                         w faktycznym związku, wspólnie zamieszkujące i gospodarujące </a:t>
            </a:r>
            <a:br>
              <a:rPr lang="pl-PL" sz="1600" dirty="0">
                <a:solidFill>
                  <a:schemeClr val="tx1"/>
                </a:solidFill>
              </a:rPr>
            </a:br>
            <a:r>
              <a:rPr lang="pl-PL" sz="1600" dirty="0">
                <a:solidFill>
                  <a:schemeClr val="tx1"/>
                </a:solidFill>
              </a:rPr>
              <a:t>z osobami zagrożonymi ubóstwem lub wykluczeniem społecznym</a:t>
            </a:r>
          </a:p>
          <a:p>
            <a:pPr algn="just"/>
            <a:endParaRPr lang="pl-PL" sz="1600" dirty="0" smtClean="0">
              <a:solidFill>
                <a:schemeClr val="tx1"/>
              </a:solidFill>
            </a:endParaRPr>
          </a:p>
          <a:p>
            <a:pPr algn="just"/>
            <a:endParaRPr lang="pl-PL" b="1" dirty="0" smtClean="0">
              <a:solidFill>
                <a:schemeClr val="tx1"/>
              </a:solidFill>
            </a:endParaRPr>
          </a:p>
          <a:p>
            <a:pPr algn="just"/>
            <a:endParaRPr lang="pl-PL" b="1" dirty="0" smtClean="0">
              <a:solidFill>
                <a:schemeClr val="tx1"/>
              </a:solidFill>
            </a:endParaRPr>
          </a:p>
        </p:txBody>
      </p:sp>
    </p:spTree>
    <p:extLst>
      <p:ext uri="{BB962C8B-B14F-4D97-AF65-F5344CB8AC3E}">
        <p14:creationId xmlns="" xmlns:p14="http://schemas.microsoft.com/office/powerpoint/2010/main" val="5697722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177040"/>
            <a:ext cx="8517578" cy="619268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marL="342900" indent="-342900" algn="ctr"/>
            <a:r>
              <a:rPr lang="pl-PL" sz="2000" b="1" dirty="0">
                <a:solidFill>
                  <a:schemeClr val="tx1">
                    <a:lumMod val="95000"/>
                    <a:lumOff val="5000"/>
                  </a:schemeClr>
                </a:solidFill>
              </a:rPr>
              <a:t>Specyficzne kryteria </a:t>
            </a:r>
            <a:r>
              <a:rPr lang="pl-PL" sz="2000" b="1" dirty="0" smtClean="0">
                <a:solidFill>
                  <a:schemeClr val="tx1">
                    <a:lumMod val="95000"/>
                    <a:lumOff val="5000"/>
                  </a:schemeClr>
                </a:solidFill>
              </a:rPr>
              <a:t>dostępu (ocena formalna)</a:t>
            </a:r>
          </a:p>
          <a:p>
            <a:pPr marL="342900" indent="-342900"/>
            <a:endParaRPr lang="pl-PL" sz="1600" b="1" dirty="0">
              <a:solidFill>
                <a:schemeClr val="tx1">
                  <a:lumMod val="95000"/>
                  <a:lumOff val="5000"/>
                </a:schemeClr>
              </a:solidFill>
            </a:endParaRPr>
          </a:p>
          <a:p>
            <a:pPr marL="342900" indent="-342900" algn="just"/>
            <a:r>
              <a:rPr lang="pl-PL" sz="1600" dirty="0">
                <a:solidFill>
                  <a:schemeClr val="tx1">
                    <a:lumMod val="95000"/>
                    <a:lumOff val="5000"/>
                  </a:schemeClr>
                </a:solidFill>
              </a:rPr>
              <a:t>1.</a:t>
            </a:r>
            <a:r>
              <a:rPr lang="pl-PL" sz="1600" b="1" dirty="0">
                <a:solidFill>
                  <a:schemeClr val="tx1">
                    <a:lumMod val="95000"/>
                    <a:lumOff val="5000"/>
                  </a:schemeClr>
                </a:solidFill>
              </a:rPr>
              <a:t> </a:t>
            </a:r>
            <a:r>
              <a:rPr lang="pl-PL" sz="1600" dirty="0">
                <a:solidFill>
                  <a:schemeClr val="tx1">
                    <a:lumMod val="95000"/>
                    <a:lumOff val="5000"/>
                  </a:schemeClr>
                </a:solidFill>
              </a:rPr>
              <a:t>Projekt zakłada realizację wskaźnika efektywności społeczno-zatrudnieniowej                     w wymiarze społecznym :</a:t>
            </a:r>
          </a:p>
          <a:p>
            <a:pPr marL="342900" indent="-342900" algn="just"/>
            <a:r>
              <a:rPr lang="pl-PL" sz="1600" dirty="0">
                <a:solidFill>
                  <a:schemeClr val="tx1">
                    <a:lumMod val="95000"/>
                    <a:lumOff val="5000"/>
                  </a:schemeClr>
                </a:solidFill>
              </a:rPr>
              <a:t>a. ogólny wskaźnik efektywności społeczno-zatrudnieniowej w odniesieniu do osób lub rodzin zagrożonych ubóstwem lub wykluczeniem społecznym na minimalnym poziomie 56%, </a:t>
            </a:r>
          </a:p>
          <a:p>
            <a:pPr marL="342900" indent="-342900" algn="just"/>
            <a:r>
              <a:rPr lang="pl-PL" sz="1600" dirty="0">
                <a:solidFill>
                  <a:schemeClr val="tx1">
                    <a:lumMod val="95000"/>
                    <a:lumOff val="5000"/>
                  </a:schemeClr>
                </a:solidFill>
              </a:rPr>
              <a:t>b. w odniesieniu do: osób o znacznym stopniu niepełnosprawności, osób                                 z niepełnosprawnością intelektualną oraz osób z niepełnosprawnościami sprzężonymi minimalny poziom efektywności społeczno-zatrudnieniowej wynosi 46</a:t>
            </a:r>
            <a:r>
              <a:rPr lang="pl-PL" sz="1600" dirty="0" smtClean="0">
                <a:solidFill>
                  <a:schemeClr val="tx1">
                    <a:lumMod val="95000"/>
                    <a:lumOff val="5000"/>
                  </a:schemeClr>
                </a:solidFill>
              </a:rPr>
              <a:t>%.</a:t>
            </a:r>
          </a:p>
          <a:p>
            <a:pPr marL="342900" indent="-342900" algn="just"/>
            <a:endParaRPr lang="pl-PL" sz="1600" dirty="0">
              <a:solidFill>
                <a:schemeClr val="tx1">
                  <a:lumMod val="95000"/>
                  <a:lumOff val="5000"/>
                </a:schemeClr>
              </a:solidFill>
            </a:endParaRPr>
          </a:p>
          <a:p>
            <a:pPr marL="342900" indent="-342900" algn="just"/>
            <a:r>
              <a:rPr lang="pl-PL" sz="1600" dirty="0" smtClean="0">
                <a:solidFill>
                  <a:schemeClr val="tx1">
                    <a:lumMod val="95000"/>
                    <a:lumOff val="5000"/>
                  </a:schemeClr>
                </a:solidFill>
              </a:rPr>
              <a:t>2</a:t>
            </a:r>
            <a:r>
              <a:rPr lang="pl-PL" sz="1600" dirty="0">
                <a:solidFill>
                  <a:schemeClr val="tx1">
                    <a:lumMod val="95000"/>
                    <a:lumOff val="5000"/>
                  </a:schemeClr>
                </a:solidFill>
              </a:rPr>
              <a:t>. Projekt zakłada realizację wskaźnika efektywności społeczno-zatrudnieniowej                   w wymiarze zatrudnieniowym :</a:t>
            </a:r>
          </a:p>
          <a:p>
            <a:pPr marL="342900" indent="-342900" algn="just"/>
            <a:r>
              <a:rPr lang="pl-PL" sz="1600" dirty="0">
                <a:solidFill>
                  <a:schemeClr val="tx1">
                    <a:lumMod val="95000"/>
                    <a:lumOff val="5000"/>
                  </a:schemeClr>
                </a:solidFill>
              </a:rPr>
              <a:t>a. ogólny wskaźnik efektywności zatrudnieniowej – 22%,</a:t>
            </a:r>
          </a:p>
          <a:p>
            <a:pPr marL="342900" indent="-342900" algn="just"/>
            <a:r>
              <a:rPr lang="pl-PL" sz="1600" dirty="0">
                <a:solidFill>
                  <a:schemeClr val="tx1">
                    <a:lumMod val="95000"/>
                    <a:lumOff val="5000"/>
                  </a:schemeClr>
                </a:solidFill>
              </a:rPr>
              <a:t>b. w odniesieniu do: osób o znacznym stopniu niepełnosprawności, osób                            z niepełnosprawnością intelektualną oraz osób z niepełnosprawnościami sprzężonymi minimalny poziom efektywności zatrudnieniowej – 12%.</a:t>
            </a:r>
          </a:p>
          <a:p>
            <a:pPr marL="342900" indent="-342900" algn="just"/>
            <a:endParaRPr lang="pl-PL" sz="1600" dirty="0">
              <a:solidFill>
                <a:schemeClr val="tx1">
                  <a:lumMod val="95000"/>
                  <a:lumOff val="5000"/>
                </a:schemeClr>
              </a:solidFill>
            </a:endParaRPr>
          </a:p>
        </p:txBody>
      </p:sp>
      <p:sp>
        <p:nvSpPr>
          <p:cNvPr id="23556" name="Rectangle 4"/>
          <p:cNvSpPr>
            <a:spLocks noChangeArrowheads="1"/>
          </p:cNvSpPr>
          <p:nvPr/>
        </p:nvSpPr>
        <p:spPr bwMode="auto">
          <a:xfrm>
            <a:off x="755576" y="3284984"/>
            <a:ext cx="7704856" cy="923305"/>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algn="just" defTabSz="914400">
              <a:buClrTx/>
              <a:buSzTx/>
            </a:pPr>
            <a:r>
              <a:rPr kumimoji="0" lang="pl-PL" sz="1200" b="0" i="0" u="none" strike="noStrike" cap="none" normalizeH="0" baseline="0" dirty="0" smtClean="0">
                <a:ln>
                  <a:noFill/>
                </a:ln>
                <a:solidFill>
                  <a:schemeClr val="tx1"/>
                </a:solidFill>
                <a:effectLst/>
                <a:latin typeface="Arial" pitchFamily="34" charset="0"/>
                <a:ea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69904443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4502" y="476672"/>
            <a:ext cx="8517578" cy="583264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marL="342900" indent="-342900" algn="ctr"/>
            <a:r>
              <a:rPr lang="pl-PL" sz="2000" b="1" dirty="0" smtClean="0">
                <a:solidFill>
                  <a:schemeClr val="tx1">
                    <a:lumMod val="95000"/>
                    <a:lumOff val="5000"/>
                  </a:schemeClr>
                </a:solidFill>
              </a:rPr>
              <a:t>Specyficzne kryteria dostępu (ocena formalna) cd.</a:t>
            </a:r>
          </a:p>
          <a:p>
            <a:pPr marL="342900" indent="-342900" algn="ctr"/>
            <a:endParaRPr lang="pl-PL" sz="2000" b="1" dirty="0" smtClean="0">
              <a:solidFill>
                <a:schemeClr val="tx1">
                  <a:lumMod val="95000"/>
                  <a:lumOff val="5000"/>
                </a:schemeClr>
              </a:solidFill>
            </a:endParaRPr>
          </a:p>
          <a:p>
            <a:pPr marL="266700" indent="-266700" algn="just"/>
            <a:r>
              <a:rPr lang="pl-PL" sz="1600" dirty="0">
                <a:solidFill>
                  <a:schemeClr val="tx1">
                    <a:lumMod val="95000"/>
                    <a:lumOff val="5000"/>
                  </a:schemeClr>
                </a:solidFill>
              </a:rPr>
              <a:t>3. W przypadku projektów, w ramach których tworzone będą podmioty reintegracji społecznej i zawodowej projektodawca zobowiązuje się, do zachowania trwałości utworzonych w ramach projektu podmiotów po zakończeniu realizacji projektu co najmniej przez okres odpowiadający jego realizacji, przy czym jeśli projekt trwa krócej niż 24 miesiące, czas trwałości nie może być krótszy </a:t>
            </a:r>
            <a:r>
              <a:rPr lang="pl-PL" sz="1600" dirty="0" smtClean="0">
                <a:solidFill>
                  <a:schemeClr val="tx1">
                    <a:lumMod val="95000"/>
                    <a:lumOff val="5000"/>
                  </a:schemeClr>
                </a:solidFill>
              </a:rPr>
              <a:t>niż </a:t>
            </a:r>
            <a:r>
              <a:rPr lang="pl-PL" sz="1600" dirty="0">
                <a:solidFill>
                  <a:schemeClr val="tx1">
                    <a:lumMod val="95000"/>
                    <a:lumOff val="5000"/>
                  </a:schemeClr>
                </a:solidFill>
              </a:rPr>
              <a:t>dwa lata</a:t>
            </a:r>
            <a:r>
              <a:rPr lang="pl-PL" sz="1600" dirty="0" smtClean="0">
                <a:solidFill>
                  <a:schemeClr val="tx1">
                    <a:lumMod val="95000"/>
                    <a:lumOff val="5000"/>
                  </a:schemeClr>
                </a:solidFill>
              </a:rPr>
              <a:t>.</a:t>
            </a:r>
          </a:p>
          <a:p>
            <a:pPr marL="342900" indent="-342900" algn="just"/>
            <a:endParaRPr lang="pl-PL" sz="1600" dirty="0" smtClean="0">
              <a:solidFill>
                <a:schemeClr val="tx1">
                  <a:lumMod val="95000"/>
                  <a:lumOff val="5000"/>
                </a:schemeClr>
              </a:solidFill>
            </a:endParaRPr>
          </a:p>
          <a:p>
            <a:pPr marL="266700" indent="-266700" algn="just"/>
            <a:r>
              <a:rPr lang="pl-PL" sz="1600" dirty="0" smtClean="0">
                <a:solidFill>
                  <a:schemeClr val="tx1">
                    <a:lumMod val="95000"/>
                    <a:lumOff val="5000"/>
                  </a:schemeClr>
                </a:solidFill>
              </a:rPr>
              <a:t>4</a:t>
            </a:r>
            <a:r>
              <a:rPr lang="pl-PL" sz="1600" dirty="0">
                <a:solidFill>
                  <a:schemeClr val="tx1">
                    <a:lumMod val="95000"/>
                    <a:lumOff val="5000"/>
                  </a:schemeClr>
                </a:solidFill>
              </a:rPr>
              <a:t>. W przypadku, gdy projekt w zakresie aktywizacji zawodowej przewiduje realizację kursów i szkoleń, dla każdego uczestnika objętego tą formą wsparcia obligatoryjnie należy założyć realizację, co najmniej jednego kursu lub szkolenia kończącego się uzyskaniem kwalifikacji</a:t>
            </a:r>
            <a:r>
              <a:rPr lang="pl-PL" sz="1600" dirty="0" smtClean="0">
                <a:solidFill>
                  <a:schemeClr val="tx1">
                    <a:lumMod val="95000"/>
                    <a:lumOff val="5000"/>
                  </a:schemeClr>
                </a:solidFill>
              </a:rPr>
              <a:t>.</a:t>
            </a:r>
          </a:p>
          <a:p>
            <a:pPr marL="342900" indent="-342900" algn="just"/>
            <a:endParaRPr lang="pl-PL" sz="1600" dirty="0">
              <a:solidFill>
                <a:schemeClr val="tx1">
                  <a:lumMod val="95000"/>
                  <a:lumOff val="5000"/>
                </a:schemeClr>
              </a:solidFill>
            </a:endParaRPr>
          </a:p>
          <a:p>
            <a:pPr marL="266700" indent="-266700" algn="just"/>
            <a:r>
              <a:rPr lang="pl-PL" sz="1600" dirty="0">
                <a:solidFill>
                  <a:schemeClr val="tx1">
                    <a:lumMod val="95000"/>
                    <a:lumOff val="5000"/>
                  </a:schemeClr>
                </a:solidFill>
              </a:rPr>
              <a:t>5. W ramach projektu po opuszczeniu programu, co najmniej 56% osób zagrożonych ubóstwem lub wykluczeniem społecznym będzie poszukiwać pracy.</a:t>
            </a:r>
          </a:p>
        </p:txBody>
      </p:sp>
      <p:sp>
        <p:nvSpPr>
          <p:cNvPr id="43009" name="Rectangle 1"/>
          <p:cNvSpPr>
            <a:spLocks noChangeArrowheads="1"/>
          </p:cNvSpPr>
          <p:nvPr/>
        </p:nvSpPr>
        <p:spPr bwMode="auto">
          <a:xfrm>
            <a:off x="467544" y="3090408"/>
            <a:ext cx="813690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pitchFamily="34" charset="0"/>
              </a:rPr>
              <a:t/>
            </a:r>
            <a:br>
              <a:rPr kumimoji="0" lang="pl-PL" sz="18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420922432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476672"/>
            <a:ext cx="8517578" cy="583264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lumMod val="95000"/>
                  <a:lumOff val="5000"/>
                </a:schemeClr>
              </a:solidFill>
            </a:endParaRPr>
          </a:p>
          <a:p>
            <a:pPr algn="ctr"/>
            <a:r>
              <a:rPr lang="pl-PL" sz="2000" b="1" dirty="0" smtClean="0">
                <a:solidFill>
                  <a:schemeClr val="tx1">
                    <a:lumMod val="95000"/>
                    <a:lumOff val="5000"/>
                  </a:schemeClr>
                </a:solidFill>
              </a:rPr>
              <a:t>Specyficzne </a:t>
            </a:r>
            <a:r>
              <a:rPr lang="pl-PL" sz="2000" b="1" dirty="0">
                <a:solidFill>
                  <a:schemeClr val="tx1">
                    <a:lumMod val="95000"/>
                    <a:lumOff val="5000"/>
                  </a:schemeClr>
                </a:solidFill>
              </a:rPr>
              <a:t>kryteria dostępu (ocena formalna) cd</a:t>
            </a:r>
            <a:r>
              <a:rPr lang="pl-PL" sz="2000" b="1" dirty="0" smtClean="0">
                <a:solidFill>
                  <a:schemeClr val="tx1">
                    <a:lumMod val="95000"/>
                    <a:lumOff val="5000"/>
                  </a:schemeClr>
                </a:solidFill>
              </a:rPr>
              <a:t>.</a:t>
            </a:r>
          </a:p>
          <a:p>
            <a:pPr algn="ctr"/>
            <a:endParaRPr lang="pl-PL" sz="2000" b="1" dirty="0" smtClean="0">
              <a:solidFill>
                <a:schemeClr val="tx1">
                  <a:lumMod val="95000"/>
                  <a:lumOff val="5000"/>
                </a:schemeClr>
              </a:solidFill>
            </a:endParaRPr>
          </a:p>
          <a:p>
            <a:pPr marL="266700" indent="-266700" algn="just"/>
            <a:r>
              <a:rPr lang="pl-PL" sz="1600" dirty="0" smtClean="0">
                <a:solidFill>
                  <a:schemeClr val="tx1">
                    <a:lumMod val="95000"/>
                    <a:lumOff val="5000"/>
                  </a:schemeClr>
                </a:solidFill>
              </a:rPr>
              <a:t>6.	W </a:t>
            </a:r>
            <a:r>
              <a:rPr lang="pl-PL" sz="1600" dirty="0">
                <a:solidFill>
                  <a:schemeClr val="tx1">
                    <a:lumMod val="95000"/>
                    <a:lumOff val="5000"/>
                  </a:schemeClr>
                </a:solidFill>
              </a:rPr>
              <a:t>ramach projektu po opuszczeniu programu, co najmniej 31% osób zagrożonych ubóstwem lub wykluczeniem społecznym, które objęte są wsparciem w postaci kursów i szkoleń zawodowych uzyska kwalifikacje zawodowe</a:t>
            </a:r>
            <a:r>
              <a:rPr lang="pl-PL" sz="1600" dirty="0" smtClean="0">
                <a:solidFill>
                  <a:schemeClr val="tx1">
                    <a:lumMod val="95000"/>
                    <a:lumOff val="5000"/>
                  </a:schemeClr>
                </a:solidFill>
              </a:rPr>
              <a:t>.</a:t>
            </a:r>
          </a:p>
          <a:p>
            <a:pPr marL="355600" indent="-355600" algn="just"/>
            <a:endParaRPr lang="pl-PL" sz="1600" dirty="0">
              <a:solidFill>
                <a:schemeClr val="tx1">
                  <a:lumMod val="95000"/>
                  <a:lumOff val="5000"/>
                </a:schemeClr>
              </a:solidFill>
            </a:endParaRPr>
          </a:p>
          <a:p>
            <a:pPr marL="266700" indent="-266700" algn="just"/>
            <a:r>
              <a:rPr lang="pl-PL" sz="1600" dirty="0">
                <a:solidFill>
                  <a:schemeClr val="tx1">
                    <a:lumMod val="95000"/>
                    <a:lumOff val="5000"/>
                  </a:schemeClr>
                </a:solidFill>
              </a:rPr>
              <a:t>7. Beneficjent lub partner w projekcie (o ile dotyczy) posiada co najmniej 2 </a:t>
            </a:r>
            <a:r>
              <a:rPr lang="pl-PL" sz="1600" dirty="0" smtClean="0">
                <a:solidFill>
                  <a:schemeClr val="tx1">
                    <a:lumMod val="95000"/>
                    <a:lumOff val="5000"/>
                  </a:schemeClr>
                </a:solidFill>
              </a:rPr>
              <a:t>letnie doświadczenie</a:t>
            </a:r>
            <a:r>
              <a:rPr lang="pl-PL" sz="1600" dirty="0">
                <a:solidFill>
                  <a:schemeClr val="tx1">
                    <a:lumMod val="95000"/>
                    <a:lumOff val="5000"/>
                  </a:schemeClr>
                </a:solidFill>
              </a:rPr>
              <a:t>: </a:t>
            </a:r>
          </a:p>
          <a:p>
            <a:pPr marL="266700" indent="-266700" algn="just">
              <a:buFont typeface="Arial" panose="020B0604020202020204" pitchFamily="34" charset="0"/>
              <a:buChar char="•"/>
            </a:pPr>
            <a:r>
              <a:rPr lang="pl-PL" sz="1600" dirty="0" smtClean="0">
                <a:solidFill>
                  <a:schemeClr val="tx1">
                    <a:lumMod val="95000"/>
                    <a:lumOff val="5000"/>
                  </a:schemeClr>
                </a:solidFill>
              </a:rPr>
              <a:t>w </a:t>
            </a:r>
            <a:r>
              <a:rPr lang="pl-PL" sz="1600" dirty="0">
                <a:solidFill>
                  <a:schemeClr val="tx1">
                    <a:lumMod val="95000"/>
                    <a:lumOff val="5000"/>
                  </a:schemeClr>
                </a:solidFill>
              </a:rPr>
              <a:t>pracy z grupą docelową, którą zamierza objąć wsparciem oraz </a:t>
            </a:r>
          </a:p>
          <a:p>
            <a:pPr marL="266700" indent="-266700" algn="just">
              <a:buFont typeface="Arial" panose="020B0604020202020204" pitchFamily="34" charset="0"/>
              <a:buChar char="•"/>
            </a:pPr>
            <a:r>
              <a:rPr lang="pl-PL" sz="1600" dirty="0" smtClean="0">
                <a:solidFill>
                  <a:schemeClr val="tx1">
                    <a:lumMod val="95000"/>
                    <a:lumOff val="5000"/>
                  </a:schemeClr>
                </a:solidFill>
              </a:rPr>
              <a:t>w </a:t>
            </a:r>
            <a:r>
              <a:rPr lang="pl-PL" sz="1600" dirty="0">
                <a:solidFill>
                  <a:schemeClr val="tx1">
                    <a:lumMod val="95000"/>
                    <a:lumOff val="5000"/>
                  </a:schemeClr>
                </a:solidFill>
              </a:rPr>
              <a:t>zakresie merytorycznym, którego dotyczy projekt</a:t>
            </a:r>
            <a:r>
              <a:rPr lang="pl-PL" sz="1600" dirty="0" smtClean="0">
                <a:solidFill>
                  <a:schemeClr val="tx1">
                    <a:lumMod val="95000"/>
                    <a:lumOff val="5000"/>
                  </a:schemeClr>
                </a:solidFill>
              </a:rPr>
              <a:t>.</a:t>
            </a:r>
          </a:p>
          <a:p>
            <a:pPr algn="just"/>
            <a:endParaRPr lang="pl-PL" sz="1600" dirty="0" smtClean="0">
              <a:solidFill>
                <a:schemeClr val="tx1">
                  <a:lumMod val="95000"/>
                  <a:lumOff val="5000"/>
                </a:schemeClr>
              </a:solidFill>
            </a:endParaRPr>
          </a:p>
          <a:p>
            <a:pPr algn="just"/>
            <a:r>
              <a:rPr lang="pl-PL" sz="1600" dirty="0">
                <a:solidFill>
                  <a:schemeClr val="tx1">
                    <a:lumMod val="95000"/>
                    <a:lumOff val="5000"/>
                  </a:schemeClr>
                </a:solidFill>
              </a:rPr>
              <a:t>8. Każdy uczestnik projektu podpisuje kontrakt socjalny lub dokument równoważny</a:t>
            </a:r>
            <a:r>
              <a:rPr lang="pl-PL" sz="1600" dirty="0" smtClean="0">
                <a:solidFill>
                  <a:schemeClr val="tx1">
                    <a:lumMod val="95000"/>
                    <a:lumOff val="5000"/>
                  </a:schemeClr>
                </a:solidFill>
              </a:rPr>
              <a:t>.</a:t>
            </a:r>
          </a:p>
          <a:p>
            <a:pPr algn="just"/>
            <a:endParaRPr lang="pl-PL" sz="1600" dirty="0">
              <a:solidFill>
                <a:schemeClr val="tx1">
                  <a:lumMod val="95000"/>
                  <a:lumOff val="5000"/>
                </a:schemeClr>
              </a:solidFill>
            </a:endParaRPr>
          </a:p>
          <a:p>
            <a:pPr marL="266700" indent="-266700" algn="just"/>
            <a:r>
              <a:rPr lang="pl-PL" sz="1600" dirty="0">
                <a:solidFill>
                  <a:schemeClr val="tx1">
                    <a:lumMod val="95000"/>
                    <a:lumOff val="5000"/>
                  </a:schemeClr>
                </a:solidFill>
              </a:rPr>
              <a:t>9. Beneficjent na etapie rekrutacji preferował będzie osoby, które </a:t>
            </a:r>
            <a:r>
              <a:rPr lang="pl-PL" sz="1600" dirty="0" smtClean="0">
                <a:solidFill>
                  <a:schemeClr val="tx1">
                    <a:lumMod val="95000"/>
                    <a:lumOff val="5000"/>
                  </a:schemeClr>
                </a:solidFill>
              </a:rPr>
              <a:t>korzystają                         </a:t>
            </a:r>
            <a:r>
              <a:rPr lang="pl-PL" sz="1600" dirty="0">
                <a:solidFill>
                  <a:schemeClr val="tx1">
                    <a:lumMod val="95000"/>
                    <a:lumOff val="5000"/>
                  </a:schemeClr>
                </a:solidFill>
              </a:rPr>
              <a:t>z Programu Operacyjnego Pomoc Żywnościowa.</a:t>
            </a:r>
          </a:p>
          <a:p>
            <a:pPr marL="355600" indent="-355600" algn="just"/>
            <a:endParaRPr lang="pl-PL" sz="1600" dirty="0">
              <a:solidFill>
                <a:schemeClr val="tx1">
                  <a:lumMod val="95000"/>
                  <a:lumOff val="5000"/>
                </a:schemeClr>
              </a:solidFill>
            </a:endParaRPr>
          </a:p>
        </p:txBody>
      </p:sp>
      <p:sp>
        <p:nvSpPr>
          <p:cNvPr id="43009" name="Rectangle 1"/>
          <p:cNvSpPr>
            <a:spLocks noChangeArrowheads="1"/>
          </p:cNvSpPr>
          <p:nvPr/>
        </p:nvSpPr>
        <p:spPr bwMode="auto">
          <a:xfrm>
            <a:off x="467544" y="3090408"/>
            <a:ext cx="813690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pitchFamily="34" charset="0"/>
              </a:rPr>
              <a:t/>
            </a:r>
            <a:br>
              <a:rPr kumimoji="0" lang="pl-PL" sz="18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257247185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692696"/>
            <a:ext cx="8173557"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endParaRPr lang="pl-PL" sz="2000" b="1" dirty="0" smtClean="0">
              <a:solidFill>
                <a:schemeClr val="tx1"/>
              </a:solidFill>
            </a:endParaRPr>
          </a:p>
          <a:p>
            <a:pPr algn="ctr"/>
            <a:r>
              <a:rPr lang="pl-PL" b="1" dirty="0" smtClean="0">
                <a:solidFill>
                  <a:schemeClr val="tx1">
                    <a:lumMod val="95000"/>
                    <a:lumOff val="5000"/>
                  </a:schemeClr>
                </a:solidFill>
              </a:rPr>
              <a:t>Wskaźniki rezultatu bezpośredniego dla </a:t>
            </a:r>
            <a:r>
              <a:rPr lang="pl-PL" b="1" dirty="0">
                <a:solidFill>
                  <a:schemeClr val="tx1">
                    <a:lumMod val="95000"/>
                    <a:lumOff val="5000"/>
                  </a:schemeClr>
                </a:solidFill>
              </a:rPr>
              <a:t>konkursów </a:t>
            </a:r>
            <a:endParaRPr lang="pl-PL" b="1" dirty="0" smtClean="0">
              <a:solidFill>
                <a:schemeClr val="tx1">
                  <a:lumMod val="95000"/>
                  <a:lumOff val="5000"/>
                </a:schemeClr>
              </a:solidFill>
            </a:endParaRPr>
          </a:p>
          <a:p>
            <a:pPr algn="ctr"/>
            <a:r>
              <a:rPr lang="pl-PL" b="1" dirty="0" smtClean="0">
                <a:solidFill>
                  <a:schemeClr val="tx1">
                    <a:lumMod val="95000"/>
                    <a:lumOff val="5000"/>
                  </a:schemeClr>
                </a:solidFill>
              </a:rPr>
              <a:t>nr RPPK.08.01.00-IP.01-18-008/16 </a:t>
            </a:r>
            <a:endParaRPr lang="pl-PL" b="1" dirty="0">
              <a:solidFill>
                <a:schemeClr val="tx1">
                  <a:lumMod val="95000"/>
                  <a:lumOff val="5000"/>
                </a:schemeClr>
              </a:solidFill>
            </a:endParaRPr>
          </a:p>
          <a:p>
            <a:pPr algn="ctr"/>
            <a:r>
              <a:rPr lang="pl-PL" b="1" dirty="0" smtClean="0">
                <a:solidFill>
                  <a:schemeClr val="tx1">
                    <a:lumMod val="95000"/>
                    <a:lumOff val="5000"/>
                  </a:schemeClr>
                </a:solidFill>
              </a:rPr>
              <a:t>oraz </a:t>
            </a:r>
            <a:r>
              <a:rPr lang="pl-PL" b="1" dirty="0">
                <a:solidFill>
                  <a:schemeClr val="tx1">
                    <a:lumMod val="95000"/>
                    <a:lumOff val="5000"/>
                  </a:schemeClr>
                </a:solidFill>
              </a:rPr>
              <a:t>nr </a:t>
            </a:r>
            <a:r>
              <a:rPr lang="pl-PL" b="1" dirty="0" smtClean="0">
                <a:solidFill>
                  <a:schemeClr val="tx1">
                    <a:lumMod val="95000"/>
                    <a:lumOff val="5000"/>
                  </a:schemeClr>
                </a:solidFill>
              </a:rPr>
              <a:t>RPPK.08.01.00-IP.01-18-009/16</a:t>
            </a:r>
          </a:p>
          <a:p>
            <a:pPr algn="ctr"/>
            <a:endParaRPr lang="pl-PL" b="1" dirty="0">
              <a:solidFill>
                <a:schemeClr val="tx1">
                  <a:lumMod val="95000"/>
                  <a:lumOff val="5000"/>
                </a:schemeClr>
              </a:solidFill>
            </a:endParaRPr>
          </a:p>
          <a:p>
            <a:pPr algn="ctr"/>
            <a:r>
              <a:rPr lang="pl-PL" b="1" dirty="0" smtClean="0">
                <a:solidFill>
                  <a:schemeClr val="tx1">
                    <a:lumMod val="95000"/>
                    <a:lumOff val="5000"/>
                  </a:schemeClr>
                </a:solidFill>
              </a:rPr>
              <a:t> </a:t>
            </a:r>
          </a:p>
        </p:txBody>
      </p:sp>
      <p:sp>
        <p:nvSpPr>
          <p:cNvPr id="13315" name="Rectangle 3"/>
          <p:cNvSpPr>
            <a:spLocks noChangeArrowheads="1"/>
          </p:cNvSpPr>
          <p:nvPr/>
        </p:nvSpPr>
        <p:spPr bwMode="auto">
          <a:xfrm>
            <a:off x="1187624" y="2107305"/>
            <a:ext cx="640871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buFontTx/>
              <a:buChar char="•"/>
            </a:pPr>
            <a:r>
              <a:rPr lang="pl-PL" sz="1600" dirty="0">
                <a:solidFill>
                  <a:schemeClr val="tx1"/>
                </a:solidFill>
              </a:rPr>
              <a:t>Liczba osób zagrożonych ubóstwem lub wykluczeniem społecznym, które uzyskały kwalifikacje po opuszczeniu </a:t>
            </a:r>
            <a:r>
              <a:rPr lang="pl-PL" sz="1600" dirty="0" smtClean="0">
                <a:solidFill>
                  <a:schemeClr val="tx1"/>
                </a:solidFill>
              </a:rPr>
              <a:t>programu - 31%</a:t>
            </a:r>
            <a:endParaRPr kumimoji="0" lang="pl-PL" sz="1600" b="0" i="0" u="none" strike="noStrike" cap="none" normalizeH="0" baseline="0" dirty="0" smtClean="0">
              <a:ln>
                <a:noFill/>
              </a:ln>
              <a:solidFill>
                <a:schemeClr val="tx1"/>
              </a:solidFill>
              <a:effectLst/>
            </a:endParaRPr>
          </a:p>
          <a:p>
            <a:pPr marL="0" marR="0" lvl="0" indent="0" algn="just" defTabSz="914400" rtl="0" eaLnBrk="1" fontAlgn="base" latinLnBrk="0" hangingPunct="1">
              <a:lnSpc>
                <a:spcPct val="100000"/>
              </a:lnSpc>
              <a:spcBef>
                <a:spcPct val="0"/>
              </a:spcBef>
              <a:spcAft>
                <a:spcPct val="0"/>
              </a:spcAft>
              <a:buClrTx/>
              <a:buSzTx/>
              <a:tabLst/>
            </a:pPr>
            <a:endParaRPr kumimoji="0" lang="pl-PL" sz="1600" b="0" i="0" u="none" strike="noStrike" cap="none" normalizeH="0" baseline="0" dirty="0" smtClean="0">
              <a:ln>
                <a:noFill/>
              </a:ln>
              <a:solidFill>
                <a:schemeClr val="tx1"/>
              </a:solidFill>
              <a:effectLst/>
            </a:endParaRPr>
          </a:p>
          <a:p>
            <a:pPr lvl="0" algn="just" defTabSz="914400">
              <a:buClrTx/>
              <a:buSzTx/>
              <a:buFontTx/>
              <a:buChar char="•"/>
            </a:pPr>
            <a:r>
              <a:rPr lang="pl-PL" sz="1600" dirty="0">
                <a:solidFill>
                  <a:schemeClr val="tx1"/>
                </a:solidFill>
              </a:rPr>
              <a:t>Liczba osób zagrożonych ubóstwem lub wykluczeniem społecznym, poszukujących pracy po opuszczeniu programu </a:t>
            </a:r>
            <a:r>
              <a:rPr lang="pl-PL" sz="1600" dirty="0" smtClean="0">
                <a:solidFill>
                  <a:schemeClr val="tx1"/>
                </a:solidFill>
              </a:rPr>
              <a:t>- 56%</a:t>
            </a:r>
          </a:p>
          <a:p>
            <a:pPr lvl="0" algn="just" defTabSz="914400">
              <a:buClrTx/>
              <a:buSzTx/>
              <a:buFontTx/>
              <a:buChar char="•"/>
            </a:pPr>
            <a:endParaRPr kumimoji="0" lang="pl-PL" sz="1600" b="0" i="0" u="none" strike="noStrike" cap="none" normalizeH="0" baseline="0" dirty="0">
              <a:ln>
                <a:noFill/>
              </a:ln>
              <a:solidFill>
                <a:schemeClr val="tx1"/>
              </a:solidFill>
              <a:effectLst/>
            </a:endParaRPr>
          </a:p>
          <a:p>
            <a:pPr lvl="0" algn="just" defTabSz="914400">
              <a:buClrTx/>
              <a:buSzTx/>
              <a:buFontTx/>
              <a:buChar char="•"/>
            </a:pPr>
            <a:r>
              <a:rPr lang="pl-PL" sz="1600" dirty="0">
                <a:solidFill>
                  <a:schemeClr val="tx1"/>
                </a:solidFill>
              </a:rPr>
              <a:t>Liczba osób zagrożonych ubóstwem lub wykluczeniem społecznym, pracujących po opuszczeniu programu (łącznie z pracującymi na własny rachunek</a:t>
            </a:r>
            <a:r>
              <a:rPr lang="pl-PL" sz="1600" dirty="0" smtClean="0">
                <a:solidFill>
                  <a:schemeClr val="tx1"/>
                </a:solidFill>
              </a:rPr>
              <a:t>) - 20%</a:t>
            </a:r>
            <a:endParaRPr kumimoji="0" lang="pl-PL" sz="1600" b="0" i="0" u="none" strike="noStrike" cap="none" normalizeH="0" baseline="0" dirty="0" smtClean="0">
              <a:ln>
                <a:noFill/>
              </a:ln>
              <a:solidFill>
                <a:schemeClr val="tx1"/>
              </a:solidFill>
              <a:effectLst/>
            </a:endParaRPr>
          </a:p>
        </p:txBody>
      </p:sp>
    </p:spTree>
    <p:extLst>
      <p:ext uri="{BB962C8B-B14F-4D97-AF65-F5344CB8AC3E}">
        <p14:creationId xmlns="" xmlns:p14="http://schemas.microsoft.com/office/powerpoint/2010/main" val="27238341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b="1" dirty="0" smtClean="0">
              <a:solidFill>
                <a:schemeClr val="tx1">
                  <a:lumMod val="95000"/>
                  <a:lumOff val="5000"/>
                </a:schemeClr>
              </a:solidFill>
            </a:endParaRPr>
          </a:p>
          <a:p>
            <a:pPr algn="ctr"/>
            <a:r>
              <a:rPr lang="pl-PL" b="1" dirty="0" smtClean="0">
                <a:solidFill>
                  <a:schemeClr val="tx1">
                    <a:lumMod val="95000"/>
                    <a:lumOff val="5000"/>
                  </a:schemeClr>
                </a:solidFill>
              </a:rPr>
              <a:t>Wskaźniki produktu dla </a:t>
            </a:r>
            <a:r>
              <a:rPr lang="pl-PL" b="1" dirty="0">
                <a:solidFill>
                  <a:schemeClr val="tx1">
                    <a:lumMod val="95000"/>
                    <a:lumOff val="5000"/>
                  </a:schemeClr>
                </a:solidFill>
              </a:rPr>
              <a:t>konkursów </a:t>
            </a:r>
          </a:p>
          <a:p>
            <a:pPr algn="ctr"/>
            <a:r>
              <a:rPr lang="pl-PL" b="1" dirty="0">
                <a:solidFill>
                  <a:schemeClr val="tx1">
                    <a:lumMod val="95000"/>
                    <a:lumOff val="5000"/>
                  </a:schemeClr>
                </a:solidFill>
              </a:rPr>
              <a:t>nr RPPK.08.01.00-IP.01-18-008/16 </a:t>
            </a:r>
          </a:p>
          <a:p>
            <a:pPr algn="ctr"/>
            <a:r>
              <a:rPr lang="pl-PL" b="1" dirty="0">
                <a:solidFill>
                  <a:schemeClr val="tx1">
                    <a:lumMod val="95000"/>
                    <a:lumOff val="5000"/>
                  </a:schemeClr>
                </a:solidFill>
              </a:rPr>
              <a:t>oraz nr </a:t>
            </a:r>
            <a:r>
              <a:rPr lang="pl-PL" b="1" dirty="0" smtClean="0">
                <a:solidFill>
                  <a:schemeClr val="tx1">
                    <a:lumMod val="95000"/>
                    <a:lumOff val="5000"/>
                  </a:schemeClr>
                </a:solidFill>
              </a:rPr>
              <a:t>RPPK.08.01.00-IP.01-18-009/16</a:t>
            </a:r>
          </a:p>
          <a:p>
            <a:pPr algn="ctr"/>
            <a:endParaRPr lang="pl-PL" b="1" dirty="0">
              <a:solidFill>
                <a:schemeClr val="tx1">
                  <a:lumMod val="95000"/>
                  <a:lumOff val="5000"/>
                </a:schemeClr>
              </a:solidFill>
            </a:endParaRPr>
          </a:p>
          <a:p>
            <a:pPr marL="285750" lvl="0" indent="-285750" algn="just">
              <a:buFont typeface="Arial" panose="020B0604020202020204" pitchFamily="34" charset="0"/>
              <a:buChar char="•"/>
            </a:pPr>
            <a:r>
              <a:rPr lang="pl-PL" dirty="0">
                <a:solidFill>
                  <a:schemeClr val="tx1"/>
                </a:solidFill>
              </a:rPr>
              <a:t>Liczba osób zagrożonych ubóstwem lub wykluczeniem </a:t>
            </a:r>
            <a:r>
              <a:rPr lang="pl-PL" dirty="0" smtClean="0">
                <a:solidFill>
                  <a:schemeClr val="tx1"/>
                </a:solidFill>
              </a:rPr>
              <a:t>społecznym objętych </a:t>
            </a:r>
            <a:r>
              <a:rPr lang="pl-PL" dirty="0">
                <a:solidFill>
                  <a:schemeClr val="tx1"/>
                </a:solidFill>
              </a:rPr>
              <a:t>wsparciem w </a:t>
            </a:r>
            <a:r>
              <a:rPr lang="pl-PL" dirty="0" smtClean="0">
                <a:solidFill>
                  <a:schemeClr val="tx1"/>
                </a:solidFill>
              </a:rPr>
              <a:t>programie</a:t>
            </a:r>
          </a:p>
          <a:p>
            <a:pPr marL="285750" lvl="0" indent="-285750" algn="just">
              <a:buFont typeface="Arial" panose="020B0604020202020204" pitchFamily="34" charset="0"/>
              <a:buChar char="•"/>
            </a:pPr>
            <a:endParaRPr lang="pl-PL" dirty="0">
              <a:solidFill>
                <a:schemeClr val="tx1"/>
              </a:solidFill>
            </a:endParaRPr>
          </a:p>
          <a:p>
            <a:pPr marL="285750" indent="-285750" algn="just">
              <a:buFont typeface="Arial" panose="020B0604020202020204" pitchFamily="34" charset="0"/>
              <a:buChar char="•"/>
            </a:pPr>
            <a:r>
              <a:rPr lang="pl-PL" dirty="0">
                <a:solidFill>
                  <a:schemeClr val="tx1"/>
                </a:solidFill>
              </a:rPr>
              <a:t>Liczba osób z </a:t>
            </a:r>
            <a:r>
              <a:rPr lang="x-none">
                <a:solidFill>
                  <a:schemeClr val="tx1"/>
                </a:solidFill>
              </a:rPr>
              <a:t>niepełnosprawnościami</a:t>
            </a:r>
            <a:r>
              <a:rPr lang="pl-PL" dirty="0">
                <a:solidFill>
                  <a:schemeClr val="tx1"/>
                </a:solidFill>
              </a:rPr>
              <a:t> objętych wsparciem w </a:t>
            </a:r>
            <a:r>
              <a:rPr lang="pl-PL" dirty="0" smtClean="0">
                <a:solidFill>
                  <a:schemeClr val="tx1"/>
                </a:solidFill>
              </a:rPr>
              <a:t>programie</a:t>
            </a:r>
          </a:p>
          <a:p>
            <a:pPr algn="just"/>
            <a:endParaRPr lang="pl-PL" dirty="0">
              <a:solidFill>
                <a:schemeClr val="tx1"/>
              </a:solidFill>
            </a:endParaRPr>
          </a:p>
          <a:p>
            <a:pPr algn="just"/>
            <a:r>
              <a:rPr lang="pl-PL" dirty="0" smtClean="0">
                <a:solidFill>
                  <a:schemeClr val="tx1"/>
                </a:solidFill>
              </a:rPr>
              <a:t>Wartości docelowe dla powyższych wskaźników produktu są określane indywidulanie przez Beneficjenta w zależności od specyfiki projektu. </a:t>
            </a:r>
            <a:endParaRPr lang="pl-PL" dirty="0">
              <a:solidFill>
                <a:schemeClr val="tx1"/>
              </a:solidFill>
            </a:endParaRPr>
          </a:p>
          <a:p>
            <a:pPr marL="285750" lvl="0" indent="-285750" algn="just">
              <a:buFont typeface="Arial" panose="020B0604020202020204" pitchFamily="34" charset="0"/>
              <a:buChar char="•"/>
            </a:pPr>
            <a:endParaRPr lang="pl-PL" dirty="0"/>
          </a:p>
          <a:p>
            <a:pPr algn="ctr"/>
            <a:endParaRPr lang="pl-PL" b="1" dirty="0">
              <a:solidFill>
                <a:schemeClr val="tx1">
                  <a:lumMod val="95000"/>
                  <a:lumOff val="5000"/>
                </a:schemeClr>
              </a:solidFill>
            </a:endParaRPr>
          </a:p>
        </p:txBody>
      </p:sp>
    </p:spTree>
    <p:extLst>
      <p:ext uri="{BB962C8B-B14F-4D97-AF65-F5344CB8AC3E}">
        <p14:creationId xmlns="" xmlns:p14="http://schemas.microsoft.com/office/powerpoint/2010/main" val="127017080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lumMod val="95000"/>
                  <a:lumOff val="5000"/>
                </a:schemeClr>
              </a:solidFill>
            </a:endParaRPr>
          </a:p>
          <a:p>
            <a:pPr algn="ctr"/>
            <a:r>
              <a:rPr lang="pl-PL" sz="2000" b="1" dirty="0" smtClean="0">
                <a:solidFill>
                  <a:schemeClr val="tx1"/>
                </a:solidFill>
              </a:rPr>
              <a:t>Wskaźniki</a:t>
            </a:r>
            <a:endParaRPr lang="pl-PL" sz="2000" b="1" dirty="0">
              <a:solidFill>
                <a:schemeClr val="tx1"/>
              </a:solidFill>
            </a:endParaRPr>
          </a:p>
          <a:p>
            <a:endParaRPr lang="pl-PL" sz="1600" dirty="0" smtClean="0">
              <a:solidFill>
                <a:schemeClr val="tx1"/>
              </a:solidFill>
            </a:endParaRPr>
          </a:p>
          <a:p>
            <a:endParaRPr lang="pl-PL" sz="1600" dirty="0">
              <a:solidFill>
                <a:schemeClr val="tx1"/>
              </a:solidFill>
            </a:endParaRPr>
          </a:p>
          <a:p>
            <a:pPr algn="just"/>
            <a:r>
              <a:rPr lang="pl-PL" dirty="0">
                <a:solidFill>
                  <a:schemeClr val="tx1"/>
                </a:solidFill>
              </a:rPr>
              <a:t>Wnioskodawca  zobowiązany jest przedstawić we wniosku                            o dofinansowanie projektu wskaźniki produktu i wskaźniki rezultatu, adekwatne do planowanego w projekcie wsparcia i grup docelowych. </a:t>
            </a:r>
          </a:p>
          <a:p>
            <a:pPr algn="just"/>
            <a:r>
              <a:rPr lang="pl-PL" dirty="0">
                <a:solidFill>
                  <a:schemeClr val="tx1"/>
                </a:solidFill>
              </a:rPr>
              <a:t>Wskaźniki produktu i rezultatu przewidziane do monitorowania </a:t>
            </a:r>
            <a:r>
              <a:rPr lang="pl-PL" dirty="0" smtClean="0">
                <a:solidFill>
                  <a:schemeClr val="tx1"/>
                </a:solidFill>
              </a:rPr>
              <a:t>dla Działania 8.1 </a:t>
            </a:r>
            <a:r>
              <a:rPr lang="pl-PL" dirty="0">
                <a:solidFill>
                  <a:schemeClr val="tx1"/>
                </a:solidFill>
              </a:rPr>
              <a:t>mogą nie obejmować całości rezultatów, w ramach </a:t>
            </a:r>
            <a:r>
              <a:rPr lang="pl-PL" dirty="0" smtClean="0">
                <a:solidFill>
                  <a:schemeClr val="tx1"/>
                </a:solidFill>
              </a:rPr>
              <a:t>danego projektu</a:t>
            </a:r>
            <a:r>
              <a:rPr lang="pl-PL" dirty="0">
                <a:solidFill>
                  <a:schemeClr val="tx1"/>
                </a:solidFill>
              </a:rPr>
              <a:t>. </a:t>
            </a:r>
            <a:endParaRPr lang="pl-PL" dirty="0" smtClean="0">
              <a:solidFill>
                <a:schemeClr val="tx1"/>
              </a:solidFill>
            </a:endParaRPr>
          </a:p>
          <a:p>
            <a:pPr algn="just"/>
            <a:r>
              <a:rPr lang="pl-PL" dirty="0" smtClean="0">
                <a:solidFill>
                  <a:schemeClr val="tx1"/>
                </a:solidFill>
              </a:rPr>
              <a:t>W </a:t>
            </a:r>
            <a:r>
              <a:rPr lang="pl-PL" dirty="0">
                <a:solidFill>
                  <a:schemeClr val="tx1"/>
                </a:solidFill>
              </a:rPr>
              <a:t>związku z tym, oprócz wymienionych na liście rozwijanej wskaźników, wnioskodawca może określić własne wskaźniki pomiaru celu zgodnie ze specyfiką projektu (wskaźniki projektowe</a:t>
            </a:r>
            <a:r>
              <a:rPr lang="pl-PL" dirty="0" smtClean="0">
                <a:solidFill>
                  <a:schemeClr val="tx1"/>
                </a:solidFill>
              </a:rPr>
              <a:t>).</a:t>
            </a:r>
            <a:endParaRPr lang="pl-PL" dirty="0">
              <a:solidFill>
                <a:schemeClr val="tx1"/>
              </a:solidFill>
            </a:endParaRPr>
          </a:p>
        </p:txBody>
      </p:sp>
    </p:spTree>
    <p:extLst>
      <p:ext uri="{BB962C8B-B14F-4D97-AF65-F5344CB8AC3E}">
        <p14:creationId xmlns="" xmlns:p14="http://schemas.microsoft.com/office/powerpoint/2010/main" val="127017080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lumMod val="95000"/>
                  <a:lumOff val="5000"/>
                </a:schemeClr>
              </a:solidFill>
            </a:endParaRPr>
          </a:p>
          <a:p>
            <a:pPr algn="ctr"/>
            <a:r>
              <a:rPr lang="pl-PL" sz="2000" b="1" dirty="0" smtClean="0">
                <a:solidFill>
                  <a:schemeClr val="tx1">
                    <a:lumMod val="95000"/>
                    <a:lumOff val="5000"/>
                  </a:schemeClr>
                </a:solidFill>
              </a:rPr>
              <a:t>Wskaźniki wspólne</a:t>
            </a:r>
          </a:p>
          <a:p>
            <a:pPr algn="ctr"/>
            <a:endParaRPr lang="pl-PL" sz="1200" b="1" dirty="0" smtClean="0">
              <a:solidFill>
                <a:schemeClr val="tx1">
                  <a:lumMod val="95000"/>
                  <a:lumOff val="5000"/>
                </a:schemeClr>
              </a:solidFill>
            </a:endParaRPr>
          </a:p>
          <a:p>
            <a:pPr algn="just"/>
            <a:r>
              <a:rPr lang="pl-PL" sz="1600" dirty="0">
                <a:solidFill>
                  <a:schemeClr val="tx1"/>
                </a:solidFill>
              </a:rPr>
              <a:t>Wnioskodawca na etapie realizacji projektu zobligowany jest do </a:t>
            </a:r>
            <a:r>
              <a:rPr lang="pl-PL" sz="1600" b="1" dirty="0">
                <a:solidFill>
                  <a:schemeClr val="tx1"/>
                </a:solidFill>
              </a:rPr>
              <a:t>monitorowania  wskaźników wspólnych</a:t>
            </a:r>
            <a:r>
              <a:rPr lang="pl-PL" sz="1600" dirty="0">
                <a:solidFill>
                  <a:schemeClr val="tx1"/>
                </a:solidFill>
              </a:rPr>
              <a:t>, które wynikają z </a:t>
            </a:r>
            <a:r>
              <a:rPr lang="pl-PL" sz="1600" i="1" dirty="0">
                <a:solidFill>
                  <a:schemeClr val="tx1"/>
                </a:solidFill>
              </a:rPr>
              <a:t>Wytycznych                         w zakresie monitorowania postępu rzeczowego realizacji programów operacyjnych na lata 2014-2020</a:t>
            </a:r>
            <a:r>
              <a:rPr lang="pl-PL" sz="1600" dirty="0">
                <a:solidFill>
                  <a:schemeClr val="tx1"/>
                </a:solidFill>
              </a:rPr>
              <a:t>. </a:t>
            </a:r>
            <a:endParaRPr lang="pl-PL" sz="1600" dirty="0" smtClean="0">
              <a:solidFill>
                <a:schemeClr val="tx1"/>
              </a:solidFill>
            </a:endParaRPr>
          </a:p>
          <a:p>
            <a:pPr algn="just"/>
            <a:r>
              <a:rPr lang="pl-PL" sz="1600" dirty="0" smtClean="0">
                <a:solidFill>
                  <a:schemeClr val="tx1"/>
                </a:solidFill>
              </a:rPr>
              <a:t>We </a:t>
            </a:r>
            <a:r>
              <a:rPr lang="pl-PL" sz="1600" dirty="0">
                <a:solidFill>
                  <a:schemeClr val="tx1"/>
                </a:solidFill>
              </a:rPr>
              <a:t>wniosku o dofinansowanie projektu należy </a:t>
            </a:r>
            <a:r>
              <a:rPr lang="pl-PL" sz="1600" b="1" u="sng" dirty="0">
                <a:solidFill>
                  <a:schemeClr val="tx1"/>
                </a:solidFill>
              </a:rPr>
              <a:t>obligatoryjnie</a:t>
            </a:r>
            <a:r>
              <a:rPr lang="pl-PL" sz="1600" u="sng" dirty="0">
                <a:solidFill>
                  <a:schemeClr val="tx1"/>
                </a:solidFill>
              </a:rPr>
              <a:t> </a:t>
            </a:r>
            <a:r>
              <a:rPr lang="pl-PL" sz="1600" dirty="0">
                <a:solidFill>
                  <a:schemeClr val="tx1"/>
                </a:solidFill>
              </a:rPr>
              <a:t>wpisać „ręcznie” wszystkie poniższe wskaźniki jako „specyficzne dla projektu” z określeniem ich wartości docelowych (nawet w przypadku wartości zerowej</a:t>
            </a:r>
            <a:r>
              <a:rPr lang="pl-PL" sz="1600" dirty="0" smtClean="0">
                <a:solidFill>
                  <a:schemeClr val="tx1"/>
                </a:solidFill>
              </a:rPr>
              <a:t>):</a:t>
            </a:r>
          </a:p>
          <a:p>
            <a:pPr algn="just"/>
            <a:endParaRPr lang="pl-PL" sz="1600" dirty="0">
              <a:solidFill>
                <a:schemeClr val="tx1"/>
              </a:solidFill>
            </a:endParaRPr>
          </a:p>
          <a:p>
            <a:pPr marL="285750" indent="-285750" algn="just">
              <a:buFont typeface="Arial" panose="020B0604020202020204" pitchFamily="34" charset="0"/>
              <a:buChar char="•"/>
            </a:pPr>
            <a:r>
              <a:rPr lang="pl-PL" sz="1600" dirty="0">
                <a:solidFill>
                  <a:schemeClr val="tx1"/>
                </a:solidFill>
              </a:rPr>
              <a:t>Liczba obiektów dostosowanych do potrzeb osób z </a:t>
            </a:r>
            <a:r>
              <a:rPr lang="pl-PL" sz="1600" dirty="0" smtClean="0">
                <a:solidFill>
                  <a:schemeClr val="tx1"/>
                </a:solidFill>
              </a:rPr>
              <a:t>niepełnosprawnościami</a:t>
            </a:r>
          </a:p>
          <a:p>
            <a:pPr algn="just"/>
            <a:endParaRPr lang="pl-PL" sz="1600" dirty="0" smtClean="0">
              <a:solidFill>
                <a:schemeClr val="tx1"/>
              </a:solidFill>
            </a:endParaRPr>
          </a:p>
          <a:p>
            <a:pPr marL="285750" indent="-285750" algn="just">
              <a:buFont typeface="Arial" panose="020B0604020202020204" pitchFamily="34" charset="0"/>
              <a:buChar char="•"/>
            </a:pPr>
            <a:r>
              <a:rPr lang="pl-PL" sz="1600" dirty="0">
                <a:solidFill>
                  <a:schemeClr val="tx1"/>
                </a:solidFill>
              </a:rPr>
              <a:t>Liczba osób objętych szkoleniami / doradztwem w zakresie kompetencji </a:t>
            </a:r>
            <a:r>
              <a:rPr lang="pl-PL" sz="1600" dirty="0" smtClean="0">
                <a:solidFill>
                  <a:schemeClr val="tx1"/>
                </a:solidFill>
              </a:rPr>
              <a:t>cyfrowych</a:t>
            </a:r>
          </a:p>
          <a:p>
            <a:pPr algn="just"/>
            <a:endParaRPr lang="pl-PL" sz="1600" dirty="0" smtClean="0">
              <a:solidFill>
                <a:schemeClr val="tx1"/>
              </a:solidFill>
            </a:endParaRPr>
          </a:p>
          <a:p>
            <a:pPr marL="285750" indent="-285750" algn="just">
              <a:buFont typeface="Arial" panose="020B0604020202020204" pitchFamily="34" charset="0"/>
              <a:buChar char="•"/>
            </a:pPr>
            <a:r>
              <a:rPr lang="pl-PL" sz="1600" dirty="0">
                <a:solidFill>
                  <a:schemeClr val="tx1"/>
                </a:solidFill>
              </a:rPr>
              <a:t>Liczba projektów, w których sfinansowano koszty racjonalnych usprawnień dla osób z niepełnosprawnościami</a:t>
            </a:r>
          </a:p>
          <a:p>
            <a:pPr algn="just"/>
            <a:endParaRPr lang="pl-PL" sz="1600" dirty="0" smtClean="0">
              <a:solidFill>
                <a:schemeClr val="tx1"/>
              </a:solidFill>
            </a:endParaRPr>
          </a:p>
          <a:p>
            <a:pPr algn="just"/>
            <a:r>
              <a:rPr lang="pl-PL" sz="1600" b="1" dirty="0" smtClean="0">
                <a:solidFill>
                  <a:schemeClr val="tx1"/>
                </a:solidFill>
              </a:rPr>
              <a:t> </a:t>
            </a:r>
            <a:endParaRPr lang="pl-PL" sz="1600" b="1" dirty="0">
              <a:solidFill>
                <a:schemeClr val="tx1"/>
              </a:solidFill>
            </a:endParaRPr>
          </a:p>
        </p:txBody>
      </p:sp>
    </p:spTree>
    <p:extLst>
      <p:ext uri="{BB962C8B-B14F-4D97-AF65-F5344CB8AC3E}">
        <p14:creationId xmlns="" xmlns:p14="http://schemas.microsoft.com/office/powerpoint/2010/main" val="127017080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lumMod val="95000"/>
                  <a:lumOff val="5000"/>
                </a:schemeClr>
              </a:solidFill>
            </a:endParaRPr>
          </a:p>
          <a:p>
            <a:pPr algn="ctr"/>
            <a:r>
              <a:rPr lang="pl-PL" sz="2000" b="1" dirty="0" smtClean="0">
                <a:solidFill>
                  <a:schemeClr val="tx1">
                    <a:lumMod val="95000"/>
                    <a:lumOff val="5000"/>
                  </a:schemeClr>
                </a:solidFill>
              </a:rPr>
              <a:t>Specyficzne kryteria premiujące</a:t>
            </a:r>
          </a:p>
          <a:p>
            <a:endParaRPr lang="pl-PL" sz="1050" b="1" dirty="0" smtClean="0"/>
          </a:p>
          <a:p>
            <a:pPr marL="342900" indent="-342900" algn="just">
              <a:buAutoNum type="arabicPeriod"/>
            </a:pPr>
            <a:r>
              <a:rPr lang="pl-PL" sz="1600" dirty="0" smtClean="0">
                <a:solidFill>
                  <a:schemeClr val="tx1">
                    <a:lumMod val="95000"/>
                    <a:lumOff val="5000"/>
                  </a:schemeClr>
                </a:solidFill>
              </a:rPr>
              <a:t>Projekt </a:t>
            </a:r>
            <a:r>
              <a:rPr lang="pl-PL" sz="1600" dirty="0">
                <a:solidFill>
                  <a:schemeClr val="tx1">
                    <a:lumMod val="95000"/>
                    <a:lumOff val="5000"/>
                  </a:schemeClr>
                </a:solidFill>
              </a:rPr>
              <a:t>realizowany jest wyłącznie na terenach gmin z obszaru jednego lub więcej spośród następujących powiatów:  jasielski, strzyżowski, brzozowski, przemyski ziemski, leski, bieszczadzki, niżański, lubaczowski, kolbuszowski, leżajski, </a:t>
            </a:r>
            <a:r>
              <a:rPr lang="pl-PL" sz="1600" dirty="0" smtClean="0">
                <a:solidFill>
                  <a:schemeClr val="tx1">
                    <a:lumMod val="95000"/>
                    <a:lumOff val="5000"/>
                  </a:schemeClr>
                </a:solidFill>
              </a:rPr>
              <a:t>przeworski – </a:t>
            </a:r>
            <a:r>
              <a:rPr lang="pl-PL" sz="1600" b="1" dirty="0" smtClean="0">
                <a:solidFill>
                  <a:schemeClr val="tx1">
                    <a:lumMod val="95000"/>
                    <a:lumOff val="5000"/>
                  </a:schemeClr>
                </a:solidFill>
              </a:rPr>
              <a:t>10 pkt.</a:t>
            </a:r>
          </a:p>
          <a:p>
            <a:pPr algn="just"/>
            <a:endParaRPr lang="pl-PL" sz="1600" dirty="0" smtClean="0">
              <a:solidFill>
                <a:schemeClr val="tx1">
                  <a:lumMod val="95000"/>
                  <a:lumOff val="5000"/>
                </a:schemeClr>
              </a:solidFill>
            </a:endParaRPr>
          </a:p>
          <a:p>
            <a:pPr marL="355600" indent="-355600" algn="just"/>
            <a:r>
              <a:rPr lang="pl-PL" sz="1600" dirty="0" smtClean="0">
                <a:solidFill>
                  <a:schemeClr val="tx1">
                    <a:lumMod val="95000"/>
                    <a:lumOff val="5000"/>
                  </a:schemeClr>
                </a:solidFill>
              </a:rPr>
              <a:t> 2. 	</a:t>
            </a:r>
            <a:r>
              <a:rPr lang="pl-PL" sz="1600" dirty="0" smtClean="0">
                <a:solidFill>
                  <a:schemeClr val="tx1"/>
                </a:solidFill>
              </a:rPr>
              <a:t>Wsparcie </a:t>
            </a:r>
            <a:r>
              <a:rPr lang="pl-PL" sz="1600" dirty="0">
                <a:solidFill>
                  <a:schemeClr val="tx1"/>
                </a:solidFill>
              </a:rPr>
              <a:t>będzie kierowane wyłącznie do jednej lub kilku </a:t>
            </a:r>
            <a:br>
              <a:rPr lang="pl-PL" sz="1600" dirty="0">
                <a:solidFill>
                  <a:schemeClr val="tx1"/>
                </a:solidFill>
              </a:rPr>
            </a:br>
            <a:r>
              <a:rPr lang="pl-PL" sz="1600" dirty="0">
                <a:solidFill>
                  <a:schemeClr val="tx1"/>
                </a:solidFill>
              </a:rPr>
              <a:t>z wymienionych poniżej grup: </a:t>
            </a:r>
          </a:p>
          <a:p>
            <a:pPr marL="355600" algn="just"/>
            <a:r>
              <a:rPr lang="pl-PL" sz="1600" dirty="0">
                <a:solidFill>
                  <a:schemeClr val="tx1"/>
                </a:solidFill>
              </a:rPr>
              <a:t>•Osoby doświadczające wielokrotnego wykluczenia,</a:t>
            </a:r>
          </a:p>
          <a:p>
            <a:pPr marL="355600" algn="just"/>
            <a:r>
              <a:rPr lang="pl-PL" sz="1600" dirty="0">
                <a:solidFill>
                  <a:schemeClr val="tx1"/>
                </a:solidFill>
              </a:rPr>
              <a:t>•Osoby o znacznym lub umiarkowanym stopniu niepełnosprawności,</a:t>
            </a:r>
          </a:p>
          <a:p>
            <a:pPr marL="355600" algn="just"/>
            <a:r>
              <a:rPr lang="pl-PL" sz="1600" dirty="0">
                <a:solidFill>
                  <a:schemeClr val="tx1"/>
                </a:solidFill>
              </a:rPr>
              <a:t>•Osoby z niepełnosprawnościami sprzężonymi, </a:t>
            </a:r>
            <a:br>
              <a:rPr lang="pl-PL" sz="1600" dirty="0">
                <a:solidFill>
                  <a:schemeClr val="tx1"/>
                </a:solidFill>
              </a:rPr>
            </a:br>
            <a:r>
              <a:rPr lang="pl-PL" sz="1600" dirty="0" smtClean="0">
                <a:solidFill>
                  <a:schemeClr val="tx1"/>
                </a:solidFill>
              </a:rPr>
              <a:t>	z </a:t>
            </a:r>
            <a:r>
              <a:rPr lang="pl-PL" sz="1600" dirty="0">
                <a:solidFill>
                  <a:schemeClr val="tx1"/>
                </a:solidFill>
              </a:rPr>
              <a:t>niepełnosprawnością intelektualną lub osoby z zaburzeniami </a:t>
            </a:r>
            <a:r>
              <a:rPr lang="pl-PL" sz="1600" dirty="0" smtClean="0">
                <a:solidFill>
                  <a:schemeClr val="tx1"/>
                </a:solidFill>
              </a:rPr>
              <a:t>	psychicznymi – </a:t>
            </a:r>
            <a:r>
              <a:rPr lang="pl-PL" sz="1600" b="1" dirty="0" smtClean="0">
                <a:solidFill>
                  <a:schemeClr val="tx1"/>
                </a:solidFill>
              </a:rPr>
              <a:t>10 pkt.</a:t>
            </a:r>
          </a:p>
          <a:p>
            <a:pPr algn="just"/>
            <a:endParaRPr lang="pl-PL" sz="1600" dirty="0" smtClean="0">
              <a:solidFill>
                <a:schemeClr val="tx1">
                  <a:lumMod val="95000"/>
                  <a:lumOff val="5000"/>
                </a:schemeClr>
              </a:solidFill>
            </a:endParaRPr>
          </a:p>
          <a:p>
            <a:pPr marL="355600" indent="-355600" algn="just"/>
            <a:r>
              <a:rPr lang="pl-PL" sz="1600" dirty="0" smtClean="0">
                <a:solidFill>
                  <a:schemeClr val="tx1">
                    <a:lumMod val="95000"/>
                    <a:lumOff val="5000"/>
                  </a:schemeClr>
                </a:solidFill>
              </a:rPr>
              <a:t>3.	</a:t>
            </a:r>
            <a:r>
              <a:rPr lang="pl-PL" sz="1600" dirty="0">
                <a:solidFill>
                  <a:schemeClr val="tx1">
                    <a:lumMod val="95000"/>
                    <a:lumOff val="5000"/>
                  </a:schemeClr>
                </a:solidFill>
              </a:rPr>
              <a:t>Projekt realizowany jest w partnerstwie instytucji integracji społecznej                         z instytucją rynku pracy i/lub organizacją pozarządową i/lub podmiotem ekonomii społecznej i/lub przedsiębiorstwem </a:t>
            </a:r>
            <a:r>
              <a:rPr lang="pl-PL" sz="1600" dirty="0" smtClean="0">
                <a:solidFill>
                  <a:schemeClr val="tx1">
                    <a:lumMod val="95000"/>
                    <a:lumOff val="5000"/>
                  </a:schemeClr>
                </a:solidFill>
              </a:rPr>
              <a:t>społecznym – </a:t>
            </a:r>
            <a:r>
              <a:rPr lang="pl-PL" sz="1600" b="1" dirty="0" smtClean="0">
                <a:solidFill>
                  <a:schemeClr val="tx1">
                    <a:lumMod val="95000"/>
                    <a:lumOff val="5000"/>
                  </a:schemeClr>
                </a:solidFill>
              </a:rPr>
              <a:t>5 pkt.</a:t>
            </a:r>
            <a:endParaRPr lang="pl-PL" sz="2000" b="1" dirty="0" smtClean="0">
              <a:solidFill>
                <a:schemeClr val="tx1">
                  <a:lumMod val="95000"/>
                  <a:lumOff val="5000"/>
                </a:schemeClr>
              </a:solidFill>
            </a:endParaRPr>
          </a:p>
          <a:p>
            <a:pPr algn="just"/>
            <a:endParaRPr lang="pl-PL" sz="2000" b="1" dirty="0">
              <a:solidFill>
                <a:schemeClr val="tx1">
                  <a:lumMod val="95000"/>
                  <a:lumOff val="5000"/>
                </a:schemeClr>
              </a:solidFill>
            </a:endParaRPr>
          </a:p>
        </p:txBody>
      </p:sp>
    </p:spTree>
    <p:extLst>
      <p:ext uri="{BB962C8B-B14F-4D97-AF65-F5344CB8AC3E}">
        <p14:creationId xmlns="" xmlns:p14="http://schemas.microsoft.com/office/powerpoint/2010/main" val="127017080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0491" y="476672"/>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lumMod val="95000"/>
                  <a:lumOff val="5000"/>
                </a:schemeClr>
              </a:solidFill>
            </a:endParaRPr>
          </a:p>
          <a:p>
            <a:pPr algn="ctr"/>
            <a:r>
              <a:rPr lang="pl-PL" sz="2000" b="1" dirty="0" smtClean="0">
                <a:solidFill>
                  <a:schemeClr val="tx1">
                    <a:lumMod val="95000"/>
                    <a:lumOff val="5000"/>
                  </a:schemeClr>
                </a:solidFill>
              </a:rPr>
              <a:t>Specyficzne </a:t>
            </a:r>
            <a:r>
              <a:rPr lang="pl-PL" sz="2000" b="1" dirty="0">
                <a:solidFill>
                  <a:schemeClr val="tx1">
                    <a:lumMod val="95000"/>
                    <a:lumOff val="5000"/>
                  </a:schemeClr>
                </a:solidFill>
              </a:rPr>
              <a:t>kryteria </a:t>
            </a:r>
            <a:r>
              <a:rPr lang="pl-PL" sz="2000" b="1" dirty="0" smtClean="0">
                <a:solidFill>
                  <a:schemeClr val="tx1">
                    <a:lumMod val="95000"/>
                    <a:lumOff val="5000"/>
                  </a:schemeClr>
                </a:solidFill>
              </a:rPr>
              <a:t>premiujące cd.</a:t>
            </a:r>
          </a:p>
          <a:p>
            <a:pPr algn="ctr"/>
            <a:endParaRPr lang="pl-PL" sz="2000" b="1" dirty="0">
              <a:solidFill>
                <a:schemeClr val="tx1">
                  <a:lumMod val="95000"/>
                  <a:lumOff val="5000"/>
                </a:schemeClr>
              </a:solidFill>
            </a:endParaRPr>
          </a:p>
          <a:p>
            <a:pPr marL="266700" indent="-266700" algn="just"/>
            <a:r>
              <a:rPr lang="pl-PL" sz="1600" dirty="0" smtClean="0">
                <a:solidFill>
                  <a:schemeClr val="tx1">
                    <a:lumMod val="95000"/>
                    <a:lumOff val="5000"/>
                  </a:schemeClr>
                </a:solidFill>
              </a:rPr>
              <a:t>4. </a:t>
            </a:r>
            <a:r>
              <a:rPr lang="pl-PL" sz="1600" dirty="0">
                <a:solidFill>
                  <a:schemeClr val="tx1"/>
                </a:solidFill>
              </a:rPr>
              <a:t>Projekt obejmuje wsparciem co najmniej 50% uczestników korzystających                     z Programu Operacyjnego Pomoc Żywnościowa 2014-2020 (PO PŻ),                         a zakres wsparcia w ramach projektu jest komplementarny i uzupełnia działania współfinansowane z PO PŻ w ramach działań towarzyszących                  – </a:t>
            </a:r>
            <a:r>
              <a:rPr lang="pl-PL" sz="1600" b="1" dirty="0">
                <a:solidFill>
                  <a:schemeClr val="tx1"/>
                </a:solidFill>
              </a:rPr>
              <a:t>5 pkt</a:t>
            </a:r>
            <a:r>
              <a:rPr lang="pl-PL" sz="1600" b="1" dirty="0" smtClean="0">
                <a:solidFill>
                  <a:schemeClr val="tx1"/>
                </a:solidFill>
              </a:rPr>
              <a:t>.</a:t>
            </a:r>
          </a:p>
          <a:p>
            <a:pPr marL="266700" indent="-266700" algn="just"/>
            <a:endParaRPr lang="pl-PL" sz="1600" dirty="0">
              <a:solidFill>
                <a:schemeClr val="tx1"/>
              </a:solidFill>
            </a:endParaRPr>
          </a:p>
          <a:p>
            <a:pPr marL="266700" indent="-266700" algn="just"/>
            <a:r>
              <a:rPr lang="pl-PL" sz="1600" dirty="0">
                <a:solidFill>
                  <a:schemeClr val="tx1"/>
                </a:solidFill>
              </a:rPr>
              <a:t>5. W przypadku projektów, w ramach których tworzone będą podmioty reintegracji społecznej i zawodowej zakłada się tworzenie tych podmiotów na obszarach gmin, na których na dzień złożenia wniosku o dofinansowanie instytucje o tożsamym zakresie wsparcia nie funkcjonują (nie posiadają wpisu do rejestrów prowadzonych przez Wojewodę Podkarpackiego na dzień złożenia wniosku o dofinansowanie) oraz zakłada objęcie wsparciem mieszkańców tych samych gmin (co najmniej 50% grupy docelowej stanowią mieszkańcy tychże gmin</a:t>
            </a:r>
            <a:r>
              <a:rPr lang="pl-PL" sz="1600" dirty="0" smtClean="0">
                <a:solidFill>
                  <a:schemeClr val="tx1"/>
                </a:solidFill>
              </a:rPr>
              <a:t>) – </a:t>
            </a:r>
            <a:r>
              <a:rPr lang="pl-PL" sz="1600" b="1" dirty="0" smtClean="0">
                <a:solidFill>
                  <a:schemeClr val="tx1"/>
                </a:solidFill>
              </a:rPr>
              <a:t>10 pkt. </a:t>
            </a:r>
          </a:p>
          <a:p>
            <a:pPr algn="ctr"/>
            <a:endParaRPr lang="pl-PL" sz="2000" b="1" dirty="0">
              <a:solidFill>
                <a:schemeClr val="tx1">
                  <a:lumMod val="95000"/>
                  <a:lumOff val="5000"/>
                </a:schemeClr>
              </a:solidFill>
            </a:endParaRPr>
          </a:p>
        </p:txBody>
      </p:sp>
    </p:spTree>
    <p:extLst>
      <p:ext uri="{BB962C8B-B14F-4D97-AF65-F5344CB8AC3E}">
        <p14:creationId xmlns="" xmlns:p14="http://schemas.microsoft.com/office/powerpoint/2010/main" val="2505126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8" name="AutoShape 2"/>
          <p:cNvSpPr>
            <a:spLocks noChangeArrowheads="1"/>
          </p:cNvSpPr>
          <p:nvPr/>
        </p:nvSpPr>
        <p:spPr bwMode="auto">
          <a:xfrm>
            <a:off x="1691680" y="332656"/>
            <a:ext cx="5652628" cy="6480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Działania w ramach Osi VIII:</a:t>
            </a:r>
            <a:endParaRPr lang="pl-PL" sz="2000" dirty="0">
              <a:solidFill>
                <a:srgbClr val="000000"/>
              </a:solidFill>
            </a:endParaRPr>
          </a:p>
        </p:txBody>
      </p:sp>
      <p:sp>
        <p:nvSpPr>
          <p:cNvPr id="4099" name="AutoShape 3"/>
          <p:cNvSpPr>
            <a:spLocks noChangeArrowheads="1"/>
          </p:cNvSpPr>
          <p:nvPr/>
        </p:nvSpPr>
        <p:spPr bwMode="auto">
          <a:xfrm>
            <a:off x="539552" y="1124744"/>
            <a:ext cx="8064896" cy="518457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500" b="1" dirty="0" smtClean="0">
                <a:solidFill>
                  <a:srgbClr val="000000"/>
                </a:solidFill>
              </a:rPr>
              <a:t>Działanie 8.1 </a:t>
            </a:r>
            <a:br>
              <a:rPr lang="pl-PL" sz="1500" b="1" dirty="0" smtClean="0">
                <a:solidFill>
                  <a:srgbClr val="000000"/>
                </a:solidFill>
              </a:rPr>
            </a:br>
            <a:r>
              <a:rPr lang="pl-PL" sz="1500" dirty="0" smtClean="0">
                <a:solidFill>
                  <a:srgbClr val="000000"/>
                </a:solidFill>
              </a:rPr>
              <a:t>Aktywna integracja osób zagrożonych ubóstwem lub wykluczeniem społecznym</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500" dirty="0" smtClean="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500" b="1" dirty="0" smtClean="0">
                <a:solidFill>
                  <a:srgbClr val="000000"/>
                </a:solidFill>
              </a:rPr>
              <a:t>Działanie 8.2 </a:t>
            </a:r>
            <a:br>
              <a:rPr lang="pl-PL" sz="1500" b="1" dirty="0" smtClean="0">
                <a:solidFill>
                  <a:srgbClr val="000000"/>
                </a:solidFill>
              </a:rPr>
            </a:br>
            <a:r>
              <a:rPr lang="pl-PL" sz="1500" dirty="0" smtClean="0">
                <a:solidFill>
                  <a:schemeClr val="tx1"/>
                </a:solidFill>
              </a:rPr>
              <a:t>Aktywna integracja osób zagrożonych ubóstwem lub wykluczeniem społecznym prowadzona przez ośrodki pomocy społecznej/powiatowe centra pomocy rodzinie</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500"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500" b="1" dirty="0">
                <a:solidFill>
                  <a:srgbClr val="000000"/>
                </a:solidFill>
              </a:rPr>
              <a:t>Działanie 8.3 </a:t>
            </a:r>
            <a:br>
              <a:rPr lang="pl-PL" sz="1500" b="1" dirty="0">
                <a:solidFill>
                  <a:srgbClr val="000000"/>
                </a:solidFill>
              </a:rPr>
            </a:br>
            <a:r>
              <a:rPr lang="pl-PL" sz="1500" dirty="0" smtClean="0">
                <a:solidFill>
                  <a:schemeClr val="tx1"/>
                </a:solidFill>
              </a:rPr>
              <a:t>Zwiększenie </a:t>
            </a:r>
            <a:r>
              <a:rPr lang="pl-PL" sz="1500" dirty="0">
                <a:solidFill>
                  <a:schemeClr val="tx1"/>
                </a:solidFill>
              </a:rPr>
              <a:t>dostępu do usług społecznych i </a:t>
            </a:r>
            <a:r>
              <a:rPr lang="pl-PL" sz="1500" dirty="0" smtClean="0">
                <a:solidFill>
                  <a:schemeClr val="tx1"/>
                </a:solidFill>
              </a:rPr>
              <a:t>zdrowotnych</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500" dirty="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500" b="1" dirty="0">
                <a:solidFill>
                  <a:srgbClr val="000000"/>
                </a:solidFill>
              </a:rPr>
              <a:t>Działanie 8.4 </a:t>
            </a:r>
            <a:br>
              <a:rPr lang="pl-PL" sz="1500" b="1" dirty="0">
                <a:solidFill>
                  <a:srgbClr val="000000"/>
                </a:solidFill>
              </a:rPr>
            </a:br>
            <a:r>
              <a:rPr lang="pl-PL" sz="1500" dirty="0" smtClean="0">
                <a:solidFill>
                  <a:schemeClr val="tx1"/>
                </a:solidFill>
              </a:rPr>
              <a:t>Poprawa </a:t>
            </a:r>
            <a:r>
              <a:rPr lang="pl-PL" sz="1500" dirty="0">
                <a:solidFill>
                  <a:schemeClr val="tx1"/>
                </a:solidFill>
              </a:rPr>
              <a:t>dostępu do usług wsparcia rodziny i pieczy zastępczej</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500"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500" b="1" dirty="0" smtClean="0">
                <a:solidFill>
                  <a:srgbClr val="000000"/>
                </a:solidFill>
              </a:rPr>
              <a:t>Działanie 8.5 </a:t>
            </a:r>
            <a:br>
              <a:rPr lang="pl-PL" sz="1500" b="1" dirty="0" smtClean="0">
                <a:solidFill>
                  <a:srgbClr val="000000"/>
                </a:solidFill>
              </a:rPr>
            </a:br>
            <a:r>
              <a:rPr lang="pl-PL" sz="1500" dirty="0" smtClean="0">
                <a:solidFill>
                  <a:schemeClr val="tx1"/>
                </a:solidFill>
              </a:rPr>
              <a:t>Wspieranie rozwoju sektora ekonomii społecznej w regionie</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500"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500" b="1" dirty="0" smtClean="0">
                <a:solidFill>
                  <a:schemeClr val="tx1"/>
                </a:solidFill>
              </a:rPr>
              <a:t>Działanie 8.6</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500" dirty="0" smtClean="0">
                <a:solidFill>
                  <a:schemeClr val="tx1"/>
                </a:solidFill>
              </a:rPr>
              <a:t>Koordynacja sektora ekonomii społecznej w regionie – </a:t>
            </a:r>
            <a:r>
              <a:rPr lang="pl-PL" sz="1500" i="1" dirty="0" smtClean="0">
                <a:solidFill>
                  <a:schemeClr val="tx1"/>
                </a:solidFill>
              </a:rPr>
              <a:t>projekt pozakonkursowy ROPS</a:t>
            </a:r>
            <a:endParaRPr lang="pl-PL" sz="1500"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rgbClr val="00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1614" y="692696"/>
            <a:ext cx="8280920" cy="47525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a:r>
              <a:rPr lang="pl-PL" sz="1600" dirty="0" smtClean="0"/>
              <a:t> </a:t>
            </a:r>
          </a:p>
          <a:p>
            <a:pPr algn="ctr"/>
            <a:r>
              <a:rPr lang="pl-PL" sz="2000" b="1" dirty="0" smtClean="0">
                <a:solidFill>
                  <a:schemeClr val="tx1"/>
                </a:solidFill>
              </a:rPr>
              <a:t>Wskaźniki efektywności społeczno-zatrudnieniowej</a:t>
            </a:r>
          </a:p>
          <a:p>
            <a:pPr algn="ctr"/>
            <a:endParaRPr lang="pl-PL" sz="2400" b="1" dirty="0">
              <a:solidFill>
                <a:schemeClr val="tx1"/>
              </a:solidFill>
              <a:latin typeface="Arial"/>
            </a:endParaRPr>
          </a:p>
          <a:p>
            <a:pPr fontAlgn="auto"/>
            <a:r>
              <a:rPr lang="pl-PL" sz="2000" dirty="0">
                <a:solidFill>
                  <a:schemeClr val="tx1"/>
                </a:solidFill>
              </a:rPr>
              <a:t>Efektywność społeczno-zatrudnieniowa mierzy efekt realizacji projektu względem uczestników projektu w dwóch wymiarach ich funkcjonowania</a:t>
            </a:r>
          </a:p>
          <a:p>
            <a:pPr lvl="1" fontAlgn="auto">
              <a:buFont typeface="Arial" panose="020B0604020202020204" pitchFamily="34" charset="0"/>
              <a:buChar char="•"/>
            </a:pPr>
            <a:r>
              <a:rPr lang="pl-PL" sz="2000" dirty="0">
                <a:solidFill>
                  <a:schemeClr val="tx1"/>
                </a:solidFill>
              </a:rPr>
              <a:t>w wymiarze społecznym;</a:t>
            </a:r>
          </a:p>
          <a:p>
            <a:pPr lvl="1" fontAlgn="auto">
              <a:buFont typeface="Arial" panose="020B0604020202020204" pitchFamily="34" charset="0"/>
              <a:buChar char="•"/>
            </a:pPr>
            <a:r>
              <a:rPr lang="pl-PL" sz="2000" dirty="0">
                <a:solidFill>
                  <a:schemeClr val="tx1"/>
                </a:solidFill>
              </a:rPr>
              <a:t>w wymiarze zatrudnieniowym.</a:t>
            </a:r>
          </a:p>
          <a:p>
            <a:pPr algn="ctr"/>
            <a:endParaRPr lang="pl-PL" sz="1600" b="1" dirty="0" smtClean="0">
              <a:solidFill>
                <a:schemeClr val="tx1"/>
              </a:solidFill>
              <a:latin typeface="Arial"/>
            </a:endParaRPr>
          </a:p>
          <a:p>
            <a:pPr algn="ctr"/>
            <a:endParaRPr lang="pl-PL" sz="1600" b="1" dirty="0" smtClean="0">
              <a:solidFill>
                <a:schemeClr val="tx1"/>
              </a:solidFill>
              <a:latin typeface="Arial"/>
            </a:endParaRPr>
          </a:p>
          <a:p>
            <a:pPr marL="342900" indent="-342900"/>
            <a:endParaRPr lang="pl-PL" dirty="0">
              <a:solidFill>
                <a:schemeClr val="tx1"/>
              </a:solidFill>
            </a:endParaRPr>
          </a:p>
        </p:txBody>
      </p:sp>
    </p:spTree>
    <p:extLst>
      <p:ext uri="{BB962C8B-B14F-4D97-AF65-F5344CB8AC3E}">
        <p14:creationId xmlns="" xmlns:p14="http://schemas.microsoft.com/office/powerpoint/2010/main" val="2505126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116632"/>
            <a:ext cx="8280920" cy="67413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800" b="1" dirty="0" smtClean="0">
              <a:solidFill>
                <a:schemeClr val="tx1">
                  <a:lumMod val="95000"/>
                  <a:lumOff val="5000"/>
                </a:schemeClr>
              </a:solidFill>
            </a:endParaRPr>
          </a:p>
          <a:p>
            <a:pPr algn="just" fontAlgn="auto"/>
            <a:r>
              <a:rPr lang="pl-PL" sz="1600" dirty="0">
                <a:solidFill>
                  <a:schemeClr val="tx1"/>
                </a:solidFill>
              </a:rPr>
              <a:t>Kryterium efektywności społeczno-zatrudnieniowej </a:t>
            </a:r>
            <a:r>
              <a:rPr lang="pl-PL" sz="1600" b="1" dirty="0">
                <a:solidFill>
                  <a:schemeClr val="tx1"/>
                </a:solidFill>
              </a:rPr>
              <a:t>w wymiarze społecznym</a:t>
            </a:r>
            <a:r>
              <a:rPr lang="pl-PL" sz="1600" dirty="0">
                <a:solidFill>
                  <a:schemeClr val="tx1"/>
                </a:solidFill>
              </a:rPr>
              <a:t> oznacza odsetek uczestników projektu, którzy po zakończeniu udziału                             w projekcie :</a:t>
            </a:r>
          </a:p>
          <a:p>
            <a:pPr lvl="0" algn="just" fontAlgn="auto"/>
            <a:r>
              <a:rPr lang="pl-PL" sz="1600" dirty="0">
                <a:solidFill>
                  <a:schemeClr val="tx1"/>
                </a:solidFill>
              </a:rPr>
              <a:t>a) dokonali postępu w procesie aktywizacji społeczno-zatrudnieniowej </a:t>
            </a:r>
            <a:br>
              <a:rPr lang="pl-PL" sz="1600" dirty="0">
                <a:solidFill>
                  <a:schemeClr val="tx1"/>
                </a:solidFill>
              </a:rPr>
            </a:br>
            <a:r>
              <a:rPr lang="pl-PL" sz="1600" dirty="0">
                <a:solidFill>
                  <a:schemeClr val="tx1"/>
                </a:solidFill>
              </a:rPr>
              <a:t>i zmniejszenia dystansu do zatrudnienia, przy czym postęp powinien rozumiany m.in. jako;</a:t>
            </a:r>
          </a:p>
          <a:p>
            <a:pPr lvl="1" algn="just" fontAlgn="auto">
              <a:buFont typeface="Arial" panose="020B0604020202020204" pitchFamily="34" charset="0"/>
              <a:buChar char="•"/>
            </a:pPr>
            <a:r>
              <a:rPr lang="pl-PL" sz="1500" dirty="0">
                <a:solidFill>
                  <a:schemeClr val="tx1"/>
                </a:solidFill>
              </a:rPr>
              <a:t>rozpoczęcie nauki;</a:t>
            </a:r>
          </a:p>
          <a:p>
            <a:pPr lvl="1" algn="just" fontAlgn="auto">
              <a:buFont typeface="Arial" panose="020B0604020202020204" pitchFamily="34" charset="0"/>
              <a:buChar char="•"/>
            </a:pPr>
            <a:r>
              <a:rPr lang="pl-PL" sz="1500" dirty="0">
                <a:solidFill>
                  <a:schemeClr val="tx1"/>
                </a:solidFill>
              </a:rPr>
              <a:t>wzmocnienie motywacji do pracy po projekcie;</a:t>
            </a:r>
          </a:p>
          <a:p>
            <a:pPr lvl="1" algn="just" fontAlgn="auto">
              <a:buFont typeface="Arial" panose="020B0604020202020204" pitchFamily="34" charset="0"/>
              <a:buChar char="•"/>
            </a:pPr>
            <a:r>
              <a:rPr lang="pl-PL" sz="1500" dirty="0">
                <a:solidFill>
                  <a:schemeClr val="tx1"/>
                </a:solidFill>
              </a:rPr>
              <a:t>zwiększenie pewności siebie i własnych umiejętności;</a:t>
            </a:r>
          </a:p>
          <a:p>
            <a:pPr lvl="1" algn="just" fontAlgn="auto">
              <a:buFont typeface="Arial" panose="020B0604020202020204" pitchFamily="34" charset="0"/>
              <a:buChar char="•"/>
            </a:pPr>
            <a:r>
              <a:rPr lang="pl-PL" sz="1500" dirty="0">
                <a:solidFill>
                  <a:schemeClr val="tx1"/>
                </a:solidFill>
              </a:rPr>
              <a:t>poprawa umiejętności rozwiązywania pojawiających się problemów;</a:t>
            </a:r>
          </a:p>
          <a:p>
            <a:pPr lvl="1" algn="just" fontAlgn="auto">
              <a:buFont typeface="Arial" panose="020B0604020202020204" pitchFamily="34" charset="0"/>
              <a:buChar char="•"/>
            </a:pPr>
            <a:r>
              <a:rPr lang="pl-PL" sz="1500" dirty="0">
                <a:solidFill>
                  <a:schemeClr val="tx1"/>
                </a:solidFill>
              </a:rPr>
              <a:t>podjęcie wolontariatu;</a:t>
            </a:r>
          </a:p>
          <a:p>
            <a:pPr lvl="1" algn="just" fontAlgn="auto">
              <a:buFont typeface="Arial" panose="020B0604020202020204" pitchFamily="34" charset="0"/>
              <a:buChar char="•"/>
            </a:pPr>
            <a:r>
              <a:rPr lang="pl-PL" sz="1500" dirty="0">
                <a:solidFill>
                  <a:schemeClr val="tx1"/>
                </a:solidFill>
              </a:rPr>
              <a:t>poprawa stanu zdrowia;</a:t>
            </a:r>
          </a:p>
          <a:p>
            <a:pPr lvl="1" algn="just" fontAlgn="auto">
              <a:buFont typeface="Arial" panose="020B0604020202020204" pitchFamily="34" charset="0"/>
              <a:buChar char="•"/>
            </a:pPr>
            <a:r>
              <a:rPr lang="pl-PL" sz="1500" dirty="0">
                <a:solidFill>
                  <a:schemeClr val="tx1"/>
                </a:solidFill>
              </a:rPr>
              <a:t>ograniczenie nałogów;</a:t>
            </a:r>
          </a:p>
          <a:p>
            <a:pPr lvl="1" algn="just" fontAlgn="auto">
              <a:buFont typeface="Arial" panose="020B0604020202020204" pitchFamily="34" charset="0"/>
              <a:buChar char="•"/>
            </a:pPr>
            <a:r>
              <a:rPr lang="pl-PL" sz="1500" dirty="0">
                <a:solidFill>
                  <a:schemeClr val="tx1"/>
                </a:solidFill>
              </a:rPr>
              <a:t>doświadczenie widocznej poprawy w funkcjonowaniu (w przypadku osób niepełnosprawnych</a:t>
            </a:r>
            <a:r>
              <a:rPr lang="pl-PL" sz="1500" dirty="0" smtClean="0">
                <a:solidFill>
                  <a:schemeClr val="tx1"/>
                </a:solidFill>
              </a:rPr>
              <a:t>)</a:t>
            </a:r>
          </a:p>
          <a:p>
            <a:pPr lvl="0" algn="just" fontAlgn="auto"/>
            <a:r>
              <a:rPr lang="pl-PL" sz="1600" dirty="0">
                <a:solidFill>
                  <a:schemeClr val="tx1"/>
                </a:solidFill>
              </a:rPr>
              <a:t>b) lub podjęli dalszą aktywizację w formie, która:</a:t>
            </a:r>
          </a:p>
          <a:p>
            <a:pPr lvl="1" algn="just" fontAlgn="auto">
              <a:buFont typeface="Arial" panose="020B0604020202020204" pitchFamily="34" charset="0"/>
              <a:buChar char="•"/>
            </a:pPr>
            <a:r>
              <a:rPr lang="pl-PL" sz="1500" dirty="0">
                <a:solidFill>
                  <a:schemeClr val="tx1"/>
                </a:solidFill>
              </a:rPr>
              <a:t>obrazuje postęp w procesie aktywizacji społecznej i zmniejsza dystans do zatrudnienia;</a:t>
            </a:r>
          </a:p>
          <a:p>
            <a:pPr lvl="1" algn="just" fontAlgn="auto">
              <a:buFont typeface="Arial" panose="020B0604020202020204" pitchFamily="34" charset="0"/>
              <a:buChar char="•"/>
            </a:pPr>
            <a:r>
              <a:rPr lang="pl-PL" sz="1500" dirty="0">
                <a:solidFill>
                  <a:schemeClr val="tx1"/>
                </a:solidFill>
              </a:rPr>
              <a:t>nie jest tożsama z formą aktywizacji, którą uczestnik projektu otrzymywał przed projektem;</a:t>
            </a:r>
          </a:p>
          <a:p>
            <a:pPr lvl="1" algn="just" fontAlgn="auto">
              <a:buFont typeface="Arial" panose="020B0604020202020204" pitchFamily="34" charset="0"/>
              <a:buChar char="•"/>
            </a:pPr>
            <a:r>
              <a:rPr lang="pl-PL" sz="1500" dirty="0">
                <a:solidFill>
                  <a:schemeClr val="tx1"/>
                </a:solidFill>
              </a:rPr>
              <a:t>nie jest tożsama z formą aktywizacji, którą uczestnik projektu otrzymywał w ramach projektu, chyba, że nie jest ona finansowana ze środków EFS </a:t>
            </a:r>
            <a:br>
              <a:rPr lang="pl-PL" sz="1500" dirty="0">
                <a:solidFill>
                  <a:schemeClr val="tx1"/>
                </a:solidFill>
              </a:rPr>
            </a:br>
            <a:r>
              <a:rPr lang="pl-PL" sz="1500" dirty="0">
                <a:solidFill>
                  <a:schemeClr val="tx1"/>
                </a:solidFill>
              </a:rPr>
              <a:t>i że stanowi postęp w stosunku do sytuacji uczestnika projektu </a:t>
            </a:r>
            <a:br>
              <a:rPr lang="pl-PL" sz="1500" dirty="0">
                <a:solidFill>
                  <a:schemeClr val="tx1"/>
                </a:solidFill>
              </a:rPr>
            </a:br>
            <a:r>
              <a:rPr lang="pl-PL" sz="1500" dirty="0">
                <a:solidFill>
                  <a:schemeClr val="tx1"/>
                </a:solidFill>
              </a:rPr>
              <a:t>w momencie rozpoczęcia udziału w projekcie.</a:t>
            </a:r>
          </a:p>
          <a:p>
            <a:pPr lvl="1" algn="just" fontAlgn="auto">
              <a:buFont typeface="Arial" panose="020B0604020202020204" pitchFamily="34" charset="0"/>
              <a:buChar char="•"/>
            </a:pPr>
            <a:endParaRPr lang="pl-PL" sz="1600" dirty="0" smtClean="0">
              <a:solidFill>
                <a:schemeClr val="tx1"/>
              </a:solidFill>
            </a:endParaRPr>
          </a:p>
          <a:p>
            <a:pPr lvl="1" algn="just" fontAlgn="auto">
              <a:buFont typeface="Arial" panose="020B0604020202020204" pitchFamily="34" charset="0"/>
              <a:buChar char="•"/>
            </a:pPr>
            <a:endParaRPr lang="pl-PL" sz="1600" dirty="0">
              <a:solidFill>
                <a:schemeClr val="tx1"/>
              </a:solidFill>
            </a:endParaRPr>
          </a:p>
          <a:p>
            <a:pPr algn="ctr"/>
            <a:endParaRPr lang="pl-PL" sz="1600" b="1" dirty="0" smtClean="0">
              <a:solidFill>
                <a:schemeClr val="tx1">
                  <a:lumMod val="95000"/>
                  <a:lumOff val="5000"/>
                </a:schemeClr>
              </a:solidFill>
            </a:endParaRPr>
          </a:p>
          <a:p>
            <a:endParaRPr lang="pl-PL" sz="1600" b="1" dirty="0" smtClean="0">
              <a:solidFill>
                <a:schemeClr val="tx1"/>
              </a:solidFill>
              <a:latin typeface="Arial"/>
            </a:endParaRPr>
          </a:p>
          <a:p>
            <a:pPr marL="342900" indent="-342900"/>
            <a:endParaRPr lang="pl-PL" dirty="0">
              <a:solidFill>
                <a:schemeClr val="tx1"/>
              </a:solidFill>
            </a:endParaRPr>
          </a:p>
        </p:txBody>
      </p:sp>
    </p:spTree>
    <p:extLst>
      <p:ext uri="{BB962C8B-B14F-4D97-AF65-F5344CB8AC3E}">
        <p14:creationId xmlns="" xmlns:p14="http://schemas.microsoft.com/office/powerpoint/2010/main" val="2505126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153369"/>
            <a:ext cx="8517578" cy="619268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endParaRPr lang="pl-PL" b="1" u="sng" dirty="0" smtClean="0">
              <a:solidFill>
                <a:schemeClr val="tx1"/>
              </a:solidFill>
            </a:endParaRPr>
          </a:p>
          <a:p>
            <a:endParaRPr lang="pl-PL" b="1" u="sng" dirty="0">
              <a:solidFill>
                <a:schemeClr val="tx1"/>
              </a:solidFill>
            </a:endParaRPr>
          </a:p>
          <a:p>
            <a:endParaRPr lang="pl-PL" b="1" u="sng" dirty="0" smtClean="0">
              <a:solidFill>
                <a:schemeClr val="tx1"/>
              </a:solidFill>
            </a:endParaRPr>
          </a:p>
          <a:p>
            <a:pPr algn="just"/>
            <a:r>
              <a:rPr lang="pl-PL" sz="2400" b="1" u="sng" dirty="0" smtClean="0">
                <a:solidFill>
                  <a:schemeClr val="tx1"/>
                </a:solidFill>
              </a:rPr>
              <a:t>WAŻNE </a:t>
            </a:r>
            <a:r>
              <a:rPr lang="pl-PL" sz="2400" dirty="0" smtClean="0">
                <a:solidFill>
                  <a:schemeClr val="tx1"/>
                </a:solidFill>
              </a:rPr>
              <a:t>– We </a:t>
            </a:r>
            <a:r>
              <a:rPr lang="pl-PL" sz="2400" dirty="0">
                <a:solidFill>
                  <a:schemeClr val="tx1"/>
                </a:solidFill>
              </a:rPr>
              <a:t>wniosku o dofinansowanie należy uwzględnić jako </a:t>
            </a:r>
            <a:r>
              <a:rPr lang="pl-PL" sz="2400" b="1" u="sng" dirty="0">
                <a:solidFill>
                  <a:schemeClr val="tx1"/>
                </a:solidFill>
              </a:rPr>
              <a:t>dwa odrębne wskaźniki</a:t>
            </a:r>
            <a:r>
              <a:rPr lang="pl-PL" sz="2400" dirty="0">
                <a:solidFill>
                  <a:schemeClr val="tx1"/>
                </a:solidFill>
              </a:rPr>
              <a:t> zarówno wskaźnik </a:t>
            </a:r>
            <a:r>
              <a:rPr lang="pl-PL" sz="2400" b="1" dirty="0">
                <a:solidFill>
                  <a:schemeClr val="tx1"/>
                </a:solidFill>
              </a:rPr>
              <a:t>efektywności społeczno-zatrudnieniowej w wymiarze społecznym </a:t>
            </a:r>
            <a:r>
              <a:rPr lang="pl-PL" sz="2400" dirty="0">
                <a:solidFill>
                  <a:schemeClr val="tx1"/>
                </a:solidFill>
              </a:rPr>
              <a:t>jak i wskaźnik rezultatu bezpośredniego</a:t>
            </a:r>
            <a:r>
              <a:rPr lang="pl-PL" sz="2400" b="1" dirty="0">
                <a:solidFill>
                  <a:schemeClr val="tx1"/>
                </a:solidFill>
              </a:rPr>
              <a:t> „liczba osób zagrożonych ubóstwem lub wykluczeniem społecznym poszukujących pracy po opuszczeniu programu”. </a:t>
            </a:r>
            <a:endParaRPr lang="pl-PL" sz="2400" b="1" dirty="0" smtClean="0">
              <a:solidFill>
                <a:schemeClr val="tx1"/>
              </a:solidFill>
            </a:endParaRPr>
          </a:p>
          <a:p>
            <a:pPr algn="just"/>
            <a:endParaRPr lang="pl-PL" sz="2400" b="1" dirty="0">
              <a:solidFill>
                <a:schemeClr val="tx1"/>
              </a:solidFill>
            </a:endParaRPr>
          </a:p>
          <a:p>
            <a:pPr algn="just"/>
            <a:endParaRPr lang="pl-PL" sz="2400" dirty="0">
              <a:solidFill>
                <a:schemeClr val="tx1"/>
              </a:solidFill>
            </a:endParaRPr>
          </a:p>
        </p:txBody>
      </p:sp>
      <p:sp>
        <p:nvSpPr>
          <p:cNvPr id="23556" name="Rectangle 4"/>
          <p:cNvSpPr>
            <a:spLocks noChangeArrowheads="1"/>
          </p:cNvSpPr>
          <p:nvPr/>
        </p:nvSpPr>
        <p:spPr bwMode="auto">
          <a:xfrm>
            <a:off x="755576" y="3067655"/>
            <a:ext cx="7704856" cy="1231082"/>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algn="just" defTabSz="914400">
              <a:buClrTx/>
              <a:buSzTx/>
            </a:pPr>
            <a:endParaRPr lang="pl-PL" sz="1600" b="1" dirty="0" smtClean="0">
              <a:solidFill>
                <a:schemeClr val="tx1">
                  <a:lumMod val="95000"/>
                  <a:lumOff val="5000"/>
                </a:schemeClr>
              </a:solidFill>
            </a:endParaRPr>
          </a:p>
          <a:p>
            <a:pPr algn="just" defTabSz="914400">
              <a:buClrTx/>
              <a:buSzTx/>
            </a:pPr>
            <a:endParaRPr lang="pl-PL" sz="1600" b="1" dirty="0" smtClean="0">
              <a:solidFill>
                <a:schemeClr val="tx1">
                  <a:lumMod val="95000"/>
                  <a:lumOff val="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69904443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548680"/>
            <a:ext cx="8517578" cy="583264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fontAlgn="auto"/>
            <a:endParaRPr lang="pl-PL" sz="1600" dirty="0" smtClean="0">
              <a:solidFill>
                <a:schemeClr val="tx1"/>
              </a:solidFill>
            </a:endParaRPr>
          </a:p>
          <a:p>
            <a:pPr algn="just" fontAlgn="auto"/>
            <a:endParaRPr lang="pl-PL" sz="1600" dirty="0">
              <a:solidFill>
                <a:schemeClr val="tx1"/>
              </a:solidFill>
            </a:endParaRPr>
          </a:p>
          <a:p>
            <a:pPr algn="just" fontAlgn="auto"/>
            <a:endParaRPr lang="pl-PL" sz="1600" dirty="0" smtClean="0">
              <a:solidFill>
                <a:schemeClr val="tx1"/>
              </a:solidFill>
            </a:endParaRPr>
          </a:p>
          <a:p>
            <a:pPr algn="just" fontAlgn="auto"/>
            <a:r>
              <a:rPr lang="pl-PL" dirty="0" smtClean="0">
                <a:solidFill>
                  <a:schemeClr val="tx1"/>
                </a:solidFill>
              </a:rPr>
              <a:t>Kryterium </a:t>
            </a:r>
            <a:r>
              <a:rPr lang="pl-PL" dirty="0">
                <a:solidFill>
                  <a:schemeClr val="tx1"/>
                </a:solidFill>
              </a:rPr>
              <a:t>efektywności społeczno-zatrudnieniowej </a:t>
            </a:r>
            <a:r>
              <a:rPr lang="pl-PL" b="1" dirty="0">
                <a:solidFill>
                  <a:schemeClr val="tx1"/>
                </a:solidFill>
              </a:rPr>
              <a:t>w wymiarze zatrudnieniowym </a:t>
            </a:r>
            <a:r>
              <a:rPr lang="pl-PL" dirty="0">
                <a:solidFill>
                  <a:schemeClr val="tx1"/>
                </a:solidFill>
              </a:rPr>
              <a:t>oznacza odsetek uczestników projektu, którzy po zakończeniu udziału w projekcie zgodnie ze ścieżką udziału w projekcie podjęli zatrudnienie. </a:t>
            </a:r>
          </a:p>
          <a:p>
            <a:pPr algn="just" fontAlgn="auto"/>
            <a:r>
              <a:rPr lang="pl-PL" dirty="0">
                <a:solidFill>
                  <a:schemeClr val="tx1"/>
                </a:solidFill>
              </a:rPr>
              <a:t> </a:t>
            </a:r>
          </a:p>
          <a:p>
            <a:pPr algn="just"/>
            <a:r>
              <a:rPr lang="pl-PL" dirty="0">
                <a:solidFill>
                  <a:schemeClr val="tx1"/>
                </a:solidFill>
              </a:rPr>
              <a:t>Pomiar efektywności społeczno-zatrudnieniowej w wymiarze zatrudnieniowym odbywa się zgodnie z  metodologią określoną </a:t>
            </a:r>
            <a:br>
              <a:rPr lang="pl-PL" dirty="0">
                <a:solidFill>
                  <a:schemeClr val="tx1"/>
                </a:solidFill>
              </a:rPr>
            </a:br>
            <a:r>
              <a:rPr lang="pl-PL" dirty="0">
                <a:solidFill>
                  <a:schemeClr val="tx1"/>
                </a:solidFill>
              </a:rPr>
              <a:t>w Wytycznych Ministra Infrastruktury i Rozwoju w zakresie realizacji przedsięwzięć z udziałem środków Europejskiego Funduszu Społecznego w obszarze rynku pracy na lata 2014-2020.</a:t>
            </a:r>
          </a:p>
        </p:txBody>
      </p:sp>
    </p:spTree>
    <p:extLst>
      <p:ext uri="{BB962C8B-B14F-4D97-AF65-F5344CB8AC3E}">
        <p14:creationId xmlns="" xmlns:p14="http://schemas.microsoft.com/office/powerpoint/2010/main" val="420922432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74902" y="188640"/>
            <a:ext cx="8517578"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fontAlgn="auto"/>
            <a:endParaRPr lang="pl-PL" sz="1600" dirty="0" smtClean="0">
              <a:solidFill>
                <a:schemeClr val="tx1"/>
              </a:solidFill>
            </a:endParaRPr>
          </a:p>
          <a:p>
            <a:pPr fontAlgn="auto"/>
            <a:r>
              <a:rPr lang="pl-PL" dirty="0" smtClean="0">
                <a:solidFill>
                  <a:schemeClr val="tx1"/>
                </a:solidFill>
              </a:rPr>
              <a:t>Zatrudnienie </a:t>
            </a:r>
            <a:r>
              <a:rPr lang="pl-PL" dirty="0">
                <a:solidFill>
                  <a:schemeClr val="tx1"/>
                </a:solidFill>
              </a:rPr>
              <a:t>to podjęcie pracy w oparciu o:</a:t>
            </a:r>
          </a:p>
          <a:p>
            <a:pPr marL="285750" lvl="0" indent="-285750" fontAlgn="auto">
              <a:buFont typeface="Arial" panose="020B0604020202020204" pitchFamily="34" charset="0"/>
              <a:buChar char="•"/>
            </a:pPr>
            <a:r>
              <a:rPr lang="x-none">
                <a:solidFill>
                  <a:schemeClr val="tx1"/>
                </a:solidFill>
              </a:rPr>
              <a:t>stosunek pracy;</a:t>
            </a:r>
            <a:endParaRPr lang="pl-PL" dirty="0">
              <a:solidFill>
                <a:schemeClr val="tx1"/>
              </a:solidFill>
            </a:endParaRPr>
          </a:p>
          <a:p>
            <a:pPr marL="285750" lvl="0" indent="-285750" fontAlgn="auto">
              <a:buFont typeface="Arial" panose="020B0604020202020204" pitchFamily="34" charset="0"/>
              <a:buChar char="•"/>
            </a:pPr>
            <a:r>
              <a:rPr lang="x-none">
                <a:solidFill>
                  <a:schemeClr val="tx1"/>
                </a:solidFill>
              </a:rPr>
              <a:t>stosunek cywilnoprawny;</a:t>
            </a:r>
            <a:endParaRPr lang="pl-PL" dirty="0">
              <a:solidFill>
                <a:schemeClr val="tx1"/>
              </a:solidFill>
            </a:endParaRPr>
          </a:p>
          <a:p>
            <a:pPr marL="285750" lvl="0" indent="-285750" fontAlgn="auto">
              <a:buFont typeface="Arial" panose="020B0604020202020204" pitchFamily="34" charset="0"/>
              <a:buChar char="•"/>
            </a:pPr>
            <a:r>
              <a:rPr lang="x-none">
                <a:solidFill>
                  <a:schemeClr val="tx1"/>
                </a:solidFill>
              </a:rPr>
              <a:t>podjęcie działalności gospodarczej;</a:t>
            </a:r>
            <a:endParaRPr lang="pl-PL" dirty="0">
              <a:solidFill>
                <a:schemeClr val="tx1"/>
              </a:solidFill>
            </a:endParaRPr>
          </a:p>
          <a:p>
            <a:pPr fontAlgn="auto"/>
            <a:endParaRPr lang="pl-PL" dirty="0">
              <a:solidFill>
                <a:schemeClr val="tx1"/>
              </a:solidFill>
            </a:endParaRPr>
          </a:p>
          <a:p>
            <a:pPr algn="just" fontAlgn="auto"/>
            <a:r>
              <a:rPr lang="pl-PL" dirty="0">
                <a:solidFill>
                  <a:schemeClr val="tx1"/>
                </a:solidFill>
              </a:rPr>
              <a:t>Kryterium efektywności zatrudnieniowej odnosi się do odsetka osób, które podjęły pracę w okresie do trzech miesięcy następujących po dniu,                       w którym zakończyły zakończyły udział w projekcie. Przez trzy miesiące należy rozumieć okres, co najmniej 90 dni kalendarzowych.</a:t>
            </a:r>
          </a:p>
          <a:p>
            <a:pPr algn="just" fontAlgn="auto"/>
            <a:endParaRPr lang="pl-PL" dirty="0">
              <a:solidFill>
                <a:schemeClr val="tx1"/>
              </a:solidFill>
            </a:endParaRPr>
          </a:p>
          <a:p>
            <a:pPr algn="just" fontAlgn="auto"/>
            <a:r>
              <a:rPr lang="pl-PL" dirty="0" smtClean="0">
                <a:solidFill>
                  <a:schemeClr val="tx1"/>
                </a:solidFill>
              </a:rPr>
              <a:t>Podczas pomiaru spełnienia kryterium efektywności zatrudnieniowej, uczestników należy wykazywać w momencie podjęcia pracy, ale nie później niż po upływie trzech miesięcy od zakończenia udziału </a:t>
            </a:r>
            <a:br>
              <a:rPr lang="pl-PL" dirty="0" smtClean="0">
                <a:solidFill>
                  <a:schemeClr val="tx1"/>
                </a:solidFill>
              </a:rPr>
            </a:br>
            <a:r>
              <a:rPr lang="pl-PL" dirty="0" smtClean="0">
                <a:solidFill>
                  <a:schemeClr val="tx1"/>
                </a:solidFill>
              </a:rPr>
              <a:t>w projekcie, a w przypadku niepodjęcia pracy przez uczestnika projektu - nie wcześniej niż po upływie trzech miesięcy, następujących po dniu zakończenia udziału w projekcie.</a:t>
            </a:r>
            <a:endParaRPr lang="pl-PL" dirty="0">
              <a:solidFill>
                <a:schemeClr val="tx1"/>
              </a:solidFill>
            </a:endParaRPr>
          </a:p>
        </p:txBody>
      </p:sp>
    </p:spTree>
    <p:extLst>
      <p:ext uri="{BB962C8B-B14F-4D97-AF65-F5344CB8AC3E}">
        <p14:creationId xmlns="" xmlns:p14="http://schemas.microsoft.com/office/powerpoint/2010/main" val="5697722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74902" y="404664"/>
            <a:ext cx="8517578"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1600" b="1" dirty="0" smtClean="0">
              <a:solidFill>
                <a:schemeClr val="tx1">
                  <a:lumMod val="95000"/>
                  <a:lumOff val="5000"/>
                </a:schemeClr>
              </a:solidFill>
            </a:endParaRPr>
          </a:p>
          <a:p>
            <a:pPr algn="just"/>
            <a:endParaRPr lang="pl-PL" sz="1600" dirty="0" smtClean="0">
              <a:solidFill>
                <a:schemeClr val="tx1"/>
              </a:solidFill>
            </a:endParaRPr>
          </a:p>
          <a:p>
            <a:pPr fontAlgn="auto"/>
            <a:r>
              <a:rPr lang="pl-PL" dirty="0">
                <a:solidFill>
                  <a:schemeClr val="tx1"/>
                </a:solidFill>
              </a:rPr>
              <a:t>Warunki niezbędne w przypadku </a:t>
            </a:r>
            <a:r>
              <a:rPr lang="pl-PL" u="sng" dirty="0">
                <a:solidFill>
                  <a:schemeClr val="tx1"/>
                </a:solidFill>
              </a:rPr>
              <a:t>stosunku pracy</a:t>
            </a:r>
            <a:r>
              <a:rPr lang="pl-PL" dirty="0">
                <a:solidFill>
                  <a:schemeClr val="tx1"/>
                </a:solidFill>
              </a:rPr>
              <a:t>:</a:t>
            </a:r>
          </a:p>
          <a:p>
            <a:pPr fontAlgn="auto"/>
            <a:endParaRPr lang="pl-PL" dirty="0">
              <a:solidFill>
                <a:schemeClr val="tx1"/>
              </a:solidFill>
            </a:endParaRPr>
          </a:p>
          <a:p>
            <a:pPr marL="285750" lvl="0" indent="-285750" algn="just" fontAlgn="auto">
              <a:buFont typeface="Arial" panose="020B0604020202020204" pitchFamily="34" charset="0"/>
              <a:buChar char="•"/>
            </a:pPr>
            <a:r>
              <a:rPr lang="pl-PL" dirty="0">
                <a:solidFill>
                  <a:schemeClr val="tx1"/>
                </a:solidFill>
              </a:rPr>
              <a:t>zatrudnienie</a:t>
            </a:r>
            <a:r>
              <a:rPr lang="x-none">
                <a:solidFill>
                  <a:schemeClr val="tx1"/>
                </a:solidFill>
              </a:rPr>
              <a:t> na nieprzerwany okres (tj. okres zatrudnienia musi być ciągły, bez przerw, wyjątek stanowią dni świąteczne, które nie są traktowane jako przerwy w zatrudnieniu) co najmniej trzech miesięcy</a:t>
            </a:r>
            <a:r>
              <a:rPr lang="pl-PL" dirty="0">
                <a:solidFill>
                  <a:schemeClr val="tx1"/>
                </a:solidFill>
              </a:rPr>
              <a:t>, </a:t>
            </a:r>
            <a:r>
              <a:rPr lang="x-none">
                <a:solidFill>
                  <a:schemeClr val="tx1"/>
                </a:solidFill>
              </a:rPr>
              <a:t>istotna jest data rozpoczęcia pracy</a:t>
            </a:r>
            <a:r>
              <a:rPr lang="pl-PL" dirty="0">
                <a:solidFill>
                  <a:schemeClr val="tx1"/>
                </a:solidFill>
              </a:rPr>
              <a:t>, nie data podpisania umowy</a:t>
            </a:r>
            <a:r>
              <a:rPr lang="x-none">
                <a:solidFill>
                  <a:schemeClr val="tx1"/>
                </a:solidFill>
              </a:rPr>
              <a:t>, </a:t>
            </a:r>
            <a:endParaRPr lang="pl-PL" dirty="0">
              <a:solidFill>
                <a:schemeClr val="tx1"/>
              </a:solidFill>
            </a:endParaRPr>
          </a:p>
          <a:p>
            <a:pPr marL="285750" lvl="0" indent="-285750" algn="just" fontAlgn="auto">
              <a:buFont typeface="Arial" panose="020B0604020202020204" pitchFamily="34" charset="0"/>
              <a:buChar char="•"/>
            </a:pPr>
            <a:r>
              <a:rPr lang="pl-PL" dirty="0">
                <a:solidFill>
                  <a:schemeClr val="tx1"/>
                </a:solidFill>
              </a:rPr>
              <a:t>wymiar czasu pracy </a:t>
            </a:r>
            <a:r>
              <a:rPr lang="x-none">
                <a:solidFill>
                  <a:schemeClr val="tx1"/>
                </a:solidFill>
              </a:rPr>
              <a:t>przynajmniej ½ </a:t>
            </a:r>
            <a:r>
              <a:rPr lang="x-none" smtClean="0">
                <a:solidFill>
                  <a:schemeClr val="tx1"/>
                </a:solidFill>
              </a:rPr>
              <a:t>etatu</a:t>
            </a:r>
            <a:r>
              <a:rPr lang="pl-PL" dirty="0" smtClean="0">
                <a:solidFill>
                  <a:schemeClr val="tx1"/>
                </a:solidFill>
              </a:rPr>
              <a:t>,</a:t>
            </a:r>
            <a:endParaRPr lang="pl-PL" dirty="0">
              <a:solidFill>
                <a:schemeClr val="tx1"/>
              </a:solidFill>
            </a:endParaRPr>
          </a:p>
          <a:p>
            <a:pPr marL="285750" indent="-285750" algn="just">
              <a:buFont typeface="Arial" panose="020B0604020202020204" pitchFamily="34" charset="0"/>
              <a:buChar char="•"/>
            </a:pPr>
            <a:r>
              <a:rPr lang="pl-PL" dirty="0">
                <a:solidFill>
                  <a:schemeClr val="tx1"/>
                </a:solidFill>
              </a:rPr>
              <a:t>co do zasady powinna to być jedna umowa, dopuszcza się również sytuacje, w których uczestnik udokumentuje fakt podjęcia pracy na podstawie kilku umów (lub innych dokumentów stanowiących podstawę do nawiązania stosunku pracy), pod warunkiem potwierdzenia zatrudnienia na łączny okres trzech miesięcy (do tego okresu nie należy wliczać ewentualnych przerw w zatrudnieniu</a:t>
            </a:r>
            <a:r>
              <a:rPr lang="pl-PL" dirty="0" smtClean="0">
                <a:solidFill>
                  <a:schemeClr val="tx1"/>
                </a:solidFill>
              </a:rPr>
              <a:t>) i zachowania minimalnego wymiaru zatrudnienia w wysokości ½ etatu dla każdej umowy.</a:t>
            </a:r>
            <a:endParaRPr lang="pl-PL" dirty="0">
              <a:solidFill>
                <a:schemeClr val="tx1"/>
              </a:solidFill>
            </a:endParaRPr>
          </a:p>
          <a:p>
            <a:pPr algn="just"/>
            <a:endParaRPr lang="pl-PL" b="1" dirty="0" smtClean="0">
              <a:solidFill>
                <a:schemeClr val="tx1"/>
              </a:solidFill>
            </a:endParaRPr>
          </a:p>
          <a:p>
            <a:pPr algn="just"/>
            <a:endParaRPr lang="pl-PL" b="1" dirty="0" smtClean="0">
              <a:solidFill>
                <a:schemeClr val="tx1"/>
              </a:solidFill>
            </a:endParaRPr>
          </a:p>
        </p:txBody>
      </p:sp>
    </p:spTree>
    <p:extLst>
      <p:ext uri="{BB962C8B-B14F-4D97-AF65-F5344CB8AC3E}">
        <p14:creationId xmlns="" xmlns:p14="http://schemas.microsoft.com/office/powerpoint/2010/main" val="5697722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404664"/>
            <a:ext cx="8517578"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fontAlgn="auto"/>
            <a:endParaRPr lang="pl-PL" dirty="0" smtClean="0">
              <a:solidFill>
                <a:schemeClr val="tx1"/>
              </a:solidFill>
            </a:endParaRPr>
          </a:p>
          <a:p>
            <a:pPr fontAlgn="auto"/>
            <a:endParaRPr lang="pl-PL" dirty="0">
              <a:solidFill>
                <a:schemeClr val="tx1"/>
              </a:solidFill>
            </a:endParaRPr>
          </a:p>
          <a:p>
            <a:pPr fontAlgn="auto"/>
            <a:r>
              <a:rPr lang="pl-PL" dirty="0" smtClean="0">
                <a:solidFill>
                  <a:schemeClr val="tx1"/>
                </a:solidFill>
              </a:rPr>
              <a:t>Warunki </a:t>
            </a:r>
            <a:r>
              <a:rPr lang="pl-PL" dirty="0">
                <a:solidFill>
                  <a:schemeClr val="tx1"/>
                </a:solidFill>
              </a:rPr>
              <a:t>niezbędne w przypadku </a:t>
            </a:r>
            <a:r>
              <a:rPr lang="pl-PL" u="sng" dirty="0">
                <a:solidFill>
                  <a:schemeClr val="tx1"/>
                </a:solidFill>
              </a:rPr>
              <a:t>umowy cywilnoprawnej</a:t>
            </a:r>
            <a:r>
              <a:rPr lang="pl-PL" dirty="0">
                <a:solidFill>
                  <a:schemeClr val="tx1"/>
                </a:solidFill>
              </a:rPr>
              <a:t>:</a:t>
            </a:r>
          </a:p>
          <a:p>
            <a:pPr fontAlgn="auto"/>
            <a:endParaRPr lang="pl-PL" dirty="0">
              <a:solidFill>
                <a:schemeClr val="tx1"/>
              </a:solidFill>
            </a:endParaRPr>
          </a:p>
          <a:p>
            <a:pPr marL="285750" lvl="0" indent="-285750" algn="just" fontAlgn="auto">
              <a:buFont typeface="Arial" panose="020B0604020202020204" pitchFamily="34" charset="0"/>
              <a:buChar char="•"/>
            </a:pPr>
            <a:r>
              <a:rPr lang="pl-PL" dirty="0">
                <a:solidFill>
                  <a:schemeClr val="tx1"/>
                </a:solidFill>
              </a:rPr>
              <a:t>umowa cywilnoprawna jest zawarta na minimum trzy miesiące</a:t>
            </a:r>
            <a:r>
              <a:rPr lang="x-none">
                <a:solidFill>
                  <a:schemeClr val="tx1"/>
                </a:solidFill>
              </a:rPr>
              <a:t>, </a:t>
            </a:r>
            <a:endParaRPr lang="pl-PL" dirty="0">
              <a:solidFill>
                <a:schemeClr val="tx1"/>
              </a:solidFill>
            </a:endParaRPr>
          </a:p>
          <a:p>
            <a:pPr marL="285750" lvl="0" indent="-285750" algn="just" fontAlgn="auto">
              <a:buFont typeface="Arial" panose="020B0604020202020204" pitchFamily="34" charset="0"/>
              <a:buChar char="•"/>
            </a:pPr>
            <a:r>
              <a:rPr lang="pl-PL" dirty="0">
                <a:solidFill>
                  <a:schemeClr val="tx1"/>
                </a:solidFill>
              </a:rPr>
              <a:t>wartość umowy jest równa lub wyższa od trzykrotności minimalnego wynagrodzenia za pracę ustalanego na podstawie przepisów </a:t>
            </a:r>
            <a:br>
              <a:rPr lang="pl-PL" dirty="0">
                <a:solidFill>
                  <a:schemeClr val="tx1"/>
                </a:solidFill>
              </a:rPr>
            </a:br>
            <a:r>
              <a:rPr lang="pl-PL" dirty="0">
                <a:solidFill>
                  <a:schemeClr val="tx1"/>
                </a:solidFill>
              </a:rPr>
              <a:t>o minimalnym wynagrodzeniu za pracę (w przypadku, gdy umowa cywilnoprawna zostanie zawarta na okres powyżej trzech miesięcy, kwota wynagrodzenia musi być proporcjonalna do okresu zawartej umowy);</a:t>
            </a:r>
          </a:p>
          <a:p>
            <a:pPr marL="285750" indent="-285750" algn="just">
              <a:buFont typeface="Arial" panose="020B0604020202020204" pitchFamily="34" charset="0"/>
              <a:buChar char="•"/>
            </a:pPr>
            <a:r>
              <a:rPr lang="pl-PL" dirty="0">
                <a:solidFill>
                  <a:schemeClr val="tx1"/>
                </a:solidFill>
              </a:rPr>
              <a:t>w przypadku umowy o dzieło, w której nie określono czasu trwania umowy, wartość umowy musi być równa lub wyższa od trzykrotności minimalnego wynagrodzenia za pracę ustalanego na podstawie przepisów o minimalnym wynagrodzeniu za pracę.</a:t>
            </a:r>
          </a:p>
        </p:txBody>
      </p:sp>
    </p:spTree>
    <p:extLst>
      <p:ext uri="{BB962C8B-B14F-4D97-AF65-F5344CB8AC3E}">
        <p14:creationId xmlns="" xmlns:p14="http://schemas.microsoft.com/office/powerpoint/2010/main" val="5697722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251520" y="332656"/>
            <a:ext cx="8517578" cy="56490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fontAlgn="auto"/>
            <a:endParaRPr lang="pl-PL" dirty="0" smtClean="0">
              <a:solidFill>
                <a:schemeClr val="tx1"/>
              </a:solidFill>
            </a:endParaRPr>
          </a:p>
          <a:p>
            <a:pPr fontAlgn="auto"/>
            <a:r>
              <a:rPr lang="pl-PL" dirty="0" smtClean="0">
                <a:solidFill>
                  <a:schemeClr val="tx1"/>
                </a:solidFill>
              </a:rPr>
              <a:t>Warunki </a:t>
            </a:r>
            <a:r>
              <a:rPr lang="pl-PL" dirty="0">
                <a:solidFill>
                  <a:schemeClr val="tx1"/>
                </a:solidFill>
              </a:rPr>
              <a:t>niezbędne w przypadku </a:t>
            </a:r>
            <a:r>
              <a:rPr lang="pl-PL" u="sng" dirty="0">
                <a:solidFill>
                  <a:schemeClr val="tx1"/>
                </a:solidFill>
              </a:rPr>
              <a:t>podjęcia działalności gospodarczej:</a:t>
            </a:r>
          </a:p>
          <a:p>
            <a:pPr fontAlgn="auto"/>
            <a:endParaRPr lang="pl-PL" dirty="0">
              <a:solidFill>
                <a:schemeClr val="tx1"/>
              </a:solidFill>
            </a:endParaRPr>
          </a:p>
          <a:p>
            <a:pPr marL="285750" lvl="0" indent="-285750" algn="just" fontAlgn="auto">
              <a:buFont typeface="Arial" panose="020B0604020202020204" pitchFamily="34" charset="0"/>
              <a:buChar char="•"/>
            </a:pPr>
            <a:r>
              <a:rPr lang="pl-PL" dirty="0">
                <a:solidFill>
                  <a:schemeClr val="tx1"/>
                </a:solidFill>
              </a:rPr>
              <a:t>dostarczenie dokumentu potwierdzającego fakt prowadzenia działalności gospodarczej przez okres minimum trzech miesięcy po zakończeniu udziału w projekcie (np. dowód opłacenia należnych składek na ubezpieczenia społeczne lub zaświadczenie wydane przez upoważniony organ – np. Zakład Ubezpieczeń Społecznych, Urząd Skarbowy, urząd miasta lub gminy)</a:t>
            </a:r>
            <a:r>
              <a:rPr lang="x-none">
                <a:solidFill>
                  <a:schemeClr val="tx1"/>
                </a:solidFill>
              </a:rPr>
              <a:t>, </a:t>
            </a:r>
            <a:endParaRPr lang="pl-PL" dirty="0">
              <a:solidFill>
                <a:schemeClr val="tx1"/>
              </a:solidFill>
            </a:endParaRPr>
          </a:p>
          <a:p>
            <a:pPr marL="285750" indent="-285750" algn="just">
              <a:buFont typeface="Arial" panose="020B0604020202020204" pitchFamily="34" charset="0"/>
              <a:buChar char="•"/>
            </a:pPr>
            <a:r>
              <a:rPr lang="pl-PL" dirty="0">
                <a:solidFill>
                  <a:schemeClr val="tx1"/>
                </a:solidFill>
              </a:rPr>
              <a:t>jako datę początkową należy brać pod uwagę datę rozpoczęcia wykonywania działalności gospodarczej (zgodnie z aktualnym wpisem do ewidencji działalności gospodarczej CEIDG lub KRS), nie zaś sam moment dokonania rejestracji firmy.</a:t>
            </a:r>
          </a:p>
        </p:txBody>
      </p:sp>
    </p:spTree>
    <p:extLst>
      <p:ext uri="{BB962C8B-B14F-4D97-AF65-F5344CB8AC3E}">
        <p14:creationId xmlns="" xmlns:p14="http://schemas.microsoft.com/office/powerpoint/2010/main" val="5697722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620688"/>
            <a:ext cx="8316416" cy="579916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fontAlgn="auto"/>
            <a:endParaRPr lang="pl-PL" b="1" dirty="0" smtClean="0">
              <a:solidFill>
                <a:schemeClr val="tx1"/>
              </a:solidFill>
            </a:endParaRPr>
          </a:p>
          <a:p>
            <a:pPr algn="just" fontAlgn="auto"/>
            <a:r>
              <a:rPr lang="pl-PL" b="1" dirty="0" smtClean="0">
                <a:solidFill>
                  <a:schemeClr val="tx1"/>
                </a:solidFill>
              </a:rPr>
              <a:t>W </a:t>
            </a:r>
            <a:r>
              <a:rPr lang="pl-PL" b="1" dirty="0">
                <a:solidFill>
                  <a:schemeClr val="tx1"/>
                </a:solidFill>
              </a:rPr>
              <a:t>celu potwierdzenia podjęcia pracy</a:t>
            </a:r>
            <a:r>
              <a:rPr lang="pl-PL" dirty="0">
                <a:solidFill>
                  <a:schemeClr val="tx1"/>
                </a:solidFill>
              </a:rPr>
              <a:t> wystarczające jest dostarczenie przez uczestnika projektu dokumentów potwierdzających podjęcie pracy na co najmniej trzy miesiące lub prowadzenia działalności gospodarczej przez co najmniej trzy miesiące (np. kopia umowy o pracę lub umowy cywilnoprawnej, zaświadczenie z zakładu pracy o zatrudnieniu, zaświadczenie potwierdzające prowadzenie działalności gospodarczej przez, co najmniej trzy miesiące, dowód opłacenia należnych składek na ubezpieczenia społeczne przez co najmniej trzy miesiące prowadzenia działalności gospodarczej). </a:t>
            </a:r>
            <a:endParaRPr lang="pl-PL" dirty="0" smtClean="0">
              <a:solidFill>
                <a:schemeClr val="tx1"/>
              </a:solidFill>
            </a:endParaRPr>
          </a:p>
          <a:p>
            <a:pPr algn="just" fontAlgn="auto"/>
            <a:endParaRPr lang="pl-PL" dirty="0">
              <a:solidFill>
                <a:schemeClr val="tx1"/>
              </a:solidFill>
            </a:endParaRPr>
          </a:p>
          <a:p>
            <a:pPr algn="just" fontAlgn="auto"/>
            <a:r>
              <a:rPr lang="pl-PL" dirty="0">
                <a:solidFill>
                  <a:schemeClr val="tx1"/>
                </a:solidFill>
              </a:rPr>
              <a:t>Mając na uwadze powyższe, </a:t>
            </a:r>
            <a:r>
              <a:rPr lang="pl-PL" dirty="0" smtClean="0">
                <a:solidFill>
                  <a:schemeClr val="tx1"/>
                </a:solidFill>
              </a:rPr>
              <a:t>zalecane jest, aby na </a:t>
            </a:r>
            <a:r>
              <a:rPr lang="pl-PL" dirty="0">
                <a:solidFill>
                  <a:schemeClr val="tx1"/>
                </a:solidFill>
              </a:rPr>
              <a:t>etapie rekrutacji do projektu </a:t>
            </a:r>
            <a:r>
              <a:rPr lang="pl-PL" b="1" dirty="0">
                <a:solidFill>
                  <a:schemeClr val="tx1"/>
                </a:solidFill>
              </a:rPr>
              <a:t>beneficjent </a:t>
            </a:r>
            <a:r>
              <a:rPr lang="pl-PL" b="1" dirty="0" smtClean="0">
                <a:solidFill>
                  <a:schemeClr val="tx1"/>
                </a:solidFill>
              </a:rPr>
              <a:t>zobowiązał </a:t>
            </a:r>
            <a:r>
              <a:rPr lang="pl-PL" b="1" dirty="0">
                <a:solidFill>
                  <a:schemeClr val="tx1"/>
                </a:solidFill>
              </a:rPr>
              <a:t>uczestników projektu do dostarczenia dokumentów potwierdzających podjęcie pracy po zakończeniu udziału w projekcie</a:t>
            </a:r>
            <a:r>
              <a:rPr lang="pl-PL" dirty="0">
                <a:solidFill>
                  <a:schemeClr val="tx1"/>
                </a:solidFill>
              </a:rPr>
              <a:t> – o ile uczestnik ten podejmie pracę.</a:t>
            </a:r>
          </a:p>
        </p:txBody>
      </p:sp>
    </p:spTree>
    <p:extLst>
      <p:ext uri="{BB962C8B-B14F-4D97-AF65-F5344CB8AC3E}">
        <p14:creationId xmlns="" xmlns:p14="http://schemas.microsoft.com/office/powerpoint/2010/main" val="2505126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173557" cy="54330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fontAlgn="auto"/>
            <a:r>
              <a:rPr lang="pl-PL" dirty="0">
                <a:solidFill>
                  <a:schemeClr val="tx1"/>
                </a:solidFill>
              </a:rPr>
              <a:t>W odniesieniu do osób:</a:t>
            </a:r>
            <a:endParaRPr lang="pl-PL" sz="1600" dirty="0">
              <a:solidFill>
                <a:schemeClr val="tx1"/>
              </a:solidFill>
            </a:endParaRPr>
          </a:p>
          <a:p>
            <a:pPr lvl="1" algn="just" fontAlgn="auto">
              <a:buFont typeface="Arial" panose="020B0604020202020204" pitchFamily="34" charset="0"/>
              <a:buChar char="•"/>
            </a:pPr>
            <a:r>
              <a:rPr lang="pl-PL" dirty="0">
                <a:solidFill>
                  <a:schemeClr val="tx1"/>
                </a:solidFill>
              </a:rPr>
              <a:t>będących w pieczy zastępczej i opuszczających tę pieczę, </a:t>
            </a:r>
            <a:br>
              <a:rPr lang="pl-PL" dirty="0">
                <a:solidFill>
                  <a:schemeClr val="tx1"/>
                </a:solidFill>
              </a:rPr>
            </a:br>
            <a:r>
              <a:rPr lang="pl-PL" dirty="0">
                <a:solidFill>
                  <a:schemeClr val="tx1"/>
                </a:solidFill>
              </a:rPr>
              <a:t>o których mowa w ustawie z dnia 9 czerwca 2011 r.                                 o wspieraniu rodziny i systemie pieczy zastępczej;</a:t>
            </a:r>
          </a:p>
          <a:p>
            <a:pPr lvl="1" algn="just" fontAlgn="auto">
              <a:buFont typeface="Arial" panose="020B0604020202020204" pitchFamily="34" charset="0"/>
              <a:buChar char="•"/>
            </a:pPr>
            <a:r>
              <a:rPr lang="pl-PL" dirty="0">
                <a:solidFill>
                  <a:schemeClr val="tx1"/>
                </a:solidFill>
              </a:rPr>
              <a:t>nieletnich, wobec których zastosowano środki zapobiegania </a:t>
            </a:r>
            <a:br>
              <a:rPr lang="pl-PL" dirty="0">
                <a:solidFill>
                  <a:schemeClr val="tx1"/>
                </a:solidFill>
              </a:rPr>
            </a:br>
            <a:r>
              <a:rPr lang="pl-PL" dirty="0">
                <a:solidFill>
                  <a:schemeClr val="tx1"/>
                </a:solidFill>
              </a:rPr>
              <a:t>i zwalczania demoralizacji i przestępczości zgodnie z ustawą </a:t>
            </a:r>
            <a:br>
              <a:rPr lang="pl-PL" dirty="0">
                <a:solidFill>
                  <a:schemeClr val="tx1"/>
                </a:solidFill>
              </a:rPr>
            </a:br>
            <a:r>
              <a:rPr lang="pl-PL" dirty="0">
                <a:solidFill>
                  <a:schemeClr val="tx1"/>
                </a:solidFill>
              </a:rPr>
              <a:t>z dnia 26 października 1982 r. o postępowaniu w sprawach nieletnich;</a:t>
            </a:r>
          </a:p>
          <a:p>
            <a:pPr lvl="1" algn="just" fontAlgn="auto">
              <a:buFont typeface="Arial" panose="020B0604020202020204" pitchFamily="34" charset="0"/>
              <a:buChar char="•"/>
            </a:pPr>
            <a:r>
              <a:rPr lang="pl-PL" dirty="0">
                <a:solidFill>
                  <a:schemeClr val="tx1"/>
                </a:solidFill>
              </a:rPr>
              <a:t>przebywających w młodzieżowych ośrodkach wychowawczych </a:t>
            </a:r>
            <a:br>
              <a:rPr lang="pl-PL" dirty="0">
                <a:solidFill>
                  <a:schemeClr val="tx1"/>
                </a:solidFill>
              </a:rPr>
            </a:br>
            <a:r>
              <a:rPr lang="pl-PL" dirty="0">
                <a:solidFill>
                  <a:schemeClr val="tx1"/>
                </a:solidFill>
              </a:rPr>
              <a:t>i młodzieżowych ośrodkach socjoterapii, o których mowa </a:t>
            </a:r>
            <a:br>
              <a:rPr lang="pl-PL" dirty="0">
                <a:solidFill>
                  <a:schemeClr val="tx1"/>
                </a:solidFill>
              </a:rPr>
            </a:br>
            <a:r>
              <a:rPr lang="pl-PL" dirty="0">
                <a:solidFill>
                  <a:schemeClr val="tx1"/>
                </a:solidFill>
              </a:rPr>
              <a:t>w ustawie z dnia 7 września 1991 r. o systemie oświaty,</a:t>
            </a:r>
            <a:br>
              <a:rPr lang="pl-PL" dirty="0">
                <a:solidFill>
                  <a:schemeClr val="tx1"/>
                </a:solidFill>
              </a:rPr>
            </a:br>
            <a:endParaRPr lang="pl-PL" dirty="0">
              <a:solidFill>
                <a:schemeClr val="tx1"/>
              </a:solidFill>
            </a:endParaRPr>
          </a:p>
          <a:p>
            <a:pPr marL="457200" lvl="1" indent="0" algn="just" fontAlgn="auto"/>
            <a:r>
              <a:rPr lang="pl-PL" sz="1600" b="1" dirty="0">
                <a:solidFill>
                  <a:schemeClr val="tx1"/>
                </a:solidFill>
              </a:rPr>
              <a:t>do których są kierowane usługi aktywnej integracji</a:t>
            </a:r>
            <a:br>
              <a:rPr lang="pl-PL" sz="1600" b="1" dirty="0">
                <a:solidFill>
                  <a:schemeClr val="tx1"/>
                </a:solidFill>
              </a:rPr>
            </a:br>
            <a:r>
              <a:rPr lang="pl-PL" sz="1600" b="1" dirty="0">
                <a:solidFill>
                  <a:schemeClr val="tx1"/>
                </a:solidFill>
              </a:rPr>
              <a:t>nie ma obowiązku stosowania kryteriów  efektywności społeczno-zatrudnieniowej.</a:t>
            </a:r>
          </a:p>
        </p:txBody>
      </p:sp>
    </p:spTree>
    <p:extLst>
      <p:ext uri="{BB962C8B-B14F-4D97-AF65-F5344CB8AC3E}">
        <p14:creationId xmlns="" xmlns:p14="http://schemas.microsoft.com/office/powerpoint/2010/main" val="1572090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548680"/>
            <a:ext cx="8496944" cy="14401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400" b="1" dirty="0" smtClean="0">
              <a:solidFill>
                <a:schemeClr val="tx1"/>
              </a:solidFill>
            </a:endParaRPr>
          </a:p>
          <a:p>
            <a:pPr algn="ctr"/>
            <a:r>
              <a:rPr lang="pl-PL" sz="3200" b="1" dirty="0" smtClean="0">
                <a:solidFill>
                  <a:schemeClr val="tx1"/>
                </a:solidFill>
              </a:rPr>
              <a:t>Konkursy w III i IV kwartale 2016 r.</a:t>
            </a:r>
            <a:endParaRPr lang="pl-PL" sz="3200" dirty="0">
              <a:solidFill>
                <a:schemeClr val="tx1"/>
              </a:solidFill>
            </a:endParaRPr>
          </a:p>
        </p:txBody>
      </p:sp>
      <p:sp>
        <p:nvSpPr>
          <p:cNvPr id="4" name="AutoShape 3"/>
          <p:cNvSpPr>
            <a:spLocks noChangeArrowheads="1"/>
          </p:cNvSpPr>
          <p:nvPr/>
        </p:nvSpPr>
        <p:spPr bwMode="auto">
          <a:xfrm>
            <a:off x="395536" y="2276872"/>
            <a:ext cx="8445570" cy="37801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b="1" dirty="0" smtClean="0">
              <a:solidFill>
                <a:schemeClr val="tx1"/>
              </a:solidFill>
            </a:endParaRPr>
          </a:p>
          <a:p>
            <a:r>
              <a:rPr lang="pl-PL" b="1" dirty="0" smtClean="0">
                <a:solidFill>
                  <a:schemeClr val="tx1"/>
                </a:solidFill>
              </a:rPr>
              <a:t>Działanie 8.1 </a:t>
            </a:r>
            <a:r>
              <a:rPr lang="pl-PL" dirty="0" smtClean="0">
                <a:solidFill>
                  <a:schemeClr val="tx1"/>
                </a:solidFill>
              </a:rPr>
              <a:t>– 2 konkursy, nabór do 9 września 2016 r.</a:t>
            </a:r>
          </a:p>
          <a:p>
            <a:endParaRPr lang="pl-PL" b="1" dirty="0" smtClean="0">
              <a:solidFill>
                <a:schemeClr val="tx1"/>
              </a:solidFill>
            </a:endParaRPr>
          </a:p>
          <a:p>
            <a:r>
              <a:rPr lang="pl-PL" b="1" dirty="0" smtClean="0">
                <a:solidFill>
                  <a:schemeClr val="tx1"/>
                </a:solidFill>
              </a:rPr>
              <a:t>Działanie 8.2 </a:t>
            </a:r>
            <a:r>
              <a:rPr lang="pl-PL" dirty="0" smtClean="0">
                <a:solidFill>
                  <a:schemeClr val="tx1"/>
                </a:solidFill>
              </a:rPr>
              <a:t>– nabór do 30 września 2016 r.</a:t>
            </a:r>
          </a:p>
          <a:p>
            <a:endParaRPr lang="pl-PL" b="1" dirty="0" smtClean="0">
              <a:solidFill>
                <a:schemeClr val="tx1"/>
              </a:solidFill>
            </a:endParaRPr>
          </a:p>
          <a:p>
            <a:r>
              <a:rPr lang="pl-PL" b="1" dirty="0" smtClean="0">
                <a:solidFill>
                  <a:schemeClr val="tx1"/>
                </a:solidFill>
              </a:rPr>
              <a:t>Działanie 8.3 (usługi społeczne) </a:t>
            </a:r>
            <a:r>
              <a:rPr lang="pl-PL" dirty="0" smtClean="0">
                <a:solidFill>
                  <a:schemeClr val="tx1"/>
                </a:solidFill>
              </a:rPr>
              <a:t>– 2 konkursy, nabór do 23/30 września 2016 r.</a:t>
            </a:r>
          </a:p>
          <a:p>
            <a:r>
              <a:rPr lang="pl-PL" b="1" dirty="0" smtClean="0">
                <a:solidFill>
                  <a:schemeClr val="tx1"/>
                </a:solidFill>
              </a:rPr>
              <a:t> </a:t>
            </a:r>
          </a:p>
          <a:p>
            <a:r>
              <a:rPr lang="pl-PL" b="1" dirty="0" smtClean="0">
                <a:solidFill>
                  <a:schemeClr val="tx1"/>
                </a:solidFill>
              </a:rPr>
              <a:t>Działanie 8.3 (usługi zdrowotne) </a:t>
            </a:r>
            <a:r>
              <a:rPr lang="pl-PL" dirty="0" smtClean="0">
                <a:solidFill>
                  <a:schemeClr val="tx1"/>
                </a:solidFill>
              </a:rPr>
              <a:t>– konkursy planowane </a:t>
            </a:r>
            <a:br>
              <a:rPr lang="pl-PL" dirty="0" smtClean="0">
                <a:solidFill>
                  <a:schemeClr val="tx1"/>
                </a:solidFill>
              </a:rPr>
            </a:br>
            <a:r>
              <a:rPr lang="pl-PL" dirty="0" smtClean="0">
                <a:solidFill>
                  <a:schemeClr val="tx1"/>
                </a:solidFill>
              </a:rPr>
              <a:t>w IV kwartale 2016 r. </a:t>
            </a:r>
            <a:endParaRPr lang="pl-PL" dirty="0">
              <a:solidFill>
                <a:schemeClr val="tx1"/>
              </a:solidFill>
            </a:endParaRPr>
          </a:p>
        </p:txBody>
      </p:sp>
    </p:spTree>
    <p:extLst>
      <p:ext uri="{BB962C8B-B14F-4D97-AF65-F5344CB8AC3E}">
        <p14:creationId xmlns="" xmlns:p14="http://schemas.microsoft.com/office/powerpoint/2010/main" val="274251067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04664"/>
            <a:ext cx="8191235"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a:endParaRPr lang="pl-PL" sz="2000" b="1" u="sng" dirty="0" smtClean="0">
              <a:solidFill>
                <a:schemeClr val="tx1"/>
              </a:solidFill>
            </a:endParaRPr>
          </a:p>
          <a:p>
            <a:pPr algn="just"/>
            <a:endParaRPr lang="pl-PL" sz="2000" b="1" u="sng" dirty="0">
              <a:solidFill>
                <a:schemeClr val="tx1"/>
              </a:solidFill>
            </a:endParaRPr>
          </a:p>
          <a:p>
            <a:pPr algn="just"/>
            <a:r>
              <a:rPr lang="pl-PL" sz="2400" b="1" u="sng" dirty="0" smtClean="0">
                <a:solidFill>
                  <a:schemeClr val="tx1"/>
                </a:solidFill>
              </a:rPr>
              <a:t>WAŻNE </a:t>
            </a:r>
            <a:r>
              <a:rPr lang="pl-PL" sz="2400" dirty="0">
                <a:solidFill>
                  <a:schemeClr val="tx1"/>
                </a:solidFill>
              </a:rPr>
              <a:t>– We wniosku o dofinansowanie należy uwzględnić jako </a:t>
            </a:r>
            <a:r>
              <a:rPr lang="pl-PL" sz="2400" b="1" u="sng" dirty="0">
                <a:solidFill>
                  <a:schemeClr val="tx1"/>
                </a:solidFill>
              </a:rPr>
              <a:t>dwa odrębne wskaźniki</a:t>
            </a:r>
            <a:r>
              <a:rPr lang="pl-PL" sz="2400" dirty="0">
                <a:solidFill>
                  <a:schemeClr val="tx1"/>
                </a:solidFill>
              </a:rPr>
              <a:t> zarówno wskaźnik </a:t>
            </a:r>
            <a:r>
              <a:rPr lang="pl-PL" sz="2400" b="1" dirty="0">
                <a:solidFill>
                  <a:schemeClr val="tx1"/>
                </a:solidFill>
              </a:rPr>
              <a:t>efektywności społeczno-zatrudnieniowej w wymiarze zatrudnieniowym </a:t>
            </a:r>
            <a:r>
              <a:rPr lang="pl-PL" sz="2400" dirty="0">
                <a:solidFill>
                  <a:schemeClr val="tx1"/>
                </a:solidFill>
              </a:rPr>
              <a:t>jak i wskaźnik rezultatu bezpośredniego</a:t>
            </a:r>
            <a:r>
              <a:rPr lang="pl-PL" sz="2400" b="1" dirty="0">
                <a:solidFill>
                  <a:schemeClr val="tx1"/>
                </a:solidFill>
              </a:rPr>
              <a:t> „liczba osób zagrożonych ubóstwem lub wykluczeniem społecznym pracujących po opuszczeniu programu (łącznie z pracującymi na własny rachunek)”. </a:t>
            </a:r>
          </a:p>
        </p:txBody>
      </p:sp>
    </p:spTree>
    <p:extLst>
      <p:ext uri="{BB962C8B-B14F-4D97-AF65-F5344CB8AC3E}">
        <p14:creationId xmlns="" xmlns:p14="http://schemas.microsoft.com/office/powerpoint/2010/main" val="127017080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95532" y="260649"/>
            <a:ext cx="8445572" cy="2448269"/>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1"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400" b="1" i="0" u="none" strike="noStrike" kern="1200" cap="none" spc="0" baseline="0">
              <a:solidFill>
                <a:srgbClr val="000000"/>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1200" cap="none" spc="0" baseline="0">
                <a:solidFill>
                  <a:srgbClr val="000000"/>
                </a:solidFill>
                <a:uFillTx/>
                <a:latin typeface="Arial" pitchFamily="34"/>
                <a:ea typeface="Microsoft YaHei"/>
                <a:cs typeface="Arial" pitchFamily="34"/>
              </a:rPr>
              <a:t>Działanie 8.2</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a:solidFill>
                  <a:srgbClr val="000000"/>
                </a:solidFill>
                <a:uFillTx/>
                <a:latin typeface="Arial" pitchFamily="34"/>
                <a:ea typeface="Microsoft YaHei"/>
                <a:cs typeface="Arial" pitchFamily="34"/>
              </a:rPr>
              <a:t>Aktywna integracja osób zagrożonych ubóstwem lub wykluczeniem społecznym</a:t>
            </a:r>
            <a:r>
              <a:rPr lang="pl-PL" sz="2000" b="1" i="0" u="none" strike="noStrike" kern="0" cap="none" spc="0" baseline="0">
                <a:solidFill>
                  <a:srgbClr val="000000"/>
                </a:solidFill>
                <a:uFillTx/>
                <a:latin typeface="Arial" pitchFamily="34"/>
                <a:ea typeface="Microsoft YaHei"/>
                <a:cs typeface="Arial" pitchFamily="34"/>
              </a:rPr>
              <a:t> </a:t>
            </a:r>
            <a:r>
              <a:rPr lang="pl-PL" sz="2000" b="0" i="0" u="none" strike="noStrike" kern="0" cap="none" spc="0" baseline="0">
                <a:solidFill>
                  <a:srgbClr val="000000"/>
                </a:solidFill>
                <a:uFillTx/>
                <a:latin typeface="Arial" pitchFamily="34"/>
                <a:ea typeface="Microsoft YaHei"/>
                <a:cs typeface="Arial" pitchFamily="34"/>
              </a:rPr>
              <a:t>prowadzona przez Ośrodki Pomocy Społecznej/ Powiatowe Centra Pomocy Rodzinie</a:t>
            </a:r>
            <a:endParaRPr lang="pl-PL" sz="2000" b="0" i="0" u="none" strike="noStrike" kern="1200" cap="none" spc="0" baseline="0">
              <a:solidFill>
                <a:srgbClr val="000000"/>
              </a:solidFill>
              <a:uFillTx/>
              <a:latin typeface="Arial" pitchFamily="34"/>
              <a:ea typeface="Microsoft YaHei"/>
              <a:cs typeface="Arial" pitchFamily="34"/>
            </a:endParaRPr>
          </a:p>
        </p:txBody>
      </p:sp>
      <p:sp>
        <p:nvSpPr>
          <p:cNvPr id="4" name="AutoShape 3"/>
          <p:cNvSpPr/>
          <p:nvPr/>
        </p:nvSpPr>
        <p:spPr>
          <a:xfrm>
            <a:off x="395532" y="3356990"/>
            <a:ext cx="8445572" cy="2700067"/>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00000"/>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1200" cap="none" spc="0" baseline="0">
                <a:solidFill>
                  <a:srgbClr val="000000"/>
                </a:solidFill>
                <a:uFillTx/>
                <a:latin typeface="Arial" pitchFamily="34"/>
                <a:ea typeface="Microsoft YaHei"/>
                <a:cs typeface="Arial" pitchFamily="34"/>
              </a:rPr>
              <a:t>Cel szczegółowy:</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00000"/>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a:solidFill>
                  <a:srgbClr val="000000"/>
                </a:solidFill>
                <a:uFillTx/>
                <a:latin typeface="Arial" pitchFamily="34"/>
                <a:cs typeface="Arial" pitchFamily="34"/>
              </a:rPr>
              <a:t>Aktywna integracja osób zagrożonych ubóstwem </a:t>
            </a:r>
            <a:br>
              <a:rPr lang="pl-PL" sz="2000" b="0" i="0" u="none" strike="noStrike" kern="1200" cap="none" spc="0" baseline="0">
                <a:solidFill>
                  <a:srgbClr val="000000"/>
                </a:solidFill>
                <a:uFillTx/>
                <a:latin typeface="Arial" pitchFamily="34"/>
                <a:cs typeface="Arial" pitchFamily="34"/>
              </a:rPr>
            </a:br>
            <a:r>
              <a:rPr lang="pl-PL" sz="2000" b="0" i="0" u="none" strike="noStrike" kern="1200" cap="none" spc="0" baseline="0">
                <a:solidFill>
                  <a:srgbClr val="000000"/>
                </a:solidFill>
                <a:uFillTx/>
                <a:latin typeface="Arial" pitchFamily="34"/>
                <a:cs typeface="Arial" pitchFamily="34"/>
              </a:rPr>
              <a:t>lub wykluczeniem społecznym poprzez poprawę ich zdolności </a:t>
            </a:r>
            <a:br>
              <a:rPr lang="pl-PL" sz="2000" b="0" i="0" u="none" strike="noStrike" kern="1200" cap="none" spc="0" baseline="0">
                <a:solidFill>
                  <a:srgbClr val="000000"/>
                </a:solidFill>
                <a:uFillTx/>
                <a:latin typeface="Arial" pitchFamily="34"/>
                <a:cs typeface="Arial" pitchFamily="34"/>
              </a:rPr>
            </a:br>
            <a:r>
              <a:rPr lang="pl-PL" sz="2000" b="0" i="0" u="none" strike="noStrike" kern="1200" cap="none" spc="0" baseline="0">
                <a:solidFill>
                  <a:srgbClr val="000000"/>
                </a:solidFill>
                <a:uFillTx/>
                <a:latin typeface="Arial" pitchFamily="34"/>
                <a:cs typeface="Arial" pitchFamily="34"/>
              </a:rPr>
              <a:t>do zatrudnienia.</a:t>
            </a:r>
            <a:endParaRPr lang="pl-PL" sz="2000" b="0" i="0" u="none" strike="noStrike" kern="1200" cap="none" spc="0" baseline="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1936548670"/>
      </p:ext>
    </p:extLst>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pic>
        <p:nvPicPr>
          <p:cNvPr id="3"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4" name="AutoShape 2"/>
          <p:cNvSpPr/>
          <p:nvPr/>
        </p:nvSpPr>
        <p:spPr>
          <a:xfrm>
            <a:off x="812087" y="548676"/>
            <a:ext cx="7907886" cy="5616619"/>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2916238 f58 1"/>
              <a:gd name="f62" fmla="*/ 0 f58 1"/>
              <a:gd name="f63" fmla="*/ 755650 f58 1"/>
              <a:gd name="f64" fmla="*/ 1425030 f58 1"/>
              <a:gd name="f65" fmla="*/ 1511300 f58 1"/>
              <a:gd name="f66" fmla="*/ 5832475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200" b="1" i="0" u="none" strike="noStrike" kern="1200" cap="none" spc="0" baseline="0">
              <a:solidFill>
                <a:srgbClr val="000000"/>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200" b="1" i="0" u="none" strike="noStrike" kern="1200" cap="none" spc="0" baseline="0">
                <a:solidFill>
                  <a:srgbClr val="000000"/>
                </a:solidFill>
                <a:uFillTx/>
                <a:latin typeface="Arial" pitchFamily="34"/>
                <a:ea typeface="Microsoft YaHei"/>
                <a:cs typeface="Arial" pitchFamily="34"/>
              </a:rPr>
              <a:t>Termin naboru dla konkursu</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200" b="1" i="0" u="none" strike="noStrike" kern="1200" cap="none" spc="0" baseline="0">
              <a:solidFill>
                <a:srgbClr val="000000"/>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2200" b="1" i="0" u="sng" strike="noStrike" kern="0" cap="none" spc="0" baseline="0">
                <a:solidFill>
                  <a:srgbClr val="0D0D0D"/>
                </a:solidFill>
                <a:uFillTx/>
                <a:latin typeface="Arial" pitchFamily="34"/>
                <a:ea typeface="Microsoft YaHei"/>
                <a:cs typeface="Arial" pitchFamily="34"/>
              </a:rPr>
              <a:t>26</a:t>
            </a:r>
            <a:r>
              <a:rPr lang="pl-PL" sz="2200" b="1" i="0" u="sng" strike="noStrike" kern="1200" cap="none" spc="0" baseline="0">
                <a:solidFill>
                  <a:srgbClr val="0D0D0D"/>
                </a:solidFill>
                <a:uFillTx/>
                <a:latin typeface="Arial" pitchFamily="34"/>
                <a:ea typeface="Microsoft YaHei"/>
                <a:cs typeface="Arial" pitchFamily="34"/>
              </a:rPr>
              <a:t> sierpnia 2016 r. – 30 września 2016 r.</a:t>
            </a: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2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2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2200" b="1" i="0" u="none" strike="noStrike" kern="1200" cap="none" spc="0" baseline="0">
                <a:solidFill>
                  <a:srgbClr val="0D0D0D"/>
                </a:solidFill>
                <a:uFillTx/>
                <a:latin typeface="Arial" pitchFamily="34"/>
                <a:ea typeface="Microsoft YaHei"/>
                <a:cs typeface="Arial" pitchFamily="34"/>
              </a:rPr>
              <a:t>Termin realizacji projektów:</a:t>
            </a: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2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200" b="1" i="0" u="sng" strike="noStrike" kern="1200" cap="none" spc="0" baseline="0">
                <a:solidFill>
                  <a:srgbClr val="000000"/>
                </a:solidFill>
                <a:uFillTx/>
                <a:latin typeface="Arial" pitchFamily="34"/>
                <a:ea typeface="Microsoft YaHei"/>
                <a:cs typeface="Arial" pitchFamily="34"/>
              </a:rPr>
              <a:t>maksymalnie do 30.09.2019 r.</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200" b="1" i="0" u="sng" strike="noStrike" kern="1200" cap="none" spc="0" baseline="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1200" cap="none" spc="0" baseline="0">
                <a:solidFill>
                  <a:srgbClr val="000000"/>
                </a:solidFill>
                <a:uFillTx/>
                <a:latin typeface="Arial" pitchFamily="34"/>
                <a:ea typeface="Microsoft YaHei"/>
                <a:cs typeface="Arial" pitchFamily="34"/>
              </a:rPr>
              <a:t>Przy określaniu daty rozpoczęcia realizacji projektu należy uwzględnić proces oceny, ewentualne negocjacje oraz czas niezbędny na przygotowanie dokumentów wymaganych do zawarcia umowy.</a:t>
            </a:r>
            <a:endParaRPr lang="pl-PL" sz="1800" b="1" i="0" u="sng" strike="noStrike" kern="1200" cap="none" spc="0" baseline="0">
              <a:solidFill>
                <a:srgbClr val="000000"/>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4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800" b="0"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800" b="0"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800" b="0"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800" b="0"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800" b="0"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800" b="0" i="0" u="none" strike="noStrike" kern="1200" cap="none" spc="0" baseline="0">
              <a:solidFill>
                <a:srgbClr val="0D0D0D"/>
              </a:solidFill>
              <a:uFillTx/>
              <a:latin typeface="Arial" pitchFamily="34"/>
              <a:ea typeface="Microsoft YaHei"/>
              <a:cs typeface="Arial" pitchFamily="34"/>
            </a:endParaRPr>
          </a:p>
        </p:txBody>
      </p:sp>
    </p:spTree>
    <p:extLst>
      <p:ext uri="{BB962C8B-B14F-4D97-AF65-F5344CB8AC3E}">
        <p14:creationId xmlns="" xmlns:p14="http://schemas.microsoft.com/office/powerpoint/2010/main" val="682577943"/>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4"/>
          <p:cNvSpPr/>
          <p:nvPr/>
        </p:nvSpPr>
        <p:spPr>
          <a:xfrm>
            <a:off x="812087" y="836712"/>
            <a:ext cx="7907886" cy="5583134"/>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2879725 f58 1"/>
              <a:gd name="f62" fmla="*/ 0 f58 1"/>
              <a:gd name="f63" fmla="*/ 792163 f58 1"/>
              <a:gd name="f64" fmla="*/ 1493886 f58 1"/>
              <a:gd name="f65" fmla="*/ 1584325 f58 1"/>
              <a:gd name="f66" fmla="*/ 5759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9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0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000" b="1" i="0" u="none" strike="noStrike" kern="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0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2000" b="1" i="0" u="none" strike="noStrike" kern="1200" cap="none" spc="0" baseline="0">
                <a:solidFill>
                  <a:srgbClr val="0D0D0D"/>
                </a:solidFill>
                <a:uFillTx/>
                <a:latin typeface="Arial" pitchFamily="34"/>
                <a:ea typeface="Microsoft YaHei"/>
                <a:cs typeface="Arial" pitchFamily="34"/>
              </a:rPr>
              <a:t>Kwota środków przeznaczona na dofinansowanie realizacji projektów</a:t>
            </a: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600" b="1" i="0" u="sng" strike="noStrike" kern="1200" cap="none" spc="0" baseline="0">
                <a:solidFill>
                  <a:srgbClr val="0D0D0D"/>
                </a:solidFill>
                <a:uFillTx/>
                <a:latin typeface="Arial" pitchFamily="34"/>
                <a:ea typeface="Microsoft YaHei"/>
                <a:cs typeface="Arial" pitchFamily="34"/>
              </a:rPr>
              <a:t>RPPK.08.02.00-IP.01-18-012/16</a:t>
            </a: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600" b="1" i="0" u="none" strike="noStrike" kern="0" cap="none" spc="0" baseline="0">
                <a:solidFill>
                  <a:srgbClr val="0D0D0D"/>
                </a:solidFill>
                <a:uFillTx/>
                <a:latin typeface="Arial" pitchFamily="34"/>
                <a:ea typeface="Microsoft YaHei"/>
                <a:cs typeface="Arial" pitchFamily="34"/>
              </a:rPr>
              <a:t>4</a:t>
            </a:r>
            <a:r>
              <a:rPr lang="pl-PL" sz="1600" b="1" i="0" u="none" strike="noStrike" kern="1200" cap="none" spc="0" baseline="0">
                <a:solidFill>
                  <a:srgbClr val="0D0D0D"/>
                </a:solidFill>
                <a:uFillTx/>
                <a:latin typeface="Arial" pitchFamily="34"/>
                <a:ea typeface="Microsoft YaHei"/>
                <a:cs typeface="Arial" pitchFamily="34"/>
              </a:rPr>
              <a:t>5.000.000,00 PLN</a:t>
            </a: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p:txBody>
      </p:sp>
    </p:spTree>
    <p:extLst>
      <p:ext uri="{BB962C8B-B14F-4D97-AF65-F5344CB8AC3E}">
        <p14:creationId xmlns="" xmlns:p14="http://schemas.microsoft.com/office/powerpoint/2010/main" val="409839877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pic>
        <p:nvPicPr>
          <p:cNvPr id="3"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4" name="AutoShape 4"/>
          <p:cNvSpPr/>
          <p:nvPr/>
        </p:nvSpPr>
        <p:spPr>
          <a:xfrm>
            <a:off x="899577" y="846697"/>
            <a:ext cx="7736701" cy="4958562"/>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2879725 f58 1"/>
              <a:gd name="f62" fmla="*/ 0 f58 1"/>
              <a:gd name="f63" fmla="*/ 792163 f58 1"/>
              <a:gd name="f64" fmla="*/ 1493886 f58 1"/>
              <a:gd name="f65" fmla="*/ 1584325 f58 1"/>
              <a:gd name="f66" fmla="*/ 5759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2000" b="1" i="0" u="none" strike="noStrike" kern="1200" cap="none" spc="0" baseline="0" dirty="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600" b="0" i="0" u="none" strike="noStrike" kern="1200" cap="none" spc="0" baseline="0" dirty="0">
                <a:solidFill>
                  <a:srgbClr val="0D0D0D"/>
                </a:solidFill>
                <a:uFillTx/>
                <a:latin typeface="Arial" pitchFamily="34"/>
                <a:ea typeface="Microsoft YaHei"/>
                <a:cs typeface="Arial" pitchFamily="34"/>
              </a:rPr>
              <a:t>Maksymalny dopuszczalny poziom dofinansowania projektu (ze środków UE i środków budżetu państwa) wynosi </a:t>
            </a:r>
            <a:r>
              <a:rPr lang="pl-PL" sz="1600" b="1" i="0" u="none" strike="noStrike" kern="0" cap="none" spc="0" baseline="0" dirty="0">
                <a:solidFill>
                  <a:srgbClr val="0D0D0D"/>
                </a:solidFill>
                <a:uFillTx/>
                <a:latin typeface="Arial" pitchFamily="34"/>
                <a:ea typeface="Microsoft YaHei"/>
                <a:cs typeface="Arial" pitchFamily="34"/>
              </a:rPr>
              <a:t>8</a:t>
            </a:r>
            <a:r>
              <a:rPr lang="pl-PL" sz="1600" b="1" i="0" u="none" strike="noStrike" kern="1200" cap="none" spc="0" baseline="0" dirty="0">
                <a:solidFill>
                  <a:srgbClr val="0D0D0D"/>
                </a:solidFill>
                <a:uFillTx/>
                <a:latin typeface="Arial" pitchFamily="34"/>
                <a:ea typeface="Microsoft YaHei"/>
                <a:cs typeface="Arial" pitchFamily="34"/>
              </a:rPr>
              <a:t>5%</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600" b="0" i="0" u="none" strike="noStrike" kern="1200" cap="none" spc="0" baseline="0" dirty="0">
                <a:solidFill>
                  <a:srgbClr val="0D0D0D"/>
                </a:solidFill>
                <a:uFillTx/>
                <a:latin typeface="Arial" pitchFamily="34"/>
                <a:ea typeface="Microsoft YaHei"/>
                <a:cs typeface="Arial" pitchFamily="34"/>
              </a:rPr>
              <a:t>Minimalny udział wkładu własnego beneficjenta w finansowaniu wydatków </a:t>
            </a:r>
            <a:r>
              <a:rPr lang="pl-PL" sz="1600" b="0" i="0" u="none" strike="noStrike" kern="1200" cap="none" spc="0" baseline="0" dirty="0" err="1">
                <a:solidFill>
                  <a:srgbClr val="0D0D0D"/>
                </a:solidFill>
                <a:uFillTx/>
                <a:latin typeface="Arial" pitchFamily="34"/>
                <a:ea typeface="Microsoft YaHei"/>
                <a:cs typeface="Arial" pitchFamily="34"/>
              </a:rPr>
              <a:t>kwalifikowalnych</a:t>
            </a:r>
            <a:r>
              <a:rPr lang="pl-PL" sz="1600" b="0" i="0" u="none" strike="noStrike" kern="1200" cap="none" spc="0" baseline="0" dirty="0">
                <a:solidFill>
                  <a:srgbClr val="0D0D0D"/>
                </a:solidFill>
                <a:uFillTx/>
                <a:latin typeface="Arial" pitchFamily="34"/>
                <a:ea typeface="Microsoft YaHei"/>
                <a:cs typeface="Arial" pitchFamily="34"/>
              </a:rPr>
              <a:t> projektu w ramach konkursu wynosi </a:t>
            </a:r>
            <a:r>
              <a:rPr lang="pl-PL" sz="1600" b="1" i="0" u="none" strike="noStrike" kern="1200" cap="none" spc="0" baseline="0" dirty="0">
                <a:solidFill>
                  <a:srgbClr val="0D0D0D"/>
                </a:solidFill>
                <a:uFillTx/>
                <a:latin typeface="Arial" pitchFamily="34"/>
                <a:ea typeface="Microsoft YaHei"/>
                <a:cs typeface="Arial" pitchFamily="34"/>
              </a:rPr>
              <a:t>15%</a:t>
            </a:r>
            <a:r>
              <a:rPr lang="pl-PL" sz="1600" b="0" i="0" u="none" strike="noStrike" kern="1200" cap="none" spc="0" baseline="0" dirty="0">
                <a:solidFill>
                  <a:srgbClr val="0D0D0D"/>
                </a:solidFill>
                <a:uFillTx/>
                <a:latin typeface="Arial" pitchFamily="34"/>
                <a:ea typeface="Microsoft YaHei"/>
                <a:cs typeface="Arial" pitchFamily="34"/>
              </a:rPr>
              <a:t> kosztów </a:t>
            </a:r>
            <a:r>
              <a:rPr lang="pl-PL" sz="1600" b="0" i="0" u="none" strike="noStrike" kern="1200" cap="none" spc="0" baseline="0" dirty="0" err="1">
                <a:solidFill>
                  <a:srgbClr val="0D0D0D"/>
                </a:solidFill>
                <a:uFillTx/>
                <a:latin typeface="Arial" pitchFamily="34"/>
                <a:ea typeface="Microsoft YaHei"/>
                <a:cs typeface="Arial" pitchFamily="34"/>
              </a:rPr>
              <a:t>kwalifikowalnych</a:t>
            </a:r>
            <a:r>
              <a:rPr lang="pl-PL" sz="1600" b="0" i="0" u="none" strike="noStrike" kern="1200" cap="none" spc="0" baseline="0" dirty="0">
                <a:solidFill>
                  <a:srgbClr val="0D0D0D"/>
                </a:solidFill>
                <a:uFillTx/>
                <a:latin typeface="Arial" pitchFamily="34"/>
                <a:ea typeface="Microsoft YaHei"/>
                <a:cs typeface="Arial" pitchFamily="34"/>
              </a:rPr>
              <a:t> projektu.</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600" b="0" i="0" u="none" strike="noStrike" kern="1200" cap="none" spc="0" baseline="0" dirty="0">
                <a:solidFill>
                  <a:srgbClr val="0D0D0D"/>
                </a:solidFill>
                <a:uFillTx/>
                <a:latin typeface="Arial" pitchFamily="34"/>
                <a:ea typeface="Microsoft YaHei"/>
                <a:cs typeface="Arial" pitchFamily="34"/>
              </a:rPr>
              <a:t>Minimalna wartość projektu: </a:t>
            </a:r>
            <a:r>
              <a:rPr lang="pl-PL" sz="1600" b="1" i="0" u="none" strike="noStrike" kern="1200" cap="none" spc="0" baseline="0" dirty="0">
                <a:solidFill>
                  <a:srgbClr val="0D0D0D"/>
                </a:solidFill>
                <a:uFillTx/>
                <a:latin typeface="Arial" pitchFamily="34"/>
                <a:ea typeface="Microsoft YaHei"/>
                <a:cs typeface="Arial" pitchFamily="34"/>
              </a:rPr>
              <a:t>50.000,00 </a:t>
            </a:r>
            <a:r>
              <a:rPr lang="pl-PL" sz="1600" b="1" i="0" u="none" strike="noStrike" kern="0" cap="none" spc="0" baseline="0" dirty="0">
                <a:solidFill>
                  <a:srgbClr val="0D0D0D"/>
                </a:solidFill>
                <a:uFillTx/>
                <a:latin typeface="Arial" pitchFamily="34"/>
                <a:ea typeface="Microsoft YaHei"/>
                <a:cs typeface="Arial" pitchFamily="34"/>
              </a:rPr>
              <a:t>PLN</a:t>
            </a: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600" b="0" i="0" u="none" strike="noStrike" kern="1200" cap="none" spc="0" baseline="0" dirty="0">
                <a:solidFill>
                  <a:srgbClr val="0D0D0D"/>
                </a:solidFill>
                <a:uFillTx/>
                <a:latin typeface="Arial" pitchFamily="34"/>
                <a:ea typeface="Microsoft YaHei"/>
                <a:cs typeface="Arial" pitchFamily="34"/>
              </a:rPr>
              <a:t>Maksymalna wartość projektu: nie określono, jest ona ograniczona przez kwotę dofinansowania przeznaczoną na realizację niniejszego konkursu.</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p:txBody>
      </p:sp>
    </p:spTree>
    <p:extLst>
      <p:ext uri="{BB962C8B-B14F-4D97-AF65-F5344CB8AC3E}">
        <p14:creationId xmlns="" xmlns:p14="http://schemas.microsoft.com/office/powerpoint/2010/main" val="3451750994"/>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74904" y="188640"/>
            <a:ext cx="8517581" cy="6624736"/>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800" b="1" i="0" u="sng" strike="noStrike" kern="1200" cap="none" spc="0" baseline="0" dirty="0">
              <a:solidFill>
                <a:srgbClr val="0D0D0D"/>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1200" cap="none" spc="0" baseline="0" dirty="0">
                <a:solidFill>
                  <a:srgbClr val="0D0D0D"/>
                </a:solidFill>
                <a:uFillTx/>
                <a:latin typeface="Arial" pitchFamily="34"/>
                <a:ea typeface="Microsoft YaHei"/>
                <a:cs typeface="Arial" pitchFamily="34"/>
              </a:rPr>
              <a:t>Typy projektów przewidziane do realizacji</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800" b="1" i="0" u="none" strike="noStrike" kern="1200" cap="none" spc="0" baseline="0" dirty="0">
              <a:solidFill>
                <a:srgbClr val="0D0D0D"/>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1" u="none" strike="noStrike" kern="1200" cap="none" spc="0" baseline="0" dirty="0">
              <a:solidFill>
                <a:srgbClr val="0D0D0D"/>
              </a:solidFill>
              <a:uFillTx/>
              <a:latin typeface="Arial" pitchFamily="34"/>
              <a:ea typeface="Microsoft YaHei"/>
              <a:cs typeface="Arial" pitchFamily="34"/>
            </a:endParaRPr>
          </a:p>
          <a:p>
            <a:pPr marL="342900" marR="0" lvl="3" indent="-342900" algn="l" defTabSz="914400" rtl="0" fontAlgn="auto" hangingPunct="1">
              <a:lnSpc>
                <a:spcPct val="100000"/>
              </a:lnSpc>
              <a:spcBef>
                <a:spcPts val="0"/>
              </a:spcBef>
              <a:spcAft>
                <a:spcPts val="0"/>
              </a:spcAft>
              <a:buSzPct val="100000"/>
              <a:buAutoNum type="arabicPeriod"/>
              <a:tabLst/>
              <a:defRPr sz="1800" b="0" i="0" u="none" strike="noStrike" kern="0" cap="none" spc="0" baseline="0">
                <a:solidFill>
                  <a:srgbClr val="000000"/>
                </a:solidFill>
                <a:uFillTx/>
              </a:defRPr>
            </a:pPr>
            <a:r>
              <a:rPr lang="pl-PL" b="0" i="0" u="none" strike="noStrike" kern="1200" cap="none" spc="0" baseline="0" dirty="0">
                <a:solidFill>
                  <a:srgbClr val="000000"/>
                </a:solidFill>
                <a:uFillTx/>
              </a:rPr>
              <a:t>Zintegrowane oraz zindywidualizowane programy realizowane w oparciu o ścieżkę reintegracji obejmujące usługi aktywnej integracji o charakterze:</a:t>
            </a:r>
          </a:p>
          <a:p>
            <a:pPr marL="342900" marR="0" lvl="0" indent="-342900" algn="l" defTabSz="914400" rtl="0" fontAlgn="auto" hangingPunct="1">
              <a:lnSpc>
                <a:spcPct val="100000"/>
              </a:lnSpc>
              <a:spcBef>
                <a:spcPts val="0"/>
              </a:spcBef>
              <a:spcAft>
                <a:spcPts val="0"/>
              </a:spcAft>
              <a:buSzPct val="100000"/>
              <a:buFont typeface="Calibri"/>
              <a:buAutoNum type="alphaLcParenR"/>
              <a:tabLst/>
              <a:defRPr sz="1800" b="0" i="0" u="none" strike="noStrike" kern="0" cap="none" spc="0" baseline="0">
                <a:solidFill>
                  <a:srgbClr val="000000"/>
                </a:solidFill>
                <a:uFillTx/>
              </a:defRPr>
            </a:pPr>
            <a:r>
              <a:rPr lang="pl-PL" b="1" i="0" u="none" strike="noStrike" kern="1200" cap="none" spc="0" baseline="0" dirty="0">
                <a:solidFill>
                  <a:srgbClr val="000000"/>
                </a:solidFill>
                <a:uFillTx/>
              </a:rPr>
              <a:t>społecznym</a:t>
            </a:r>
            <a:r>
              <a:rPr lang="pl-PL" b="0" i="0" u="none" strike="noStrike" kern="1200" cap="none" spc="0" baseline="0" dirty="0">
                <a:solidFill>
                  <a:srgbClr val="000000"/>
                </a:solidFill>
                <a:uFillTx/>
              </a:rPr>
              <a:t>, których celem jest nabycie, przywrócenie lub wzmocnienie kompetencji społecznych, zaradności, samodzielności i aktywności społecznej (w tym: obowiązkowo stosowana jest praca socjalna),</a:t>
            </a:r>
          </a:p>
          <a:p>
            <a:pPr marL="342900" marR="0" lvl="0" indent="-342900" algn="l" defTabSz="914400" rtl="0" fontAlgn="auto" hangingPunct="1">
              <a:lnSpc>
                <a:spcPct val="100000"/>
              </a:lnSpc>
              <a:spcBef>
                <a:spcPts val="0"/>
              </a:spcBef>
              <a:spcAft>
                <a:spcPts val="0"/>
              </a:spcAft>
              <a:buSzPct val="100000"/>
              <a:buFont typeface="Calibri"/>
              <a:buAutoNum type="alphaLcParenR"/>
              <a:tabLst/>
              <a:defRPr sz="1800" b="0" i="0" u="none" strike="noStrike" kern="0" cap="none" spc="0" baseline="0">
                <a:solidFill>
                  <a:srgbClr val="000000"/>
                </a:solidFill>
                <a:uFillTx/>
              </a:defRPr>
            </a:pPr>
            <a:r>
              <a:rPr lang="pl-PL" b="1" i="0" u="none" strike="noStrike" kern="1200" cap="none" spc="0" baseline="0" dirty="0">
                <a:solidFill>
                  <a:srgbClr val="000000"/>
                </a:solidFill>
                <a:uFillTx/>
              </a:rPr>
              <a:t>edukacyjnym</a:t>
            </a:r>
            <a:r>
              <a:rPr lang="pl-PL" b="0" i="0" u="none" strike="noStrike" kern="1200" cap="none" spc="0" baseline="0" dirty="0">
                <a:solidFill>
                  <a:srgbClr val="000000"/>
                </a:solidFill>
                <a:uFillTx/>
              </a:rPr>
              <a:t>, których celem jest wzrost poziomu wykształcenia, dostosowanie wykształcenia lub kwalifikacji zawodowych do potrzeb rynku pracy,</a:t>
            </a:r>
          </a:p>
          <a:p>
            <a:pPr marL="342900" marR="0" lvl="0" indent="-342900" algn="l" defTabSz="914400" rtl="0" fontAlgn="auto" hangingPunct="1">
              <a:lnSpc>
                <a:spcPct val="100000"/>
              </a:lnSpc>
              <a:spcBef>
                <a:spcPts val="0"/>
              </a:spcBef>
              <a:spcAft>
                <a:spcPts val="0"/>
              </a:spcAft>
              <a:buSzPct val="100000"/>
              <a:buFont typeface="Calibri"/>
              <a:buAutoNum type="alphaLcParenR"/>
              <a:tabLst/>
              <a:defRPr sz="1800" b="0" i="0" u="none" strike="noStrike" kern="0" cap="none" spc="0" baseline="0">
                <a:solidFill>
                  <a:srgbClr val="000000"/>
                </a:solidFill>
                <a:uFillTx/>
              </a:defRPr>
            </a:pPr>
            <a:r>
              <a:rPr lang="pl-PL" b="1" i="0" u="none" strike="noStrike" kern="1200" cap="none" spc="0" baseline="0" dirty="0">
                <a:solidFill>
                  <a:srgbClr val="000000"/>
                </a:solidFill>
                <a:uFillTx/>
              </a:rPr>
              <a:t>zdrowotnym, </a:t>
            </a:r>
            <a:r>
              <a:rPr lang="pl-PL" b="0" i="0" u="none" strike="noStrike" kern="1200" cap="none" spc="0" baseline="0" dirty="0">
                <a:solidFill>
                  <a:srgbClr val="000000"/>
                </a:solidFill>
                <a:uFillTx/>
              </a:rPr>
              <a:t>których celem jest wyeliminowanie lub złagodzenie barier zdrowotnych utrudniających funkcjonowanie w społeczeństwie lub powodujących oddalenie od rynku pracy,</a:t>
            </a:r>
          </a:p>
          <a:p>
            <a:pPr marL="342900" marR="0" lvl="0" indent="-342900" algn="l" defTabSz="914400" rtl="0" fontAlgn="auto" hangingPunct="1">
              <a:lnSpc>
                <a:spcPct val="100000"/>
              </a:lnSpc>
              <a:spcBef>
                <a:spcPts val="0"/>
              </a:spcBef>
              <a:spcAft>
                <a:spcPts val="0"/>
              </a:spcAft>
              <a:buSzPct val="100000"/>
              <a:buFont typeface="Calibri"/>
              <a:buAutoNum type="alphaLcParenR"/>
              <a:tabLst/>
              <a:defRPr sz="1800" b="0" i="0" u="none" strike="noStrike" kern="0" cap="none" spc="0" baseline="0">
                <a:solidFill>
                  <a:srgbClr val="000000"/>
                </a:solidFill>
                <a:uFillTx/>
              </a:defRPr>
            </a:pPr>
            <a:r>
              <a:rPr lang="pl-PL" b="1" i="0" u="none" strike="noStrike" kern="1200" cap="none" spc="0" baseline="0" dirty="0">
                <a:solidFill>
                  <a:srgbClr val="000000"/>
                </a:solidFill>
                <a:uFillTx/>
              </a:rPr>
              <a:t>zawodowym</a:t>
            </a:r>
            <a:r>
              <a:rPr lang="pl-PL" b="0" i="0" u="none" strike="noStrike" kern="1200" cap="none" spc="0" baseline="0" dirty="0">
                <a:solidFill>
                  <a:srgbClr val="000000"/>
                </a:solidFill>
                <a:uFillTx/>
              </a:rPr>
              <a:t>, których celem jest pomoc w podjęciu decyzji dotyczącej wyboru lub zmiany zawodu, wyposażenie w kompetencje i kwalifikacje zawodowe oraz umiejętności pożądane na rynku pracy, pomoc w utrzymaniu zatrudnienia.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b="0" i="0" u="none" strike="noStrike" kern="1200" cap="none" spc="0" baseline="0" dirty="0">
                <a:solidFill>
                  <a:srgbClr val="000000"/>
                </a:solidFill>
                <a:uFillTx/>
              </a:rPr>
              <a:t> </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0" i="0" u="none" strike="noStrike" kern="1200" cap="none" spc="0" baseline="0" dirty="0">
              <a:solidFill>
                <a:srgbClr val="000000"/>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FFFFFF"/>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FFFFFF"/>
              </a:solidFill>
              <a:uFillTx/>
              <a:latin typeface="Arial" pitchFamily="34"/>
              <a:ea typeface="Microsoft YaHei"/>
              <a:cs typeface="Arial" pitchFamily="34"/>
            </a:endParaRPr>
          </a:p>
        </p:txBody>
      </p:sp>
      <p:sp>
        <p:nvSpPr>
          <p:cNvPr id="4" name="Rectangle 4"/>
          <p:cNvSpPr/>
          <p:nvPr/>
        </p:nvSpPr>
        <p:spPr>
          <a:xfrm>
            <a:off x="781263" y="3067656"/>
            <a:ext cx="7704853" cy="1231084"/>
          </a:xfrm>
          <a:prstGeom prst="rect">
            <a:avLst/>
          </a:prstGeom>
          <a:noFill/>
          <a:ln>
            <a:noFill/>
            <a:prstDash val="solid"/>
          </a:ln>
        </p:spPr>
        <p:txBody>
          <a:bodyPr vert="horz" wrap="square" lIns="457053" tIns="38084" rIns="91440" bIns="38084" anchor="ctr" anchorCtr="0" compatLnSpc="1">
            <a:spAutoFit/>
          </a:bodyPr>
          <a:lstStyle/>
          <a:p>
            <a:pPr marL="0" marR="0" lvl="0" indent="0" algn="just"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Times New Roman" pitchFamily="18"/>
              <a:cs typeface="Arial" pitchFamily="34"/>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900" b="0" i="0" u="none" strike="noStrike" kern="1200" cap="none" spc="0" baseline="0">
                <a:solidFill>
                  <a:srgbClr val="000000"/>
                </a:solidFill>
                <a:uFillTx/>
                <a:latin typeface="Arial" pitchFamily="34"/>
                <a:ea typeface="Microsoft YaHei"/>
                <a:cs typeface="Arial" pitchFamily="34"/>
              </a:rPr>
              <a:t/>
            </a:r>
            <a:br>
              <a:rPr lang="pl-PL" sz="900" b="0" i="0" u="none" strike="noStrike" kern="1200" cap="none" spc="0" baseline="0">
                <a:solidFill>
                  <a:srgbClr val="000000"/>
                </a:solidFill>
                <a:uFillTx/>
                <a:latin typeface="Arial" pitchFamily="34"/>
                <a:ea typeface="Microsoft YaHei"/>
                <a:cs typeface="Arial" pitchFamily="34"/>
              </a:rPr>
            </a:br>
            <a:endParaRPr lang="pl-PL" sz="1800" b="0" i="0" u="none" strike="noStrike" kern="1200" cap="none" spc="0" baseline="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3602829298"/>
      </p:ext>
    </p:extLst>
  </p:cSld>
  <p:clrMapOvr>
    <a:masterClrMapping/>
  </p:clrMapOvr>
  <p:transition spd="slow">
    <p:push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23528" y="908720"/>
            <a:ext cx="8517581" cy="4320480"/>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285750" marR="0" lvl="0" indent="-285750" algn="ctr" defTabSz="449263" rtl="0" fontAlgn="auto" hangingPunct="0">
              <a:lnSpc>
                <a:spcPct val="100000"/>
              </a:lnSpc>
              <a:spcBef>
                <a:spcPts val="0"/>
              </a:spcBef>
              <a:spcAft>
                <a:spcPts val="0"/>
              </a:spcAft>
              <a:buClr>
                <a:srgbClr val="000000"/>
              </a:buClr>
              <a:buSzPct val="100000"/>
              <a:buFont typeface="Arial" pitchFamily="34"/>
              <a:buChar char="•"/>
              <a:tabLst/>
              <a:defRPr sz="1800" b="0" i="0" u="none" strike="noStrike" kern="0" cap="none" spc="0" baseline="0">
                <a:solidFill>
                  <a:srgbClr val="000000"/>
                </a:solidFill>
                <a:uFillTx/>
              </a:defRPr>
            </a:pPr>
            <a:endParaRPr lang="pl-PL" sz="800" b="1" i="0" u="sng" strike="noStrike" kern="1200" cap="none" spc="0" baseline="0" dirty="0">
              <a:solidFill>
                <a:srgbClr val="0D0D0D"/>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800" b="1" i="0" u="none" strike="noStrike" kern="1200" cap="none" spc="0" baseline="0" dirty="0">
                <a:solidFill>
                  <a:srgbClr val="000000"/>
                </a:solidFill>
                <a:uFillTx/>
                <a:latin typeface="Arial" pitchFamily="34"/>
                <a:ea typeface="Microsoft YaHei"/>
                <a:cs typeface="Arial" pitchFamily="34"/>
              </a:rPr>
              <a:t>Typy projektów przewidziane do </a:t>
            </a:r>
            <a:r>
              <a:rPr lang="pl-PL" sz="1800" b="1" i="0" u="none" strike="noStrike" kern="1200" cap="none" spc="0" baseline="0" dirty="0" smtClean="0">
                <a:solidFill>
                  <a:srgbClr val="000000"/>
                </a:solidFill>
                <a:uFillTx/>
                <a:latin typeface="Arial" pitchFamily="34"/>
                <a:ea typeface="Microsoft YaHei"/>
                <a:cs typeface="Arial" pitchFamily="34"/>
              </a:rPr>
              <a:t>realizacji </a:t>
            </a:r>
            <a:r>
              <a:rPr lang="pl-PL" sz="1800" b="1" i="0" u="none" strike="noStrike" kern="1200" cap="none" spc="0" baseline="0" dirty="0" err="1" smtClean="0">
                <a:solidFill>
                  <a:srgbClr val="000000"/>
                </a:solidFill>
                <a:uFillTx/>
                <a:latin typeface="Arial" pitchFamily="34"/>
                <a:ea typeface="Microsoft YaHei"/>
                <a:cs typeface="Arial" pitchFamily="34"/>
              </a:rPr>
              <a:t>cd</a:t>
            </a:r>
            <a:r>
              <a:rPr lang="pl-PL" sz="1800" b="1" i="0" u="none" strike="noStrike" kern="1200" cap="none" spc="0" baseline="0" dirty="0" smtClean="0">
                <a:solidFill>
                  <a:srgbClr val="000000"/>
                </a:solidFill>
                <a:uFillTx/>
                <a:latin typeface="Arial" pitchFamily="34"/>
                <a:ea typeface="Microsoft YaHei"/>
                <a:cs typeface="Arial" pitchFamily="34"/>
              </a:rPr>
              <a:t>.</a:t>
            </a:r>
            <a:endParaRPr lang="pl-PL" sz="1800" b="1" i="0" u="none" strike="noStrike" kern="1200" cap="none" spc="0" baseline="0" dirty="0">
              <a:solidFill>
                <a:srgbClr val="000000"/>
              </a:solidFill>
              <a:uFillTx/>
              <a:latin typeface="Arial" pitchFamily="34"/>
              <a:ea typeface="Microsoft YaHei"/>
              <a:cs typeface="Arial" pitchFamily="34"/>
            </a:endParaRP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800" b="0" i="0" u="none" strike="noStrike" kern="1200" cap="none" spc="0" baseline="0" dirty="0">
              <a:solidFill>
                <a:srgbClr val="000000"/>
              </a:solidFill>
              <a:uFillTx/>
              <a:latin typeface="Arial" pitchFamily="34"/>
              <a:ea typeface="Microsoft YaHei"/>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1200" cap="none" spc="0" baseline="0" dirty="0">
                <a:solidFill>
                  <a:srgbClr val="000000"/>
                </a:solidFill>
                <a:uFillTx/>
              </a:rPr>
              <a:t>W ramach ścieżki reintegracji, obok usług aktywnej integracji mogą być realizowane usługi społeczne, o ile jest to niezbędne do zapewnienia indywidualizacji i kompleksowości wsparcia dla konkretnej osoby, rodziny i przyczynia się do realizacji celów aktywnej integracji, przy czym wsparcie jest skoncentrowane na osobie i jej potrzebach a nie rozwijaniu usług.</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1200" cap="none" spc="0" baseline="0" dirty="0">
                <a:solidFill>
                  <a:srgbClr val="000000"/>
                </a:solidFill>
                <a:uFillTx/>
              </a:rPr>
              <a:t>Projekty w ramach niniejszego działania mogą być realizowane, jako projekty partnerskie w rozumieniu art. 33 ustawy z dnia 11 lipca 2014 r. </a:t>
            </a:r>
            <a:br>
              <a:rPr lang="pl-PL" sz="1800" b="0" i="0" u="none" strike="noStrike" kern="1200" cap="none" spc="0" baseline="0" dirty="0">
                <a:solidFill>
                  <a:srgbClr val="000000"/>
                </a:solidFill>
                <a:uFillTx/>
              </a:rPr>
            </a:br>
            <a:r>
              <a:rPr lang="pl-PL" sz="1800" b="0" i="0" u="none" strike="noStrike" kern="1200" cap="none" spc="0" baseline="0" dirty="0">
                <a:solidFill>
                  <a:srgbClr val="000000"/>
                </a:solidFill>
                <a:uFillTx/>
              </a:rPr>
              <a:t>o zasadach realizacji programów w zakresie polityki spójności finansowanych w perspektywie finansowej 2014–2020. </a:t>
            </a:r>
            <a:endParaRPr lang="pl-PL" sz="1600" b="0" i="0" u="none" strike="noStrike" kern="1200" cap="none" spc="0" baseline="0" dirty="0">
              <a:solidFill>
                <a:srgbClr val="000000"/>
              </a:solidFill>
              <a:uFillTx/>
              <a:ea typeface="Microsoft YaHei"/>
            </a:endParaRPr>
          </a:p>
          <a:p>
            <a:pPr marL="285750" marR="0" lvl="0" indent="-285750" algn="ctr" defTabSz="449263" rtl="0" fontAlgn="auto" hangingPunct="0">
              <a:lnSpc>
                <a:spcPct val="100000"/>
              </a:lnSpc>
              <a:spcBef>
                <a:spcPts val="0"/>
              </a:spcBef>
              <a:spcAft>
                <a:spcPts val="0"/>
              </a:spcAft>
              <a:buClr>
                <a:srgbClr val="000000"/>
              </a:buClr>
              <a:buSzPct val="100000"/>
              <a:buFont typeface="Arial" pitchFamily="34"/>
              <a:buChar char="•"/>
              <a:tabLst/>
              <a:defRPr sz="1800" b="0" i="0" u="none" strike="noStrike" kern="0" cap="none" spc="0" baseline="0">
                <a:solidFill>
                  <a:srgbClr val="000000"/>
                </a:solidFill>
                <a:uFillTx/>
              </a:defRPr>
            </a:pPr>
            <a:endParaRPr lang="pl-PL" sz="1400" b="0" i="0" u="none" strike="noStrike" kern="1200" cap="none" spc="0" baseline="0" dirty="0">
              <a:solidFill>
                <a:srgbClr val="0D0D0D"/>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00000"/>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Arial" pitchFamily="34"/>
              <a:buChar char="•"/>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tabLst/>
              <a:defRPr sz="1800" b="0" i="0" u="none" strike="noStrike" kern="0" cap="none" spc="0" baseline="0">
                <a:solidFill>
                  <a:srgbClr val="000000"/>
                </a:solidFill>
                <a:uFillTx/>
              </a:defRPr>
            </a:pPr>
            <a:endParaRPr lang="pl-PL" sz="1600" b="1" i="0" u="none" strike="noStrike" kern="1200" cap="none" spc="0" baseline="0" dirty="0">
              <a:solidFill>
                <a:srgbClr val="FFFFFF"/>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Arial" pitchFamily="34"/>
              <a:buChar char="•"/>
              <a:tabLst/>
              <a:defRPr sz="1800" b="0" i="0" u="none" strike="noStrike" kern="0" cap="none" spc="0" baseline="0">
                <a:solidFill>
                  <a:srgbClr val="000000"/>
                </a:solidFill>
                <a:uFillTx/>
              </a:defRPr>
            </a:pPr>
            <a:endParaRPr lang="pl-PL" sz="1600" b="1" i="0" u="none" strike="noStrike" kern="1200" cap="none" spc="0" baseline="0" dirty="0">
              <a:solidFill>
                <a:srgbClr val="FFFFFF"/>
              </a:solidFill>
              <a:uFillTx/>
              <a:latin typeface="Arial" pitchFamily="34"/>
              <a:ea typeface="Microsoft YaHei"/>
              <a:cs typeface="Arial" pitchFamily="34"/>
            </a:endParaRPr>
          </a:p>
        </p:txBody>
      </p:sp>
      <p:sp>
        <p:nvSpPr>
          <p:cNvPr id="4" name="Rectangle 4"/>
          <p:cNvSpPr/>
          <p:nvPr/>
        </p:nvSpPr>
        <p:spPr>
          <a:xfrm>
            <a:off x="755577" y="3067656"/>
            <a:ext cx="7704853" cy="1231084"/>
          </a:xfrm>
          <a:prstGeom prst="rect">
            <a:avLst/>
          </a:prstGeom>
          <a:noFill/>
          <a:ln>
            <a:noFill/>
            <a:prstDash val="solid"/>
          </a:ln>
        </p:spPr>
        <p:txBody>
          <a:bodyPr vert="horz" wrap="square" lIns="457053" tIns="38084" rIns="91440" bIns="38084" anchor="ctr" anchorCtr="0" compatLnSpc="1">
            <a:spAutoFit/>
          </a:bodyPr>
          <a:lstStyle/>
          <a:p>
            <a:pPr marL="0" marR="0" lvl="0" indent="0" algn="just"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Times New Roman" pitchFamily="18"/>
              <a:cs typeface="Arial" pitchFamily="34"/>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900" b="0" i="0" u="none" strike="noStrike" kern="1200" cap="none" spc="0" baseline="0">
                <a:solidFill>
                  <a:srgbClr val="000000"/>
                </a:solidFill>
                <a:uFillTx/>
                <a:latin typeface="Arial" pitchFamily="34"/>
                <a:ea typeface="Microsoft YaHei"/>
                <a:cs typeface="Arial" pitchFamily="34"/>
              </a:rPr>
              <a:t/>
            </a:r>
            <a:br>
              <a:rPr lang="pl-PL" sz="900" b="0" i="0" u="none" strike="noStrike" kern="1200" cap="none" spc="0" baseline="0">
                <a:solidFill>
                  <a:srgbClr val="000000"/>
                </a:solidFill>
                <a:uFillTx/>
                <a:latin typeface="Arial" pitchFamily="34"/>
                <a:ea typeface="Microsoft YaHei"/>
                <a:cs typeface="Arial" pitchFamily="34"/>
              </a:rPr>
            </a:br>
            <a:endParaRPr lang="pl-PL" sz="1800" b="0" i="0" u="none" strike="noStrike" kern="1200" cap="none" spc="0" baseline="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889951964"/>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p:nvPr/>
        </p:nvSpPr>
        <p:spPr>
          <a:xfrm>
            <a:off x="827584" y="1124744"/>
            <a:ext cx="7416826" cy="4248477"/>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2196307 f58 1"/>
              <a:gd name="f62" fmla="*/ 0 f58 1"/>
              <a:gd name="f63" fmla="*/ 972344 f58 1"/>
              <a:gd name="f64" fmla="*/ 1833678 f58 1"/>
              <a:gd name="f65" fmla="*/ 1944687 f58 1"/>
              <a:gd name="f66" fmla="*/ 4392613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800" b="1" i="0" u="none" strike="noStrike" kern="1200" cap="none" spc="0" baseline="0" dirty="0" smtClean="0">
              <a:solidFill>
                <a:srgbClr val="000000"/>
              </a:solidFill>
              <a:uFillTx/>
              <a:latin typeface="Arial" pitchFamily="34"/>
              <a:ea typeface="Microsoft YaHei"/>
              <a:cs typeface="Arial" pitchFamily="34"/>
            </a:endParaRPr>
          </a:p>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800" b="1" i="0" u="none" strike="noStrike" kern="1200" cap="none" spc="0" baseline="0" dirty="0" smtClean="0">
                <a:solidFill>
                  <a:srgbClr val="000000"/>
                </a:solidFill>
                <a:uFillTx/>
                <a:latin typeface="Arial" pitchFamily="34"/>
                <a:ea typeface="Microsoft YaHei"/>
                <a:cs typeface="Arial" pitchFamily="34"/>
              </a:rPr>
              <a:t>Podmioty </a:t>
            </a:r>
            <a:r>
              <a:rPr lang="pl-PL" sz="1800" b="1" i="0" u="none" strike="noStrike" kern="1200" cap="none" spc="0" baseline="0" dirty="0">
                <a:solidFill>
                  <a:srgbClr val="000000"/>
                </a:solidFill>
                <a:uFillTx/>
                <a:latin typeface="Arial" pitchFamily="34"/>
                <a:ea typeface="Microsoft YaHei"/>
                <a:cs typeface="Arial" pitchFamily="34"/>
              </a:rPr>
              <a:t>uprawnione do ubiegania się o dofinansowanie projektów w ramach konkursu:</a:t>
            </a:r>
          </a:p>
          <a:p>
            <a:pPr marL="0" marR="0" lvl="0" indent="0" algn="l"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900" b="1" i="0" u="none" strike="noStrike" kern="1200" cap="none" spc="0" baseline="0" dirty="0">
              <a:solidFill>
                <a:srgbClr val="000000"/>
              </a:solidFill>
              <a:uFillTx/>
              <a:latin typeface="Arial" pitchFamily="34"/>
              <a:ea typeface="Microsoft YaHei"/>
              <a:cs typeface="Arial" pitchFamily="34"/>
            </a:endParaRPr>
          </a:p>
          <a:p>
            <a:pPr marL="171450" marR="0" lvl="0" indent="-171450" algn="just" defTabSz="449263" rtl="0" fontAlgn="auto" hangingPunct="1">
              <a:lnSpc>
                <a:spcPct val="100000"/>
              </a:lnSpc>
              <a:spcBef>
                <a:spcPts val="0"/>
              </a:spcBef>
              <a:spcAft>
                <a:spcPts val="0"/>
              </a:spcAft>
              <a:buSzPct val="100000"/>
              <a:buFont typeface="Arial" pitchFamily="34"/>
              <a:buChar char="•"/>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800" b="0" i="0" u="none" strike="noStrike" kern="1200" cap="none" spc="0" baseline="0" dirty="0">
              <a:solidFill>
                <a:srgbClr val="000000"/>
              </a:solidFill>
              <a:uFillTx/>
              <a:latin typeface="Calibri"/>
            </a:endParaRPr>
          </a:p>
          <a:p>
            <a:pPr marL="171450" marR="0" lvl="0" indent="-171450" algn="just" defTabSz="449263" rtl="0" fontAlgn="auto" hangingPunct="1">
              <a:lnSpc>
                <a:spcPct val="100000"/>
              </a:lnSpc>
              <a:spcBef>
                <a:spcPts val="0"/>
              </a:spcBef>
              <a:spcAft>
                <a:spcPts val="0"/>
              </a:spcAft>
              <a:buSzPct val="100000"/>
              <a:buFont typeface="Arial" pitchFamily="34"/>
              <a:buChar char="•"/>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800" b="0" i="0" u="none" strike="noStrike" kern="0" cap="none" spc="0" baseline="0" dirty="0">
              <a:solidFill>
                <a:srgbClr val="000000"/>
              </a:solidFill>
              <a:uFillTx/>
              <a:latin typeface="Calibri"/>
            </a:endParaRPr>
          </a:p>
          <a:p>
            <a:pPr marL="171450" marR="0" lvl="0" indent="-171450" algn="just" defTabSz="449263" rtl="0" fontAlgn="auto" hangingPunct="1">
              <a:lnSpc>
                <a:spcPct val="100000"/>
              </a:lnSpc>
              <a:spcBef>
                <a:spcPts val="0"/>
              </a:spcBef>
              <a:spcAft>
                <a:spcPts val="0"/>
              </a:spcAft>
              <a:buSzPct val="100000"/>
              <a:buFont typeface="Arial" pitchFamily="34"/>
              <a:buChar char="•"/>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800" b="0" i="0" u="none" strike="noStrike" kern="1200" cap="none" spc="0" baseline="0" dirty="0">
              <a:solidFill>
                <a:srgbClr val="000000"/>
              </a:solidFill>
              <a:uFillTx/>
              <a:latin typeface="Calibri"/>
            </a:endParaRP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b="0" i="0" u="none" strike="noStrike" kern="1200" cap="none" spc="0" baseline="0" dirty="0">
                <a:solidFill>
                  <a:srgbClr val="000000"/>
                </a:solidFill>
                <a:uFillTx/>
              </a:rPr>
              <a:t>Jednostki organizacyjne pomocy społecznej (ośrodki pomocy społecznej, powiatowe centra pomocy rodzinie) z terenu województwa podkarpackiego.</a:t>
            </a:r>
            <a:endParaRPr lang="pl-PL" b="0" i="0" u="none" strike="noStrike" kern="1200" cap="none" spc="0" baseline="0" dirty="0">
              <a:solidFill>
                <a:srgbClr val="FFFFFF"/>
              </a:solidFill>
              <a:uFillTx/>
              <a:ea typeface="Microsoft YaHei"/>
            </a:endParaRPr>
          </a:p>
          <a:p>
            <a:pPr marL="0" marR="0" lvl="0" indent="0" algn="l"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0" i="0" u="none" strike="noStrike" kern="1200" cap="none" spc="0" baseline="0" dirty="0">
              <a:solidFill>
                <a:srgbClr val="000000"/>
              </a:solidFill>
              <a:uFillTx/>
              <a:latin typeface="Arial" pitchFamily="34"/>
              <a:ea typeface="Microsoft YaHei"/>
              <a:cs typeface="Arial" pitchFamily="34"/>
            </a:endParaRPr>
          </a:p>
        </p:txBody>
      </p:sp>
      <p:pic>
        <p:nvPicPr>
          <p:cNvPr id="3"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Tree>
    <p:extLst>
      <p:ext uri="{BB962C8B-B14F-4D97-AF65-F5344CB8AC3E}">
        <p14:creationId xmlns="" xmlns:p14="http://schemas.microsoft.com/office/powerpoint/2010/main" val="61171272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p:nvPr/>
        </p:nvSpPr>
        <p:spPr>
          <a:xfrm>
            <a:off x="863586" y="332658"/>
            <a:ext cx="7416826" cy="5544619"/>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2196307 f58 1"/>
              <a:gd name="f62" fmla="*/ 0 f58 1"/>
              <a:gd name="f63" fmla="*/ 972344 f58 1"/>
              <a:gd name="f64" fmla="*/ 1833678 f58 1"/>
              <a:gd name="f65" fmla="*/ 1944687 f58 1"/>
              <a:gd name="f66" fmla="*/ 4392613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1" i="0" u="none" strike="noStrike" kern="1200" cap="none" spc="0" baseline="0" dirty="0">
              <a:solidFill>
                <a:srgbClr val="000000"/>
              </a:solidFill>
              <a:uFillTx/>
              <a:latin typeface="Arial" pitchFamily="34"/>
              <a:ea typeface="Microsoft YaHei"/>
              <a:cs typeface="Arial" pitchFamily="34"/>
            </a:endParaRP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600" b="1" i="0" u="none" strike="noStrike" kern="1200" cap="none" spc="0" baseline="0" dirty="0">
                <a:solidFill>
                  <a:srgbClr val="000000"/>
                </a:solidFill>
                <a:uFillTx/>
                <a:latin typeface="Arial" pitchFamily="34"/>
                <a:ea typeface="Microsoft YaHei"/>
                <a:cs typeface="Arial" pitchFamily="34"/>
              </a:rPr>
              <a:t>Partnerami w projekcie </a:t>
            </a:r>
            <a:r>
              <a:rPr lang="pl-PL" sz="1600" b="0" i="0" u="none" strike="noStrike" kern="1200" cap="none" spc="0" baseline="0" dirty="0">
                <a:solidFill>
                  <a:srgbClr val="000000"/>
                </a:solidFill>
                <a:uFillTx/>
                <a:latin typeface="Arial" pitchFamily="34"/>
                <a:ea typeface="Microsoft YaHei"/>
                <a:cs typeface="Arial" pitchFamily="34"/>
              </a:rPr>
              <a:t>mogą być wszystkie podmioty z wyłączeniem osób fizycznych (nie dotyczy osób prowadzących działalność gospodarczą lub oświatową na podstawie przepisów odrębnych) oraz                   z wyłączeniem podmiotów wymienionych w punkcie 2.4.2 Regulaminu konkursu tj.:</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400" b="0" i="0" u="none" strike="noStrike" kern="1200" cap="none" spc="0" baseline="0" dirty="0">
                <a:solidFill>
                  <a:srgbClr val="000000"/>
                </a:solidFill>
                <a:uFillTx/>
                <a:latin typeface="Arial" pitchFamily="34"/>
                <a:ea typeface="Microsoft YaHei"/>
                <a:cs typeface="Arial" pitchFamily="34"/>
              </a:rPr>
              <a:t>1)	podmioty podlegające wykluczeniu z ubiegania się o dofinansowanie na podstawie art. 207 ust. 4 ustawy z dnia 27 sierpnia 2009 r. o finansach publicznych</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400" b="0" i="0" u="none" strike="noStrike" kern="1200" cap="none" spc="0" baseline="0" dirty="0">
                <a:solidFill>
                  <a:srgbClr val="000000"/>
                </a:solidFill>
                <a:uFillTx/>
                <a:latin typeface="Arial" pitchFamily="34"/>
                <a:ea typeface="Microsoft YaHei"/>
                <a:cs typeface="Arial" pitchFamily="34"/>
              </a:rPr>
              <a:t>(Dz. U. z 2013 r., poz. 885, z </a:t>
            </a:r>
            <a:r>
              <a:rPr lang="pl-PL" sz="1400" b="0" i="0" u="none" strike="noStrike" kern="1200" cap="none" spc="0" baseline="0" dirty="0" err="1">
                <a:solidFill>
                  <a:srgbClr val="000000"/>
                </a:solidFill>
                <a:uFillTx/>
                <a:latin typeface="Arial" pitchFamily="34"/>
                <a:ea typeface="Microsoft YaHei"/>
                <a:cs typeface="Arial" pitchFamily="34"/>
              </a:rPr>
              <a:t>późn</a:t>
            </a:r>
            <a:r>
              <a:rPr lang="pl-PL" sz="1400" b="0" i="0" u="none" strike="noStrike" kern="1200" cap="none" spc="0" baseline="0" dirty="0">
                <a:solidFill>
                  <a:srgbClr val="000000"/>
                </a:solidFill>
                <a:uFillTx/>
                <a:latin typeface="Arial" pitchFamily="34"/>
                <a:ea typeface="Microsoft YaHei"/>
                <a:cs typeface="Arial" pitchFamily="34"/>
              </a:rPr>
              <a:t>. zm.);</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400" b="0" i="0" u="none" strike="noStrike" kern="1200" cap="none" spc="0" baseline="0" dirty="0">
                <a:solidFill>
                  <a:srgbClr val="000000"/>
                </a:solidFill>
                <a:uFillTx/>
                <a:latin typeface="Arial" pitchFamily="34"/>
                <a:ea typeface="Microsoft YaHei"/>
                <a:cs typeface="Arial" pitchFamily="34"/>
              </a:rPr>
              <a:t>2)	podmioty, wobec których orzeczono zakaz dostępu do środków na podstawie art. 12 ust.1 </a:t>
            </a:r>
            <a:r>
              <a:rPr lang="pl-PL" sz="1400" b="0" i="0" u="none" strike="noStrike" kern="1200" cap="none" spc="0" baseline="0" dirty="0" err="1">
                <a:solidFill>
                  <a:srgbClr val="000000"/>
                </a:solidFill>
                <a:uFillTx/>
                <a:latin typeface="Arial" pitchFamily="34"/>
                <a:ea typeface="Microsoft YaHei"/>
                <a:cs typeface="Arial" pitchFamily="34"/>
              </a:rPr>
              <a:t>pkt</a:t>
            </a:r>
            <a:r>
              <a:rPr lang="pl-PL" sz="1400" b="0" i="0" u="none" strike="noStrike" kern="1200" cap="none" spc="0" baseline="0" dirty="0">
                <a:solidFill>
                  <a:srgbClr val="000000"/>
                </a:solidFill>
                <a:uFillTx/>
                <a:latin typeface="Arial" pitchFamily="34"/>
                <a:ea typeface="Microsoft YaHei"/>
                <a:cs typeface="Arial" pitchFamily="34"/>
              </a:rPr>
              <a:t> 1 ustawy z dnia 15 czerwca 2012 r. o skutkach powierzania wykonywania pracy cudzoziemcom przebywającym wbrew przepisom na terytorium Rzeczypospolitej Polskiej (Dz. U. z 2012 r., poz. 769);</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400" b="0" i="0" u="none" strike="noStrike" kern="1200" cap="none" spc="0" baseline="0" dirty="0">
                <a:solidFill>
                  <a:srgbClr val="000000"/>
                </a:solidFill>
                <a:uFillTx/>
                <a:latin typeface="Arial" pitchFamily="34"/>
                <a:ea typeface="Microsoft YaHei"/>
                <a:cs typeface="Arial" pitchFamily="34"/>
              </a:rPr>
              <a:t>3)	podmioty, wobec których zastosowanie mają zapisy art. 9 ust. 1 </a:t>
            </a:r>
            <a:r>
              <a:rPr lang="pl-PL" sz="1400" b="0" i="0" u="none" strike="noStrike" kern="1200" cap="none" spc="0" baseline="0" dirty="0" err="1">
                <a:solidFill>
                  <a:srgbClr val="000000"/>
                </a:solidFill>
                <a:uFillTx/>
                <a:latin typeface="Arial" pitchFamily="34"/>
                <a:ea typeface="Microsoft YaHei"/>
                <a:cs typeface="Arial" pitchFamily="34"/>
              </a:rPr>
              <a:t>pkt</a:t>
            </a:r>
            <a:r>
              <a:rPr lang="pl-PL" sz="1400" b="0" i="0" u="none" strike="noStrike" kern="1200" cap="none" spc="0" baseline="0" dirty="0">
                <a:solidFill>
                  <a:srgbClr val="000000"/>
                </a:solidFill>
                <a:uFillTx/>
                <a:latin typeface="Arial" pitchFamily="34"/>
                <a:ea typeface="Microsoft YaHei"/>
                <a:cs typeface="Arial" pitchFamily="34"/>
              </a:rPr>
              <a:t> 2a ustawy z dnia 28 października 2002 r. o odpowiedzialności podmiotów zbiorowych za czyny zabronione pod groźbą kary (Dz. U. z 2014 r., poz. 1417, z </a:t>
            </a:r>
            <a:r>
              <a:rPr lang="pl-PL" sz="1400" b="0" i="0" u="none" strike="noStrike" kern="1200" cap="none" spc="0" baseline="0" dirty="0" err="1">
                <a:solidFill>
                  <a:srgbClr val="000000"/>
                </a:solidFill>
                <a:uFillTx/>
                <a:latin typeface="Arial" pitchFamily="34"/>
                <a:ea typeface="Microsoft YaHei"/>
                <a:cs typeface="Arial" pitchFamily="34"/>
              </a:rPr>
              <a:t>późn</a:t>
            </a:r>
            <a:r>
              <a:rPr lang="pl-PL" sz="1400" b="0" i="0" u="none" strike="noStrike" kern="1200" cap="none" spc="0" baseline="0" dirty="0">
                <a:solidFill>
                  <a:srgbClr val="000000"/>
                </a:solidFill>
                <a:uFillTx/>
                <a:latin typeface="Arial" pitchFamily="34"/>
                <a:ea typeface="Microsoft YaHei"/>
                <a:cs typeface="Arial" pitchFamily="34"/>
              </a:rPr>
              <a:t>. zm.);</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400" b="0" i="0" u="none" strike="noStrike" kern="1200" cap="none" spc="0" baseline="0" dirty="0">
                <a:solidFill>
                  <a:srgbClr val="000000"/>
                </a:solidFill>
                <a:uFillTx/>
                <a:latin typeface="Arial" pitchFamily="34"/>
                <a:ea typeface="Microsoft YaHei"/>
                <a:cs typeface="Arial" pitchFamily="34"/>
              </a:rPr>
              <a:t>4)	osoby fizyczne (nie dotyczy osób prowadzących działalność gospodarczą</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pl-PL" sz="1400" b="0" i="0" u="none" strike="noStrike" kern="1200" cap="none" spc="0" baseline="0" dirty="0">
                <a:solidFill>
                  <a:srgbClr val="000000"/>
                </a:solidFill>
                <a:uFillTx/>
                <a:latin typeface="Arial" pitchFamily="34"/>
                <a:ea typeface="Microsoft YaHei"/>
                <a:cs typeface="Arial" pitchFamily="34"/>
              </a:rPr>
              <a:t>lub oświatową na podstawie przepisów odrębnych).</a:t>
            </a:r>
          </a:p>
          <a:p>
            <a:pPr marL="0" marR="0" lvl="0" indent="0" algn="just"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0" i="0" u="none" strike="noStrike" kern="1200" cap="none" spc="0" baseline="0" dirty="0">
              <a:solidFill>
                <a:srgbClr val="FFFFFF"/>
              </a:solidFill>
              <a:uFillTx/>
              <a:latin typeface="Arial" pitchFamily="34"/>
              <a:ea typeface="Microsoft YaHei"/>
              <a:cs typeface="Arial" pitchFamily="34"/>
            </a:endParaRPr>
          </a:p>
          <a:p>
            <a:pPr marL="0" marR="0" lvl="0" indent="0" algn="l"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pl-PL" sz="1600" b="0" i="0" u="none" strike="noStrike" kern="1200" cap="none" spc="0" baseline="0" dirty="0">
              <a:solidFill>
                <a:srgbClr val="000000"/>
              </a:solidFill>
              <a:uFillTx/>
              <a:latin typeface="Arial" pitchFamily="34"/>
              <a:ea typeface="Microsoft YaHei"/>
              <a:cs typeface="Arial" pitchFamily="34"/>
            </a:endParaRPr>
          </a:p>
        </p:txBody>
      </p:sp>
      <p:pic>
        <p:nvPicPr>
          <p:cNvPr id="3" name="Picture 2"/>
          <p:cNvPicPr>
            <a:picLocks noChangeAspect="1"/>
          </p:cNvPicPr>
          <p:nvPr/>
        </p:nvPicPr>
        <p:blipFill>
          <a:blip r:embed="rId3" cstate="print"/>
          <a:srcRect/>
          <a:stretch>
            <a:fillRect/>
          </a:stretch>
        </p:blipFill>
        <p:spPr>
          <a:xfrm>
            <a:off x="0" y="5949278"/>
            <a:ext cx="9144000" cy="1008107"/>
          </a:xfrm>
          <a:prstGeom prst="rect">
            <a:avLst/>
          </a:prstGeom>
          <a:noFill/>
          <a:ln>
            <a:noFill/>
          </a:ln>
        </p:spPr>
      </p:pic>
    </p:spTree>
    <p:extLst>
      <p:ext uri="{BB962C8B-B14F-4D97-AF65-F5344CB8AC3E}">
        <p14:creationId xmlns="" xmlns:p14="http://schemas.microsoft.com/office/powerpoint/2010/main" val="28493890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95532" y="548676"/>
            <a:ext cx="8517581" cy="5832646"/>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1200" cap="none" spc="0" baseline="0" dirty="0">
                <a:solidFill>
                  <a:srgbClr val="000000"/>
                </a:solidFill>
                <a:uFillTx/>
                <a:latin typeface="Arial" pitchFamily="34"/>
                <a:ea typeface="Microsoft YaHei"/>
                <a:cs typeface="Arial" pitchFamily="34"/>
              </a:rPr>
              <a:t>Grupa docelowa</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i="0" u="none" strike="noStrike" kern="1200" cap="none" spc="0" baseline="0" dirty="0">
                <a:solidFill>
                  <a:srgbClr val="0D0D0D"/>
                </a:solidFill>
                <a:uFillTx/>
                <a:latin typeface="Arial" pitchFamily="34"/>
                <a:ea typeface="Microsoft YaHei"/>
                <a:cs typeface="Arial" pitchFamily="34"/>
              </a:rPr>
              <a:t>1. </a:t>
            </a:r>
            <a:r>
              <a:rPr lang="pl-PL" i="0" u="none" strike="noStrike" kern="1200" cap="none" spc="0" baseline="0" dirty="0">
                <a:solidFill>
                  <a:srgbClr val="000000"/>
                </a:solidFill>
                <a:uFillTx/>
                <a:latin typeface="Arial" pitchFamily="34"/>
                <a:cs typeface="Arial" pitchFamily="34"/>
              </a:rPr>
              <a:t>Osoby spełniające łącznie poniższe warunki:</a:t>
            </a:r>
          </a:p>
          <a:p>
            <a:pPr marL="0" marR="0" lvl="0" indent="0" algn="l" defTabSz="914400" rtl="0" fontAlgn="auto" hangingPunct="1">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i="0" u="none" strike="noStrike" kern="1200" cap="none" spc="0" baseline="0" dirty="0">
                <a:solidFill>
                  <a:srgbClr val="000000"/>
                </a:solidFill>
                <a:uFillTx/>
                <a:latin typeface="Arial" pitchFamily="34"/>
                <a:cs typeface="Arial" pitchFamily="34"/>
              </a:rPr>
              <a:t>korzystające ze świadczeń pomocy społecznej zgodnie z ustawą z dnia 12 marca 2004 r. o pomocy społecznej (Dz. U. z 2013 r. poz. 182 z </a:t>
            </a:r>
            <a:r>
              <a:rPr lang="pl-PL" i="0" u="none" strike="noStrike" kern="1200" cap="none" spc="0" baseline="0" dirty="0" err="1">
                <a:solidFill>
                  <a:srgbClr val="000000"/>
                </a:solidFill>
                <a:uFillTx/>
                <a:latin typeface="Arial" pitchFamily="34"/>
                <a:cs typeface="Arial" pitchFamily="34"/>
              </a:rPr>
              <a:t>późn</a:t>
            </a:r>
            <a:r>
              <a:rPr lang="pl-PL" i="0" u="none" strike="noStrike" kern="1200" cap="none" spc="0" baseline="0" dirty="0">
                <a:solidFill>
                  <a:srgbClr val="000000"/>
                </a:solidFill>
                <a:uFillTx/>
                <a:latin typeface="Arial" pitchFamily="34"/>
                <a:cs typeface="Arial" pitchFamily="34"/>
              </a:rPr>
              <a:t>. zm.),</a:t>
            </a:r>
          </a:p>
          <a:p>
            <a:pPr marL="0" marR="0" lvl="0" indent="0" algn="l" defTabSz="914400" rtl="0" fontAlgn="auto" hangingPunct="1">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i="0" u="none" strike="noStrike" kern="1200" cap="none" spc="0" baseline="0" dirty="0">
                <a:solidFill>
                  <a:srgbClr val="000000"/>
                </a:solidFill>
                <a:uFillTx/>
                <a:latin typeface="Arial" pitchFamily="34"/>
                <a:cs typeface="Arial" pitchFamily="34"/>
              </a:rPr>
              <a:t>bezrobotni, którym zgodnie art. 33 ust. 1 pkt. 2c ustawy z dnia 20 kwietnia 2004 r. o promocji zatrudnienia i instytucjach rynku pracy ustalono profil pomocy III (Dz. U. 2013 poz. 647 z </a:t>
            </a:r>
            <a:r>
              <a:rPr lang="pl-PL" i="0" u="none" strike="noStrike" kern="1200" cap="none" spc="0" baseline="0" dirty="0" err="1">
                <a:solidFill>
                  <a:srgbClr val="000000"/>
                </a:solidFill>
                <a:uFillTx/>
                <a:latin typeface="Arial" pitchFamily="34"/>
                <a:cs typeface="Arial" pitchFamily="34"/>
              </a:rPr>
              <a:t>późn</a:t>
            </a:r>
            <a:r>
              <a:rPr lang="pl-PL" i="0" u="none" strike="noStrike" kern="1200" cap="none" spc="0" baseline="0" dirty="0">
                <a:solidFill>
                  <a:srgbClr val="000000"/>
                </a:solidFill>
                <a:uFillTx/>
                <a:latin typeface="Arial" pitchFamily="34"/>
                <a:cs typeface="Arial" pitchFamily="34"/>
              </a:rPr>
              <a:t>. zm.),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i="0" u="none" strike="noStrike" kern="1200" cap="none" spc="0" baseline="0" dirty="0">
                <a:solidFill>
                  <a:srgbClr val="000000"/>
                </a:solidFill>
                <a:uFillTx/>
                <a:latin typeface="Arial" pitchFamily="34"/>
                <a:cs typeface="Arial" pitchFamily="34"/>
              </a:rPr>
              <a:t>2. Osoby zagrożone ubóstwem lub wykluczeniem społecznym*</a:t>
            </a:r>
            <a:r>
              <a:rPr lang="pl-PL" i="0" u="none" strike="noStrike" kern="1200" cap="none" spc="0" baseline="30000" dirty="0">
                <a:solidFill>
                  <a:srgbClr val="000000"/>
                </a:solidFill>
                <a:uFillTx/>
                <a:latin typeface="Arial" pitchFamily="34"/>
                <a:cs typeface="Arial" pitchFamily="34"/>
              </a:rPr>
              <a:t> </a:t>
            </a:r>
            <a:r>
              <a:rPr lang="pl-PL" i="0" u="none" strike="noStrike" kern="1200" cap="none" spc="0" baseline="0" dirty="0">
                <a:solidFill>
                  <a:srgbClr val="000000"/>
                </a:solidFill>
                <a:uFillTx/>
                <a:latin typeface="Arial" pitchFamily="34"/>
                <a:cs typeface="Arial" pitchFamily="34"/>
              </a:rPr>
              <a:t>korzystające ze świadczeń z pomocy społecznej zgodnie z ustawą z dnia 12 marca 2004 r. o pomocy społecznej (Dz. U. z 2013 r. poz. 182 z </a:t>
            </a:r>
            <a:r>
              <a:rPr lang="pl-PL" i="0" u="none" strike="noStrike" kern="1200" cap="none" spc="0" baseline="0" dirty="0" err="1">
                <a:solidFill>
                  <a:srgbClr val="000000"/>
                </a:solidFill>
                <a:uFillTx/>
                <a:latin typeface="Arial" pitchFamily="34"/>
                <a:cs typeface="Arial" pitchFamily="34"/>
              </a:rPr>
              <a:t>późn</a:t>
            </a:r>
            <a:r>
              <a:rPr lang="pl-PL" i="0" u="none" strike="noStrike" kern="1200" cap="none" spc="0" baseline="0" dirty="0">
                <a:solidFill>
                  <a:srgbClr val="000000"/>
                </a:solidFill>
                <a:uFillTx/>
                <a:latin typeface="Arial" pitchFamily="34"/>
                <a:cs typeface="Arial" pitchFamily="34"/>
              </a:rPr>
              <a:t>. zm.).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i="0" u="none" strike="noStrike" kern="1200" cap="none" spc="0" baseline="0" dirty="0">
              <a:solidFill>
                <a:srgbClr val="000000"/>
              </a:solidFill>
              <a:uFillTx/>
              <a:latin typeface="Arial" pitchFamily="34"/>
              <a:cs typeface="Arial" pitchFamily="34"/>
            </a:endParaRPr>
          </a:p>
          <a:p>
            <a:pPr lvl="0" defTabSz="914400" fontAlgn="auto" hangingPunct="1">
              <a:spcBef>
                <a:spcPts val="0"/>
              </a:spcBef>
              <a:spcAft>
                <a:spcPts val="0"/>
              </a:spcAft>
              <a:defRPr sz="1800" b="0" i="0" u="none" strike="noStrike" kern="0" cap="none" spc="0" baseline="0">
                <a:solidFill>
                  <a:srgbClr val="000000"/>
                </a:solidFill>
                <a:uFillTx/>
              </a:defRPr>
            </a:pPr>
            <a:r>
              <a:rPr lang="pl-PL" sz="800" dirty="0" smtClean="0">
                <a:solidFill>
                  <a:srgbClr val="000000"/>
                </a:solidFill>
                <a:latin typeface="Arial" pitchFamily="34"/>
                <a:cs typeface="Arial" pitchFamily="34"/>
              </a:rPr>
              <a:t>*Zgodnie z definicją zawartą w </a:t>
            </a:r>
            <a:r>
              <a:rPr lang="pl-PL" sz="800" i="1" dirty="0" smtClean="0">
                <a:solidFill>
                  <a:srgbClr val="000000"/>
                </a:solidFill>
                <a:latin typeface="Arial" pitchFamily="34"/>
                <a:cs typeface="Arial" pitchFamily="34"/>
              </a:rPr>
              <a:t>Wytycznych Ministra Infrastruktury i Rozwoju w zakresie realizacji przedsięwzięć w obszarze włączenia społecznego i zwalczania ubóstwa z wykorzystaniem środków Europejskiego Funduszu Społecznego i Europejskiego Funduszu Rozwoju Regionalnego na lata 2014-2020</a:t>
            </a:r>
            <a:endParaRPr lang="pl-PL" sz="800"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200" b="0"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200" b="0"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200" b="0"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1" u="none" strike="noStrike" kern="1200" cap="none" spc="0" baseline="0" dirty="0" smtClean="0">
                <a:solidFill>
                  <a:srgbClr val="000000"/>
                </a:solidFill>
                <a:uFillTx/>
                <a:latin typeface="Arial" pitchFamily="34"/>
                <a:cs typeface="Arial" pitchFamily="34"/>
              </a:rPr>
              <a:t>.</a:t>
            </a:r>
            <a:endParaRPr lang="pl-PL" sz="1200" b="0" i="0" u="none" strike="noStrike" kern="1200" cap="none" spc="0" baseline="0" dirty="0">
              <a:solidFill>
                <a:srgbClr val="000000"/>
              </a:solidFill>
              <a:uFillTx/>
              <a:latin typeface="Arial" pitchFamily="34"/>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234868170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597666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2000" b="1" dirty="0" smtClean="0">
                <a:solidFill>
                  <a:schemeClr val="tx1">
                    <a:lumMod val="95000"/>
                    <a:lumOff val="5000"/>
                  </a:schemeClr>
                </a:solidFill>
              </a:rPr>
              <a:t>Wymogi formalne</a:t>
            </a:r>
            <a:endParaRPr lang="pl-PL" sz="2000" b="1" dirty="0">
              <a:solidFill>
                <a:schemeClr val="tx1">
                  <a:lumMod val="95000"/>
                  <a:lumOff val="5000"/>
                </a:schemeClr>
              </a:solidFill>
            </a:endParaRPr>
          </a:p>
          <a:p>
            <a:pPr algn="ctr"/>
            <a:endParaRPr lang="pl-PL" sz="800" b="1" dirty="0">
              <a:solidFill>
                <a:schemeClr val="tx1">
                  <a:lumMod val="95000"/>
                  <a:lumOff val="5000"/>
                </a:schemeClr>
              </a:solidFill>
            </a:endParaRPr>
          </a:p>
          <a:p>
            <a:pPr lvl="1" algn="just" fontAlgn="auto">
              <a:buFont typeface="Arial" pitchFamily="34" charset="0"/>
              <a:buChar char="•"/>
            </a:pPr>
            <a:r>
              <a:rPr lang="pl-PL" dirty="0">
                <a:solidFill>
                  <a:schemeClr val="tx1">
                    <a:lumMod val="95000"/>
                    <a:lumOff val="5000"/>
                  </a:schemeClr>
                </a:solidFill>
              </a:rPr>
              <a:t>Wniosek został złożony w wymaganej formie, na właściwym formularzu zgodnie z regulaminem konkursu</a:t>
            </a:r>
            <a:r>
              <a:rPr lang="pl-PL" dirty="0" smtClean="0">
                <a:solidFill>
                  <a:schemeClr val="tx1">
                    <a:lumMod val="95000"/>
                    <a:lumOff val="5000"/>
                  </a:schemeClr>
                </a:solidFill>
              </a:rPr>
              <a:t>.</a:t>
            </a:r>
          </a:p>
          <a:p>
            <a:pPr lvl="1" algn="just" fontAlgn="auto">
              <a:buFont typeface="Arial" pitchFamily="34" charset="0"/>
              <a:buChar char="•"/>
            </a:pPr>
            <a:r>
              <a:rPr lang="pl-PL" dirty="0">
                <a:solidFill>
                  <a:schemeClr val="tx1">
                    <a:lumMod val="95000"/>
                    <a:lumOff val="5000"/>
                  </a:schemeClr>
                </a:solidFill>
              </a:rPr>
              <a:t>Złożono wymaganą liczbę egzemplarzy wniosku</a:t>
            </a:r>
            <a:r>
              <a:rPr lang="pl-PL" dirty="0" smtClean="0">
                <a:solidFill>
                  <a:schemeClr val="tx1">
                    <a:lumMod val="95000"/>
                    <a:lumOff val="5000"/>
                  </a:schemeClr>
                </a:solidFill>
              </a:rPr>
              <a:t>.</a:t>
            </a:r>
          </a:p>
          <a:p>
            <a:pPr lvl="1" algn="just" fontAlgn="auto">
              <a:buFont typeface="Arial" pitchFamily="34" charset="0"/>
              <a:buChar char="•"/>
            </a:pPr>
            <a:r>
              <a:rPr lang="pl-PL" dirty="0">
                <a:solidFill>
                  <a:schemeClr val="tx1">
                    <a:lumMod val="95000"/>
                    <a:lumOff val="5000"/>
                  </a:schemeClr>
                </a:solidFill>
              </a:rPr>
              <a:t>Wersja elektroniczna wniosku jest tożsama z wersją papierową wniosku oraz czy wydruk zawiera wszystkie strony</a:t>
            </a:r>
            <a:r>
              <a:rPr lang="pl-PL" dirty="0" smtClean="0">
                <a:solidFill>
                  <a:schemeClr val="tx1">
                    <a:lumMod val="95000"/>
                    <a:lumOff val="5000"/>
                  </a:schemeClr>
                </a:solidFill>
              </a:rPr>
              <a:t>.</a:t>
            </a:r>
            <a:endParaRPr lang="pl-PL" dirty="0">
              <a:solidFill>
                <a:schemeClr val="tx1">
                  <a:lumMod val="95000"/>
                  <a:lumOff val="5000"/>
                </a:schemeClr>
              </a:solidFill>
            </a:endParaRPr>
          </a:p>
          <a:p>
            <a:pPr lvl="1" algn="just" fontAlgn="auto">
              <a:buFont typeface="Arial" pitchFamily="34" charset="0"/>
              <a:buChar char="•"/>
            </a:pPr>
            <a:r>
              <a:rPr lang="pl-PL" dirty="0">
                <a:solidFill>
                  <a:schemeClr val="tx1">
                    <a:lumMod val="95000"/>
                    <a:lumOff val="5000"/>
                  </a:schemeClr>
                </a:solidFill>
              </a:rPr>
              <a:t>Wniosek w wersji papierowej został opatrzony podpisami                            i pieczęciami osoby uprawnionej/osób uprawnionych do podejmowania wiążących decyzji w imieniu Wnioskodawcy                          i Partnerów (o ile dotyczy).</a:t>
            </a:r>
          </a:p>
          <a:p>
            <a:pPr lvl="1" algn="just" fontAlgn="auto">
              <a:buFont typeface="Arial" pitchFamily="34" charset="0"/>
              <a:buChar char="•"/>
            </a:pPr>
            <a:r>
              <a:rPr lang="pl-PL" dirty="0" smtClean="0">
                <a:solidFill>
                  <a:schemeClr val="tx1">
                    <a:lumMod val="95000"/>
                    <a:lumOff val="5000"/>
                  </a:schemeClr>
                </a:solidFill>
              </a:rPr>
              <a:t>Wraz </a:t>
            </a:r>
            <a:r>
              <a:rPr lang="pl-PL" dirty="0">
                <a:solidFill>
                  <a:schemeClr val="tx1">
                    <a:lumMod val="95000"/>
                    <a:lumOff val="5000"/>
                  </a:schemeClr>
                </a:solidFill>
              </a:rPr>
              <a:t>z wnioskiem złożono wszystkie wymagane załączniki zgodnie z regulaminem konkursu (o ile dotyczy</a:t>
            </a:r>
            <a:r>
              <a:rPr lang="pl-PL" dirty="0" smtClean="0">
                <a:solidFill>
                  <a:schemeClr val="tx1">
                    <a:lumMod val="95000"/>
                    <a:lumOff val="5000"/>
                  </a:schemeClr>
                </a:solidFill>
              </a:rPr>
              <a:t>).</a:t>
            </a:r>
          </a:p>
          <a:p>
            <a:pPr lvl="1" algn="just" fontAlgn="auto">
              <a:buFont typeface="Arial" pitchFamily="34" charset="0"/>
              <a:buChar char="•"/>
            </a:pPr>
            <a:r>
              <a:rPr lang="pl-PL" dirty="0">
                <a:solidFill>
                  <a:schemeClr val="tx1">
                    <a:lumMod val="95000"/>
                    <a:lumOff val="5000"/>
                  </a:schemeClr>
                </a:solidFill>
              </a:rPr>
              <a:t>Wniosek nie zawiera innych braków formalnych lub oczywistych omyłek, których uzupełnienie bądź poprawa spowoduje istotną modyfikację  wniosku – w rozumieniu art. 43 ust. 2 ustawy                         o zasadach realizacji programów w zakresie polityki spójności finansowanych w perspektywie finansowej </a:t>
            </a:r>
            <a:r>
              <a:rPr lang="pl-PL" dirty="0" smtClean="0">
                <a:solidFill>
                  <a:schemeClr val="tx1">
                    <a:lumMod val="95000"/>
                    <a:lumOff val="5000"/>
                  </a:schemeClr>
                </a:solidFill>
              </a:rPr>
              <a:t>2014-2020.</a:t>
            </a:r>
          </a:p>
        </p:txBody>
      </p:sp>
    </p:spTree>
    <p:extLst>
      <p:ext uri="{BB962C8B-B14F-4D97-AF65-F5344CB8AC3E}">
        <p14:creationId xmlns="" xmlns:p14="http://schemas.microsoft.com/office/powerpoint/2010/main" val="331785537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74904" y="188640"/>
            <a:ext cx="8517581" cy="6048673"/>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dirty="0">
              <a:solidFill>
                <a:srgbClr val="000000"/>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1200" cap="none" spc="0" baseline="0" dirty="0">
                <a:solidFill>
                  <a:srgbClr val="000000"/>
                </a:solidFill>
                <a:uFillTx/>
                <a:latin typeface="Arial" pitchFamily="34"/>
                <a:ea typeface="Microsoft YaHei"/>
                <a:cs typeface="Arial" pitchFamily="34"/>
              </a:rPr>
              <a:t>Grupa docelowa </a:t>
            </a:r>
            <a:r>
              <a:rPr lang="pl-PL" sz="2400" b="1" i="0" u="none" strike="noStrike" kern="1200" cap="none" spc="0" baseline="0" dirty="0" err="1">
                <a:solidFill>
                  <a:srgbClr val="000000"/>
                </a:solidFill>
                <a:uFillTx/>
                <a:latin typeface="Arial" pitchFamily="34"/>
                <a:ea typeface="Microsoft YaHei"/>
                <a:cs typeface="Arial" pitchFamily="34"/>
              </a:rPr>
              <a:t>cd</a:t>
            </a:r>
            <a:r>
              <a:rPr lang="pl-PL" sz="2400" b="1" i="0" u="none" strike="noStrike" kern="1200" cap="none" spc="0" baseline="0" dirty="0">
                <a:solidFill>
                  <a:srgbClr val="000000"/>
                </a:solidFill>
                <a:uFillTx/>
                <a:latin typeface="Arial" pitchFamily="34"/>
                <a:ea typeface="Microsoft YaHei"/>
                <a:cs typeface="Arial" pitchFamily="34"/>
              </a:rPr>
              <a:t>.</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dirty="0">
              <a:solidFill>
                <a:srgbClr val="000000"/>
              </a:solidFill>
              <a:uFillTx/>
              <a:latin typeface="Arial" pitchFamily="34"/>
              <a:ea typeface="Microsoft YaHei"/>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600" i="0" u="none" strike="noStrike" kern="1200" cap="none" spc="0" baseline="0" dirty="0" smtClean="0">
                <a:solidFill>
                  <a:srgbClr val="000000"/>
                </a:solidFill>
                <a:uFillTx/>
                <a:latin typeface="Arial" pitchFamily="34"/>
                <a:cs typeface="Arial" pitchFamily="34"/>
              </a:rPr>
              <a:t>3</a:t>
            </a:r>
            <a:r>
              <a:rPr lang="pl-PL" sz="1600" i="0" u="none" strike="noStrike" kern="1200" cap="none" spc="0" baseline="0" dirty="0">
                <a:solidFill>
                  <a:srgbClr val="000000"/>
                </a:solidFill>
                <a:uFillTx/>
                <a:latin typeface="Arial" pitchFamily="34"/>
                <a:cs typeface="Arial" pitchFamily="34"/>
              </a:rPr>
              <a:t>. </a:t>
            </a:r>
            <a:r>
              <a:rPr lang="pl-PL" i="0" u="none" strike="noStrike" kern="1200" cap="none" spc="0" baseline="0" dirty="0">
                <a:solidFill>
                  <a:srgbClr val="000000"/>
                </a:solidFill>
                <a:uFillTx/>
                <a:latin typeface="Arial" pitchFamily="34"/>
                <a:cs typeface="Arial" pitchFamily="34"/>
              </a:rPr>
              <a:t>Osoby przebywające w pieczy zastępczej lub opuszczające pieczę zastępczą, o których mowa w ustawie z dnia 9 czerwca 2011 r. o wspieraniu rodziny i systemie pieczy zastępczej (Dz. U. z 2015 r. poz. 332 z </a:t>
            </a:r>
            <a:r>
              <a:rPr lang="pl-PL" i="0" u="none" strike="noStrike" kern="1200" cap="none" spc="0" baseline="0" dirty="0" err="1">
                <a:solidFill>
                  <a:srgbClr val="000000"/>
                </a:solidFill>
                <a:uFillTx/>
                <a:latin typeface="Arial" pitchFamily="34"/>
                <a:cs typeface="Arial" pitchFamily="34"/>
              </a:rPr>
              <a:t>późn</a:t>
            </a:r>
            <a:r>
              <a:rPr lang="pl-PL" i="0" u="none" strike="noStrike" kern="1200" cap="none" spc="0" baseline="0" dirty="0">
                <a:solidFill>
                  <a:srgbClr val="000000"/>
                </a:solidFill>
                <a:uFillTx/>
                <a:latin typeface="Arial" pitchFamily="34"/>
                <a:cs typeface="Arial" pitchFamily="34"/>
              </a:rPr>
              <a:t>. zm.),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i="0" u="none" strike="noStrike" kern="1200" cap="none" spc="0" baseline="0" dirty="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i="0" u="none" strike="noStrike" kern="1200" cap="none" spc="0" baseline="0" dirty="0">
                <a:solidFill>
                  <a:srgbClr val="000000"/>
                </a:solidFill>
                <a:uFillTx/>
                <a:latin typeface="Arial" pitchFamily="34"/>
                <a:cs typeface="Arial" pitchFamily="34"/>
              </a:rPr>
              <a:t>4. Rodziny - to jest osoby spokrewnione lub niespokrewnione pozostające w faktycznym związku, wspólnie zamieszkujące i gospodarujące z osobami zagrożonymi ubóstwem lub wykluczeniem społecznym</a:t>
            </a:r>
            <a:r>
              <a:rPr lang="pl-PL" i="0" u="none" strike="noStrike" kern="1200" cap="none" spc="0" baseline="30000" dirty="0">
                <a:solidFill>
                  <a:srgbClr val="000000"/>
                </a:solidFill>
                <a:uFillTx/>
                <a:latin typeface="Arial" pitchFamily="34"/>
                <a:cs typeface="Arial" pitchFamily="34"/>
              </a:rPr>
              <a:t> </a:t>
            </a:r>
            <a:r>
              <a:rPr lang="pl-PL" i="0" u="none" strike="noStrike" kern="1200" cap="none" spc="0" baseline="0" dirty="0">
                <a:solidFill>
                  <a:srgbClr val="000000"/>
                </a:solidFill>
                <a:uFillTx/>
                <a:latin typeface="Arial" pitchFamily="34"/>
                <a:cs typeface="Arial" pitchFamily="34"/>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dirty="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dirty="0" smtClean="0">
                <a:solidFill>
                  <a:srgbClr val="000000"/>
                </a:solidFill>
                <a:uFillTx/>
                <a:latin typeface="Arial" pitchFamily="34"/>
                <a:cs typeface="Arial" pitchFamily="34"/>
              </a:rPr>
              <a:t>*</a:t>
            </a:r>
            <a:r>
              <a:rPr lang="pl-PL" sz="1200" b="0" i="0" u="none" strike="noStrike" kern="1200" cap="none" spc="0" baseline="0" dirty="0">
                <a:solidFill>
                  <a:srgbClr val="000000"/>
                </a:solidFill>
                <a:uFillTx/>
                <a:latin typeface="Arial" pitchFamily="34"/>
                <a:cs typeface="Arial" pitchFamily="34"/>
              </a:rPr>
              <a:t>Wsparcie dla rodziny może być realizowane wyłącznie, gdy odbywa się wraz (w tym samym projekcie) </a:t>
            </a:r>
            <a:br>
              <a:rPr lang="pl-PL" sz="1200" b="0" i="0" u="none" strike="noStrike" kern="1200" cap="none" spc="0" baseline="0" dirty="0">
                <a:solidFill>
                  <a:srgbClr val="000000"/>
                </a:solidFill>
                <a:uFillTx/>
                <a:latin typeface="Arial" pitchFamily="34"/>
                <a:cs typeface="Arial" pitchFamily="34"/>
              </a:rPr>
            </a:br>
            <a:r>
              <a:rPr lang="pl-PL" sz="1200" b="0" i="0" u="none" strike="noStrike" kern="1200" cap="none" spc="0" baseline="0" dirty="0">
                <a:solidFill>
                  <a:srgbClr val="000000"/>
                </a:solidFill>
                <a:uFillTx/>
                <a:latin typeface="Arial" pitchFamily="34"/>
                <a:cs typeface="Arial" pitchFamily="34"/>
              </a:rPr>
              <a:t>ze wsparciem dla osób zagrożonych ubóstwem lub wykluczeniem społecznym oraz jest niezbędne dla skutecznego (to jest - osiągnięte zostaną efekty społeczno zatrudnieniowe) wsparcia osoby zagrożonej ubóstwem lub wykluczeniem społecznym.</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dirty="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dirty="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3388377801"/>
      </p:ext>
    </p:extLst>
  </p:cSld>
  <p:clrMapOvr>
    <a:masterClrMapping/>
  </p:clrMapOvr>
  <p:transition spd="slow">
    <p:push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49218" y="177036"/>
            <a:ext cx="8517581" cy="6192691"/>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342900" marR="0" lvl="0" indent="-34290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0" cap="none" spc="0" baseline="0">
                <a:solidFill>
                  <a:srgbClr val="0D0D0D"/>
                </a:solidFill>
                <a:uFillTx/>
                <a:latin typeface="Arial" pitchFamily="34"/>
                <a:ea typeface="Microsoft YaHei"/>
                <a:cs typeface="Arial" pitchFamily="34"/>
              </a:rPr>
              <a:t>W ramach konkursu stosowane są następujące</a:t>
            </a:r>
          </a:p>
          <a:p>
            <a:pPr marL="342900" marR="0" lvl="0" indent="-34290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0" cap="none" spc="0" baseline="0">
                <a:solidFill>
                  <a:srgbClr val="0D0D0D"/>
                </a:solidFill>
                <a:uFillTx/>
                <a:latin typeface="Arial" pitchFamily="34"/>
                <a:ea typeface="Microsoft YaHei"/>
                <a:cs typeface="Arial" pitchFamily="34"/>
              </a:rPr>
              <a:t>s</a:t>
            </a:r>
            <a:r>
              <a:rPr lang="pl-PL" sz="2000" b="1" i="0" u="none" strike="noStrike" kern="1200" cap="none" spc="0" baseline="0">
                <a:solidFill>
                  <a:srgbClr val="0D0D0D"/>
                </a:solidFill>
                <a:uFillTx/>
                <a:latin typeface="Arial" pitchFamily="34"/>
                <a:ea typeface="Microsoft YaHei"/>
                <a:cs typeface="Arial" pitchFamily="34"/>
              </a:rPr>
              <a:t>pecyficzne kryteria dostępu:</a:t>
            </a:r>
          </a:p>
          <a:p>
            <a:pPr marL="342900" marR="0" lvl="0" indent="-34290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400" b="1" i="0" u="none" strike="noStrike" kern="120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rabicPeriod"/>
              <a:tabLst/>
              <a:defRPr sz="1800" b="0" i="0" u="none" strike="noStrike" kern="0" cap="none" spc="0" baseline="0">
                <a:solidFill>
                  <a:srgbClr val="000000"/>
                </a:solidFill>
                <a:uFillTx/>
              </a:defRPr>
            </a:pPr>
            <a:r>
              <a:rPr lang="pl-PL" sz="1600" b="0" i="0" u="none" strike="noStrike" kern="1200" cap="none" spc="0" baseline="0">
                <a:solidFill>
                  <a:srgbClr val="0D0D0D"/>
                </a:solidFill>
                <a:uFillTx/>
                <a:latin typeface="Arial" pitchFamily="34"/>
                <a:ea typeface="Microsoft YaHei"/>
                <a:cs typeface="Arial" pitchFamily="34"/>
              </a:rPr>
              <a:t>Projekt zakłada realizację wskaźnika efektywności społeczno-zatrudnieniowej                     w wymiarze </a:t>
            </a:r>
            <a:r>
              <a:rPr lang="pl-PL" sz="1600" b="1" i="0" u="sng" strike="noStrike" kern="1200" cap="none" spc="0" baseline="0">
                <a:solidFill>
                  <a:srgbClr val="0D0D0D"/>
                </a:solidFill>
                <a:uFillTx/>
                <a:latin typeface="Arial" pitchFamily="34"/>
                <a:ea typeface="Microsoft YaHei"/>
                <a:cs typeface="Arial" pitchFamily="34"/>
              </a:rPr>
              <a:t>społecznym </a:t>
            </a:r>
            <a:r>
              <a:rPr lang="pl-PL" sz="1600" b="0" i="0" u="sng" strike="noStrike" kern="1200" cap="none" spc="0" baseline="0">
                <a:solidFill>
                  <a:srgbClr val="0D0D0D"/>
                </a:solidFill>
                <a:uFillTx/>
                <a:latin typeface="Arial" pitchFamily="34"/>
                <a:ea typeface="Microsoft YaHei"/>
                <a:cs typeface="Arial" pitchFamily="34"/>
              </a:rPr>
              <a:t>(ppkt. 3.1.1 wniosku)</a:t>
            </a:r>
            <a:r>
              <a:rPr lang="pl-PL" sz="1600" b="0" i="0" u="none" strike="noStrike" kern="1200" cap="none" spc="0" baseline="0">
                <a:solidFill>
                  <a:srgbClr val="0D0D0D"/>
                </a:solidFill>
                <a:uFillTx/>
                <a:latin typeface="Arial" pitchFamily="34"/>
                <a:ea typeface="Microsoft YaHei"/>
                <a:cs typeface="Arial" pitchFamily="34"/>
              </a:rPr>
              <a:t> :</a:t>
            </a:r>
          </a:p>
          <a:p>
            <a:pPr marL="342900" marR="0" lvl="0" indent="-34290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000" b="0" i="0" u="none" strike="noStrike" kern="120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lphaLcPeriod"/>
              <a:tabLst/>
              <a:defRPr sz="1800" b="0" i="0" u="none" strike="noStrike" kern="0" cap="none" spc="0" baseline="0">
                <a:solidFill>
                  <a:srgbClr val="000000"/>
                </a:solidFill>
                <a:uFillTx/>
              </a:defRPr>
            </a:pPr>
            <a:r>
              <a:rPr lang="pl-PL" sz="1600" b="0" i="0" u="none" strike="noStrike" kern="1200" cap="none" spc="0" baseline="0">
                <a:solidFill>
                  <a:srgbClr val="0D0D0D"/>
                </a:solidFill>
                <a:uFillTx/>
                <a:latin typeface="Arial" pitchFamily="34"/>
                <a:ea typeface="Microsoft YaHei"/>
                <a:cs typeface="Arial" pitchFamily="34"/>
              </a:rPr>
              <a:t>ogólny wskaźnik efektywności społeczno-zatrudnieniowej w odniesieniu do osób</a:t>
            </a:r>
            <a:r>
              <a:rPr lang="pl-PL" sz="1600" b="0" i="0" u="none" strike="noStrike" kern="0" cap="none" spc="0" baseline="0">
                <a:solidFill>
                  <a:srgbClr val="0D0D0D"/>
                </a:solidFill>
                <a:uFillTx/>
                <a:latin typeface="Arial" pitchFamily="34"/>
                <a:ea typeface="Microsoft YaHei"/>
                <a:cs typeface="Arial" pitchFamily="34"/>
              </a:rPr>
              <a:t> </a:t>
            </a:r>
            <a:r>
              <a:rPr lang="pl-PL" sz="1600" b="0" i="0" u="none" strike="noStrike" kern="1200" cap="none" spc="0" baseline="0">
                <a:solidFill>
                  <a:srgbClr val="0D0D0D"/>
                </a:solidFill>
                <a:uFillTx/>
                <a:latin typeface="Arial" pitchFamily="34"/>
                <a:ea typeface="Microsoft YaHei"/>
                <a:cs typeface="Arial" pitchFamily="34"/>
              </a:rPr>
              <a:t>lub rodzin zagrożonych ubóstwem lub wykluczeniem społecznym na minimalnym poziomie 56%,</a:t>
            </a:r>
          </a:p>
          <a:p>
            <a:pPr marL="342900" marR="0" lvl="0" indent="-342900" algn="just" defTabSz="449263" rtl="0" fontAlgn="auto" hangingPunct="0">
              <a:lnSpc>
                <a:spcPct val="100000"/>
              </a:lnSpc>
              <a:spcBef>
                <a:spcPts val="0"/>
              </a:spcBef>
              <a:spcAft>
                <a:spcPts val="0"/>
              </a:spcAft>
              <a:buSzPct val="100000"/>
              <a:buFont typeface="Calibri"/>
              <a:buAutoNum type="alphaLcPeriod"/>
              <a:tabLst/>
              <a:defRPr sz="1800" b="0" i="0" u="none" strike="noStrike" kern="0" cap="none" spc="0" baseline="0">
                <a:solidFill>
                  <a:srgbClr val="000000"/>
                </a:solidFill>
                <a:uFillTx/>
              </a:defRPr>
            </a:pPr>
            <a:r>
              <a:rPr lang="pl-PL" sz="1600" b="0" i="0" u="none" strike="noStrike" kern="1200" cap="none" spc="0" baseline="0">
                <a:solidFill>
                  <a:srgbClr val="0D0D0D"/>
                </a:solidFill>
                <a:uFillTx/>
                <a:latin typeface="Arial" pitchFamily="34"/>
                <a:ea typeface="Microsoft YaHei"/>
                <a:cs typeface="Arial" pitchFamily="34"/>
              </a:rPr>
              <a:t>w odniesieniu do: osób o znacznym stopniu niepełnosprawności, osób                                 z niepełnosprawnością intelektualną oraz osób z niepełnosprawnościami sprzężonymi minimalny poziom efektywności społeczno-zatrudnieniowej wynosi 46%.</a:t>
            </a:r>
          </a:p>
          <a:p>
            <a:pPr marL="342900" marR="0" lvl="0" indent="-34290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rabicPeriod" startAt="2"/>
              <a:tabLst/>
              <a:defRPr sz="1800" b="0" i="0" u="none" strike="noStrike" kern="0" cap="none" spc="0" baseline="0">
                <a:solidFill>
                  <a:srgbClr val="000000"/>
                </a:solidFill>
                <a:uFillTx/>
              </a:defRPr>
            </a:pPr>
            <a:r>
              <a:rPr lang="pl-PL" sz="1600" b="0" i="0" u="none" strike="noStrike" kern="0" cap="none" spc="0" baseline="0">
                <a:solidFill>
                  <a:srgbClr val="0D0D0D"/>
                </a:solidFill>
                <a:uFillTx/>
                <a:latin typeface="Arial" pitchFamily="34"/>
                <a:ea typeface="Microsoft YaHei"/>
                <a:cs typeface="Arial" pitchFamily="34"/>
              </a:rPr>
              <a:t>Projekt</a:t>
            </a:r>
            <a:r>
              <a:rPr lang="pl-PL" sz="1600" b="0" i="0" u="none" strike="noStrike" kern="1200" cap="none" spc="0" baseline="0">
                <a:solidFill>
                  <a:srgbClr val="0D0D0D"/>
                </a:solidFill>
                <a:uFillTx/>
                <a:latin typeface="Arial" pitchFamily="34"/>
                <a:ea typeface="Microsoft YaHei"/>
                <a:cs typeface="Arial" pitchFamily="34"/>
              </a:rPr>
              <a:t> zakłada realizację wskaźnika efektywności społeczno-zatrudnieniowej                   w wymiarze </a:t>
            </a:r>
            <a:r>
              <a:rPr lang="pl-PL" sz="1600" b="1" i="0" u="sng" strike="noStrike" kern="1200" cap="none" spc="0" baseline="0">
                <a:solidFill>
                  <a:srgbClr val="0D0D0D"/>
                </a:solidFill>
                <a:uFillTx/>
                <a:latin typeface="Arial" pitchFamily="34"/>
                <a:ea typeface="Microsoft YaHei"/>
                <a:cs typeface="Arial" pitchFamily="34"/>
              </a:rPr>
              <a:t>zatrudnieniowym </a:t>
            </a:r>
            <a:r>
              <a:rPr lang="pl-PL" sz="1600" b="0" i="0" u="sng" strike="noStrike" kern="0" cap="none" spc="0" baseline="0">
                <a:solidFill>
                  <a:srgbClr val="0D0D0D"/>
                </a:solidFill>
                <a:uFillTx/>
                <a:latin typeface="Arial" pitchFamily="34"/>
                <a:ea typeface="Microsoft YaHei"/>
                <a:cs typeface="Arial" pitchFamily="34"/>
              </a:rPr>
              <a:t>(ppkt. 3.1.1 wniosku)</a:t>
            </a:r>
            <a:r>
              <a:rPr lang="pl-PL" sz="1600" b="0" i="0" u="none" strike="noStrike" kern="1200" cap="none" spc="0" baseline="0">
                <a:solidFill>
                  <a:srgbClr val="0D0D0D"/>
                </a:solidFill>
                <a:uFillTx/>
                <a:latin typeface="Arial" pitchFamily="34"/>
                <a:ea typeface="Microsoft YaHei"/>
                <a:cs typeface="Arial" pitchFamily="34"/>
              </a:rPr>
              <a:t> :</a:t>
            </a:r>
          </a:p>
          <a:p>
            <a:pPr marL="342900" marR="0" lvl="0" indent="-34290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000" b="0" i="0" u="none" strike="noStrike" kern="120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AutoNum type="alphaLcPeriod"/>
              <a:tabLst/>
              <a:defRPr sz="1800" b="0" i="0" u="none" strike="noStrike" kern="0" cap="none" spc="0" baseline="0">
                <a:solidFill>
                  <a:srgbClr val="000000"/>
                </a:solidFill>
                <a:uFillTx/>
              </a:defRPr>
            </a:pPr>
            <a:r>
              <a:rPr lang="pl-PL" sz="1600" b="0" i="0" u="none" strike="noStrike" kern="1200" cap="none" spc="0" baseline="0">
                <a:solidFill>
                  <a:srgbClr val="0D0D0D"/>
                </a:solidFill>
                <a:uFillTx/>
                <a:latin typeface="Arial" pitchFamily="34"/>
                <a:ea typeface="Microsoft YaHei"/>
                <a:cs typeface="Arial" pitchFamily="34"/>
              </a:rPr>
              <a:t>ogólny wskaźnik efektywności zatrudnieniowej – 22%,</a:t>
            </a:r>
          </a:p>
          <a:p>
            <a:pPr marL="342900" marR="0" lvl="0" indent="-342900" algn="just" defTabSz="449263" rtl="0" fontAlgn="auto" hangingPunct="0">
              <a:lnSpc>
                <a:spcPct val="100000"/>
              </a:lnSpc>
              <a:spcBef>
                <a:spcPts val="0"/>
              </a:spcBef>
              <a:spcAft>
                <a:spcPts val="0"/>
              </a:spcAft>
              <a:buSzPct val="100000"/>
              <a:buAutoNum type="alphaLcPeriod"/>
              <a:tabLst/>
              <a:defRPr sz="1800" b="0" i="0" u="none" strike="noStrike" kern="0" cap="none" spc="0" baseline="0">
                <a:solidFill>
                  <a:srgbClr val="000000"/>
                </a:solidFill>
                <a:uFillTx/>
              </a:defRPr>
            </a:pPr>
            <a:r>
              <a:rPr lang="pl-PL" sz="1600" b="0" i="0" u="none" strike="noStrike" kern="1200" cap="none" spc="0" baseline="0">
                <a:solidFill>
                  <a:srgbClr val="0D0D0D"/>
                </a:solidFill>
                <a:uFillTx/>
                <a:latin typeface="Arial" pitchFamily="34"/>
                <a:ea typeface="Microsoft YaHei"/>
                <a:cs typeface="Arial" pitchFamily="34"/>
              </a:rPr>
              <a:t>w odniesieniu do: osób o znacznym stopniu niepełnosprawności, osób                            z niepełnosprawnością intelektualną oraz osób z niepełnosprawnościami sprzężonymi minimalny poziom efektywności zatrudnieniowej – 12%.</a:t>
            </a:r>
          </a:p>
          <a:p>
            <a:pPr marL="342900" marR="0" lvl="0" indent="-34290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p:txBody>
      </p:sp>
      <p:sp>
        <p:nvSpPr>
          <p:cNvPr id="4" name="Rectangle 4"/>
          <p:cNvSpPr/>
          <p:nvPr/>
        </p:nvSpPr>
        <p:spPr>
          <a:xfrm>
            <a:off x="755577" y="3284982"/>
            <a:ext cx="7704853" cy="923306"/>
          </a:xfrm>
          <a:prstGeom prst="rect">
            <a:avLst/>
          </a:prstGeom>
          <a:noFill/>
          <a:ln>
            <a:noFill/>
            <a:prstDash val="solid"/>
          </a:ln>
        </p:spPr>
        <p:txBody>
          <a:bodyPr vert="horz" wrap="square" lIns="457053" tIns="38084" rIns="91440" bIns="38084" anchor="ctr" anchorCtr="0" compatLnSpc="1">
            <a:spAutoFit/>
          </a:bodyPr>
          <a:lstStyle/>
          <a:p>
            <a:pPr marL="0" marR="0" lvl="0" indent="0" algn="just"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Times New Roman" pitchFamily="18"/>
              <a:cs typeface="Arial" pitchFamily="34"/>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200" b="0" i="0" u="none" strike="noStrike" kern="1200" cap="none" spc="0" baseline="0">
                <a:solidFill>
                  <a:srgbClr val="000000"/>
                </a:solidFill>
                <a:uFillTx/>
                <a:latin typeface="Arial" pitchFamily="34"/>
                <a:ea typeface="Times New Roman" pitchFamily="18"/>
                <a:cs typeface="Arial" pitchFamily="34"/>
              </a:rPr>
              <a:t>.</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900" b="0" i="0" u="none" strike="noStrike" kern="1200" cap="none" spc="0" baseline="0">
                <a:solidFill>
                  <a:srgbClr val="000000"/>
                </a:solidFill>
                <a:uFillTx/>
                <a:latin typeface="Arial" pitchFamily="34"/>
                <a:ea typeface="Microsoft YaHei"/>
                <a:cs typeface="Arial" pitchFamily="34"/>
              </a:rPr>
              <a:t/>
            </a:r>
            <a:br>
              <a:rPr lang="pl-PL" sz="900" b="0" i="0" u="none" strike="noStrike" kern="1200" cap="none" spc="0" baseline="0">
                <a:solidFill>
                  <a:srgbClr val="000000"/>
                </a:solidFill>
                <a:uFillTx/>
                <a:latin typeface="Arial" pitchFamily="34"/>
                <a:ea typeface="Microsoft YaHei"/>
                <a:cs typeface="Arial" pitchFamily="34"/>
              </a:rPr>
            </a:br>
            <a:endParaRPr lang="pl-PL" sz="1800" b="0" i="0" u="none" strike="noStrike" kern="1200" cap="none" spc="0" baseline="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4134590469"/>
      </p:ext>
    </p:extLst>
  </p:cSld>
  <p:clrMapOvr>
    <a:masterClrMapping/>
  </p:clrMapOvr>
  <p:transition spd="slow">
    <p:push dir="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24502" y="476667"/>
            <a:ext cx="8517581" cy="5832646"/>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342900" marR="0" lvl="0" indent="-34290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0" cap="none" spc="0" baseline="0">
                <a:solidFill>
                  <a:srgbClr val="0D0D0D"/>
                </a:solidFill>
                <a:uFillTx/>
                <a:latin typeface="Arial" pitchFamily="34"/>
                <a:ea typeface="Microsoft YaHei"/>
                <a:cs typeface="Arial" pitchFamily="34"/>
              </a:rPr>
              <a:t>W ramach konkursu stosowane są następujące</a:t>
            </a:r>
          </a:p>
          <a:p>
            <a:pPr marL="342900" marR="0" lvl="0" indent="-34290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0" cap="none" spc="0" baseline="0">
                <a:solidFill>
                  <a:srgbClr val="0D0D0D"/>
                </a:solidFill>
                <a:uFillTx/>
                <a:latin typeface="Arial" pitchFamily="34"/>
                <a:ea typeface="Microsoft YaHei"/>
                <a:cs typeface="Arial" pitchFamily="34"/>
              </a:rPr>
              <a:t>specyficzne kryteria dostępu c.d. :</a:t>
            </a:r>
          </a:p>
          <a:p>
            <a:pPr marL="266703" marR="0" lvl="0" indent="-266703"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000" b="1" i="0" u="none" strike="noStrike" kern="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rabicPeriod" startAt="3"/>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cs typeface="Arial" pitchFamily="34"/>
              </a:rPr>
              <a:t>W ramach realizowanych projektów obowiązkowym jest zastosowanie kontraktu socjalnego lub indywidualnych programów, o których mowa w ustawie z dnia 12 marca 2004 r. o pomocy społecznej (pkt. 3.2/4.1 wniosku).</a:t>
            </a:r>
          </a:p>
          <a:p>
            <a:pPr marL="342900" marR="0" lvl="0" indent="-34290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0" cap="none" spc="0" baseline="0">
              <a:solidFill>
                <a:srgbClr val="000000"/>
              </a:solidFill>
              <a:uFillTx/>
              <a:latin typeface="Arial" pitchFamily="34"/>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rabicPeriod" startAt="4"/>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cs typeface="Arial" pitchFamily="34"/>
              </a:rPr>
              <a:t>W ramach projektu po opuszczeniu programu co najmniej 56% osób zagrożonych ubóstwem lub wykluczeniem społecznym będzie poszukiwać pracy </a:t>
            </a:r>
            <a:r>
              <a:rPr lang="pl-PL" sz="1600" b="0" i="0" u="sng" strike="noStrike" kern="0" cap="none" spc="0" baseline="0">
                <a:solidFill>
                  <a:srgbClr val="0D0D0D"/>
                </a:solidFill>
                <a:uFillTx/>
                <a:latin typeface="Arial" pitchFamily="34"/>
                <a:ea typeface="Microsoft YaHei"/>
                <a:cs typeface="Arial" pitchFamily="34"/>
              </a:rPr>
              <a:t>(ppkt. 3.1.1 wniosku)</a:t>
            </a:r>
            <a:r>
              <a:rPr lang="pl-PL" sz="1600" b="0" i="0" u="none" strike="noStrike" kern="0" cap="none" spc="0" baseline="0">
                <a:solidFill>
                  <a:srgbClr val="0D0D0D"/>
                </a:solidFill>
                <a:uFillTx/>
                <a:latin typeface="Arial" pitchFamily="34"/>
                <a:ea typeface="Microsoft YaHei"/>
                <a:cs typeface="Arial" pitchFamily="34"/>
              </a:rPr>
              <a:t> </a:t>
            </a:r>
            <a:r>
              <a:rPr lang="pl-PL" sz="1600" b="0" i="0" u="none" strike="noStrike" kern="1200" cap="none" spc="0" baseline="0">
                <a:solidFill>
                  <a:srgbClr val="000000"/>
                </a:solidFill>
                <a:uFillTx/>
                <a:latin typeface="Arial" pitchFamily="34"/>
                <a:cs typeface="Arial" pitchFamily="34"/>
              </a:rPr>
              <a:t>. </a:t>
            </a:r>
            <a:endParaRPr lang="pl-PL" sz="1600" b="0" i="0" u="none" strike="noStrike" kern="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rabicPeriod" startAt="4"/>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rabicPeriod" startAt="4"/>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cs typeface="Arial" pitchFamily="34"/>
              </a:rPr>
              <a:t>W ramach projektu po opuszczeniu programu co najmniej 31% osób zagrożonych ubóstwem lub wykluczeniem społecznym, które objęte są wsparciem w postaci kursów i szkoleń zawodowych uzyska kwalifikacje zawodowe </a:t>
            </a:r>
            <a:r>
              <a:rPr lang="pl-PL" sz="1600" b="0" i="0" u="sng" strike="noStrike" kern="0" cap="none" spc="0" baseline="0">
                <a:solidFill>
                  <a:srgbClr val="0D0D0D"/>
                </a:solidFill>
                <a:uFillTx/>
                <a:latin typeface="Arial" pitchFamily="34"/>
                <a:ea typeface="Microsoft YaHei"/>
                <a:cs typeface="Arial" pitchFamily="34"/>
              </a:rPr>
              <a:t>(ppkt. 3.1.1 wniosku)</a:t>
            </a:r>
            <a:r>
              <a:rPr lang="pl-PL" sz="1600" b="0" i="0" u="none" strike="noStrike" kern="0" cap="none" spc="0" baseline="0">
                <a:solidFill>
                  <a:srgbClr val="0D0D0D"/>
                </a:solidFill>
                <a:uFillTx/>
                <a:latin typeface="Arial" pitchFamily="34"/>
                <a:ea typeface="Microsoft YaHei"/>
                <a:cs typeface="Arial" pitchFamily="34"/>
              </a:rPr>
              <a:t> </a:t>
            </a:r>
            <a:r>
              <a:rPr lang="pl-PL" sz="1600" b="0" i="0" u="none" strike="noStrike" kern="1200" cap="none" spc="0" baseline="0">
                <a:solidFill>
                  <a:srgbClr val="000000"/>
                </a:solidFill>
                <a:uFillTx/>
                <a:latin typeface="Arial" pitchFamily="34"/>
                <a:cs typeface="Arial" pitchFamily="34"/>
              </a:rPr>
              <a:t>.</a:t>
            </a:r>
          </a:p>
          <a:p>
            <a:pPr marL="266703" marR="0" lvl="0" indent="-266703"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p:txBody>
      </p:sp>
      <p:sp>
        <p:nvSpPr>
          <p:cNvPr id="4" name="Rectangle 1"/>
          <p:cNvSpPr/>
          <p:nvPr/>
        </p:nvSpPr>
        <p:spPr>
          <a:xfrm>
            <a:off x="467541" y="3090406"/>
            <a:ext cx="8136907" cy="646334"/>
          </a:xfrm>
          <a:prstGeom prst="rect">
            <a:avLst/>
          </a:prstGeom>
          <a:noFill/>
          <a:ln>
            <a:noFill/>
            <a:prstDash val="solid"/>
          </a:ln>
        </p:spPr>
        <p:txBody>
          <a:bodyPr vert="horz" wrap="square" lIns="91440" tIns="45720" rIns="91440" bIns="45720" anchor="ctr"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1200" cap="none" spc="0" baseline="0">
                <a:solidFill>
                  <a:srgbClr val="000000"/>
                </a:solidFill>
                <a:uFillTx/>
                <a:latin typeface="Arial" pitchFamily="34"/>
                <a:ea typeface="Microsoft YaHei"/>
                <a:cs typeface="Arial" pitchFamily="34"/>
              </a:rPr>
              <a:t/>
            </a:r>
            <a:br>
              <a:rPr lang="pl-PL" sz="1800" b="0" i="0" u="none" strike="noStrike" kern="1200" cap="none" spc="0" baseline="0">
                <a:solidFill>
                  <a:srgbClr val="000000"/>
                </a:solidFill>
                <a:uFillTx/>
                <a:latin typeface="Arial" pitchFamily="34"/>
                <a:ea typeface="Microsoft YaHei"/>
                <a:cs typeface="Arial" pitchFamily="34"/>
              </a:rPr>
            </a:br>
            <a:endParaRPr lang="pl-PL" sz="1800" b="0" i="0" u="none" strike="noStrike" kern="1200" cap="none" spc="0" baseline="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1799492220"/>
      </p:ext>
    </p:extLst>
  </p:cSld>
  <p:clrMapOvr>
    <a:masterClrMapping/>
  </p:clrMapOvr>
  <p:transition spd="slow">
    <p:push di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23523" y="476667"/>
            <a:ext cx="8517581" cy="5832646"/>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342900" marR="0" lvl="0" indent="-34290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0" cap="none" spc="0" baseline="0">
                <a:solidFill>
                  <a:srgbClr val="0D0D0D"/>
                </a:solidFill>
                <a:uFillTx/>
                <a:latin typeface="Arial" pitchFamily="34"/>
                <a:ea typeface="Microsoft YaHei"/>
                <a:cs typeface="Arial" pitchFamily="34"/>
              </a:rPr>
              <a:t>W ramach konkursu stosowane są następujące</a:t>
            </a:r>
          </a:p>
          <a:p>
            <a:pPr marL="342900" marR="0" lvl="0" indent="-34290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0" cap="none" spc="0" baseline="0">
                <a:solidFill>
                  <a:srgbClr val="0D0D0D"/>
                </a:solidFill>
                <a:uFillTx/>
                <a:latin typeface="Arial" pitchFamily="34"/>
                <a:ea typeface="Microsoft YaHei"/>
                <a:cs typeface="Arial" pitchFamily="34"/>
              </a:rPr>
              <a:t>specyficzne kryteria dostępu c.d. :</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000" b="1" i="0" u="none" strike="noStrike" kern="120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AutoNum type="arabicPeriod" startAt="6"/>
              <a:tabLst/>
              <a:defRPr sz="1800" b="0" i="0" u="none" strike="noStrike" kern="0" cap="none" spc="0" baseline="0">
                <a:solidFill>
                  <a:srgbClr val="000000"/>
                </a:solidFill>
                <a:uFillTx/>
              </a:defRPr>
            </a:pPr>
            <a:r>
              <a:rPr lang="pl-PL" sz="1600" b="0" i="0" u="none" strike="noStrike" kern="0" cap="none" spc="0" baseline="0">
                <a:solidFill>
                  <a:srgbClr val="0D0D0D"/>
                </a:solidFill>
                <a:uFillTx/>
                <a:latin typeface="Arial" pitchFamily="34"/>
                <a:ea typeface="Microsoft YaHei"/>
                <a:cs typeface="Arial" pitchFamily="34"/>
              </a:rPr>
              <a:t>Beneficjent na etapie rekrutacji preferował będzie osoby, które korzystają                         z Programu Operacyjnego Pomoc Żywnościowa (pkt. 3.2 wniosku).</a:t>
            </a:r>
          </a:p>
          <a:p>
            <a:pPr marL="342900" marR="0" lvl="0" indent="-342900" algn="just" defTabSz="449263" rtl="0" fontAlgn="auto" hangingPunct="0">
              <a:lnSpc>
                <a:spcPct val="100000"/>
              </a:lnSpc>
              <a:spcBef>
                <a:spcPts val="0"/>
              </a:spcBef>
              <a:spcAft>
                <a:spcPts val="0"/>
              </a:spcAft>
              <a:buSzPct val="100000"/>
              <a:buAutoNum type="arabicPeriod" startAt="6"/>
              <a:tabLst/>
              <a:defRPr sz="1800" b="0" i="0" u="none" strike="noStrike" kern="0" cap="none" spc="0" baseline="0">
                <a:solidFill>
                  <a:srgbClr val="000000"/>
                </a:solidFill>
                <a:uFillTx/>
              </a:defRPr>
            </a:pPr>
            <a:endParaRPr lang="pl-PL" sz="1000" b="1" i="0" u="none" strike="noStrike" kern="0" cap="none" spc="0" baseline="0">
              <a:solidFill>
                <a:srgbClr val="0D0D0D"/>
              </a:solidFill>
              <a:uFillTx/>
              <a:latin typeface="Arial" pitchFamily="34"/>
              <a:ea typeface="Microsoft YaHei"/>
              <a:cs typeface="Arial" pitchFamily="34"/>
            </a:endParaRPr>
          </a:p>
          <a:p>
            <a:pPr marL="342900" marR="0" lvl="0" indent="-342900" algn="just" defTabSz="449263" rtl="0" fontAlgn="auto" hangingPunct="0">
              <a:lnSpc>
                <a:spcPct val="100000"/>
              </a:lnSpc>
              <a:spcBef>
                <a:spcPts val="0"/>
              </a:spcBef>
              <a:spcAft>
                <a:spcPts val="0"/>
              </a:spcAft>
              <a:buSzPct val="100000"/>
              <a:buAutoNum type="arabicPeriod" startAt="6"/>
              <a:tabLst/>
              <a:defRPr sz="1800" b="0" i="0" u="none" strike="noStrike" kern="0" cap="none" spc="0" baseline="0">
                <a:solidFill>
                  <a:srgbClr val="000000"/>
                </a:solidFill>
                <a:uFillTx/>
              </a:defRPr>
            </a:pPr>
            <a:r>
              <a:rPr lang="pl-PL" sz="1600" b="0" i="0" u="none" strike="noStrike" kern="0" cap="none" spc="0" baseline="0">
                <a:solidFill>
                  <a:srgbClr val="000000"/>
                </a:solidFill>
                <a:uFillTx/>
                <a:latin typeface="Arial" pitchFamily="34"/>
                <a:cs typeface="Arial" pitchFamily="34"/>
              </a:rPr>
              <a:t>Ośrodek pomocy społecznej/powiatowe centrum pomocy rodzinie  nie wdrażają samodzielnie usług aktywnej integracji o charakterze zawodowym. Wdrożenie tych usług jest możliwe wyłącznie przez podmioty wyspecjalizowane w zakresie aktywizacji zawodowej (pkt. 4.1 wniosku).</a:t>
            </a:r>
          </a:p>
          <a:p>
            <a:pPr marL="342900" marR="0" lvl="0" indent="-34290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600" b="0" i="0" u="none" strike="noStrike" kern="0" cap="none" spc="0" baseline="0">
                <a:solidFill>
                  <a:srgbClr val="000000"/>
                </a:solidFill>
                <a:uFillTx/>
                <a:latin typeface="Arial" pitchFamily="34"/>
                <a:cs typeface="Arial" pitchFamily="34"/>
              </a:rPr>
              <a:t>      Realizacja wsparcia może odbywać się wyłącznie poprzez:</a:t>
            </a:r>
          </a:p>
          <a:p>
            <a:pPr marL="342900" marR="0" lvl="0" indent="-342900"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400" b="0" i="0" u="none" strike="noStrike" kern="0" cap="none" spc="0" baseline="0">
                <a:solidFill>
                  <a:srgbClr val="000000"/>
                </a:solidFill>
                <a:uFillTx/>
                <a:latin typeface="Arial" pitchFamily="34"/>
                <a:cs typeface="Arial" pitchFamily="34"/>
              </a:rPr>
              <a:t>zawarcie porozumienia (z PUP),</a:t>
            </a:r>
          </a:p>
          <a:p>
            <a:pPr marL="342900" marR="0" lvl="0" indent="-342900"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400" b="0" i="0" u="none" strike="noStrike" kern="0" cap="none" spc="0" baseline="0">
                <a:solidFill>
                  <a:srgbClr val="000000"/>
                </a:solidFill>
                <a:uFillTx/>
                <a:latin typeface="Arial" pitchFamily="34"/>
                <a:cs typeface="Arial" pitchFamily="34"/>
              </a:rPr>
              <a:t>umowy partnerstwa,</a:t>
            </a:r>
          </a:p>
          <a:p>
            <a:pPr marL="342900" marR="0" lvl="0" indent="-342900"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400" b="0" i="0" u="none" strike="noStrike" kern="0" cap="none" spc="0" baseline="0">
                <a:solidFill>
                  <a:srgbClr val="000000"/>
                </a:solidFill>
                <a:uFillTx/>
                <a:latin typeface="Arial" pitchFamily="34"/>
                <a:cs typeface="Arial" pitchFamily="34"/>
              </a:rPr>
              <a:t>realizację zadania/zadań przez jednostkę organizacyjną gminy/OPS/powiatu/PCPR </a:t>
            </a:r>
            <a:br>
              <a:rPr lang="pl-PL" sz="1400" b="0" i="0" u="none" strike="noStrike" kern="0" cap="none" spc="0" baseline="0">
                <a:solidFill>
                  <a:srgbClr val="000000"/>
                </a:solidFill>
                <a:uFillTx/>
                <a:latin typeface="Arial" pitchFamily="34"/>
                <a:cs typeface="Arial" pitchFamily="34"/>
              </a:rPr>
            </a:br>
            <a:r>
              <a:rPr lang="pl-PL" sz="1400" b="0" i="0" u="none" strike="noStrike" kern="0" cap="none" spc="0" baseline="0">
                <a:solidFill>
                  <a:srgbClr val="000000"/>
                </a:solidFill>
                <a:uFillTx/>
                <a:latin typeface="Arial" pitchFamily="34"/>
                <a:cs typeface="Arial" pitchFamily="34"/>
              </a:rPr>
              <a:t>tj. CIS/KIS,</a:t>
            </a:r>
          </a:p>
          <a:p>
            <a:pPr marL="342900" marR="0" lvl="0" indent="-342900"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400" b="0" i="0" u="none" strike="noStrike" kern="0" cap="none" spc="0" baseline="0">
                <a:solidFill>
                  <a:srgbClr val="000000"/>
                </a:solidFill>
                <a:uFillTx/>
                <a:latin typeface="Arial" pitchFamily="34"/>
                <a:cs typeface="Arial" pitchFamily="34"/>
              </a:rPr>
              <a:t>na podstawie zlecenia zadania publicznego organizacji pozarządowej na podstawie ustawy o pożytku publicznym i o wolontariacie.</a:t>
            </a:r>
          </a:p>
          <a:p>
            <a:pPr marL="342900" marR="0" lvl="0" indent="-342900"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endParaRPr lang="pl-PL" sz="1000" b="0" i="0" u="none" strike="noStrike" kern="0" cap="none" spc="0" baseline="0">
              <a:solidFill>
                <a:srgbClr val="000000"/>
              </a:solidFill>
              <a:uFillTx/>
              <a:latin typeface="Arial" pitchFamily="34"/>
              <a:cs typeface="Arial" pitchFamily="34"/>
            </a:endParaRPr>
          </a:p>
          <a:p>
            <a:pPr marL="342900" marR="0" lvl="0" indent="-342900" algn="just" defTabSz="449263" rtl="0" fontAlgn="auto" hangingPunct="0">
              <a:lnSpc>
                <a:spcPct val="100000"/>
              </a:lnSpc>
              <a:spcBef>
                <a:spcPts val="0"/>
              </a:spcBef>
              <a:spcAft>
                <a:spcPts val="0"/>
              </a:spcAft>
              <a:buSzPct val="100000"/>
              <a:buFont typeface="Calibri"/>
              <a:buAutoNum type="arabicPeriod" startAt="8"/>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cs typeface="Arial" pitchFamily="34"/>
              </a:rPr>
              <a:t>W przypadku gdy projekt zakłada udział osób bezrobotnych zakwalifikowanych do III profilu pomocy ich aktywizacja realizowana jest w ramach Programu Aktywizacja i Integracja</a:t>
            </a:r>
            <a:r>
              <a:rPr lang="pl-PL" sz="1600" b="0" i="0" u="none" strike="noStrike" kern="0" cap="none" spc="0" baseline="0">
                <a:solidFill>
                  <a:srgbClr val="000000"/>
                </a:solidFill>
                <a:uFillTx/>
                <a:latin typeface="Arial" pitchFamily="34"/>
                <a:cs typeface="Arial" pitchFamily="34"/>
              </a:rPr>
              <a:t> (pkt. 4.1 wniosku).</a:t>
            </a:r>
            <a:endParaRPr lang="pl-PL" sz="1600" b="0" i="0" u="none" strike="noStrike" kern="1200" cap="none" spc="0" baseline="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a:p>
            <a:pPr marL="355601" marR="0" lvl="0" indent="-355601"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D0D0D"/>
              </a:solidFill>
              <a:uFillTx/>
              <a:latin typeface="Arial" pitchFamily="34"/>
              <a:ea typeface="Microsoft YaHei"/>
              <a:cs typeface="Arial" pitchFamily="34"/>
            </a:endParaRPr>
          </a:p>
        </p:txBody>
      </p:sp>
      <p:sp>
        <p:nvSpPr>
          <p:cNvPr id="4" name="Rectangle 1"/>
          <p:cNvSpPr/>
          <p:nvPr/>
        </p:nvSpPr>
        <p:spPr>
          <a:xfrm>
            <a:off x="467541" y="3090406"/>
            <a:ext cx="8136907" cy="646334"/>
          </a:xfrm>
          <a:prstGeom prst="rect">
            <a:avLst/>
          </a:prstGeom>
          <a:noFill/>
          <a:ln>
            <a:noFill/>
            <a:prstDash val="solid"/>
          </a:ln>
        </p:spPr>
        <p:txBody>
          <a:bodyPr vert="horz" wrap="square" lIns="91440" tIns="45720" rIns="91440" bIns="45720" anchor="ctr"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1200" cap="none" spc="0" baseline="0">
                <a:solidFill>
                  <a:srgbClr val="000000"/>
                </a:solidFill>
                <a:uFillTx/>
                <a:latin typeface="Arial" pitchFamily="34"/>
                <a:ea typeface="Microsoft YaHei"/>
                <a:cs typeface="Arial" pitchFamily="34"/>
              </a:rPr>
              <a:t/>
            </a:r>
            <a:br>
              <a:rPr lang="pl-PL" sz="1800" b="0" i="0" u="none" strike="noStrike" kern="1200" cap="none" spc="0" baseline="0">
                <a:solidFill>
                  <a:srgbClr val="000000"/>
                </a:solidFill>
                <a:uFillTx/>
                <a:latin typeface="Arial" pitchFamily="34"/>
                <a:ea typeface="Microsoft YaHei"/>
                <a:cs typeface="Arial" pitchFamily="34"/>
              </a:rPr>
            </a:br>
            <a:endParaRPr lang="pl-PL" sz="1800" b="0" i="0" u="none" strike="noStrike" kern="1200" cap="none" spc="0" baseline="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3307828696"/>
      </p:ext>
    </p:extLst>
  </p:cSld>
  <p:clrMapOvr>
    <a:masterClrMapping/>
  </p:clrMapOvr>
  <p:transition spd="slow">
    <p:push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476384" y="332658"/>
            <a:ext cx="8191231" cy="5904655"/>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0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1200" cap="none" spc="0" baseline="0">
                <a:solidFill>
                  <a:srgbClr val="0D0D0D"/>
                </a:solidFill>
                <a:uFillTx/>
                <a:latin typeface="Arial" pitchFamily="34"/>
                <a:ea typeface="Microsoft YaHei"/>
                <a:cs typeface="Arial" pitchFamily="34"/>
              </a:rPr>
              <a:t>Wskaźniki wspólne</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200" b="1" i="0" u="none" strike="noStrike" kern="1200" cap="none" spc="0" baseline="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Wnioskodawca na etapie realizacji projektu zobligowany jest do </a:t>
            </a:r>
            <a:r>
              <a:rPr lang="pl-PL" sz="1600" b="1" i="0" u="none" strike="noStrike" kern="1200" cap="none" spc="0" baseline="0">
                <a:solidFill>
                  <a:srgbClr val="000000"/>
                </a:solidFill>
                <a:uFillTx/>
                <a:latin typeface="Arial" pitchFamily="34"/>
                <a:ea typeface="Microsoft YaHei"/>
                <a:cs typeface="Arial" pitchFamily="34"/>
              </a:rPr>
              <a:t>monitorowania  wskaźników wspólnych</a:t>
            </a:r>
            <a:r>
              <a:rPr lang="pl-PL" sz="1600" b="0" i="0" u="none" strike="noStrike" kern="1200" cap="none" spc="0" baseline="0">
                <a:solidFill>
                  <a:srgbClr val="000000"/>
                </a:solidFill>
                <a:uFillTx/>
                <a:latin typeface="Arial" pitchFamily="34"/>
                <a:ea typeface="Microsoft YaHei"/>
                <a:cs typeface="Arial" pitchFamily="34"/>
              </a:rPr>
              <a:t>, które wynikają z </a:t>
            </a:r>
            <a:r>
              <a:rPr lang="pl-PL" sz="1600" b="0" i="1" u="none" strike="noStrike" kern="1200" cap="none" spc="0" baseline="0">
                <a:solidFill>
                  <a:srgbClr val="000000"/>
                </a:solidFill>
                <a:uFillTx/>
                <a:latin typeface="Arial" pitchFamily="34"/>
                <a:ea typeface="Microsoft YaHei"/>
                <a:cs typeface="Arial" pitchFamily="34"/>
              </a:rPr>
              <a:t>Wytycznych                         w zakresie monitorowania postępu rzeczowego realizacji programów operacyjnych na lata 2014-2020</a:t>
            </a:r>
            <a:r>
              <a:rPr lang="pl-PL" sz="1600" b="0" i="0" u="none" strike="noStrike" kern="1200" cap="none" spc="0" baseline="0">
                <a:solidFill>
                  <a:srgbClr val="000000"/>
                </a:solidFill>
                <a:uFillTx/>
                <a:latin typeface="Arial" pitchFamily="34"/>
                <a:ea typeface="Microsoft YaHei"/>
                <a:cs typeface="Arial" pitchFamily="34"/>
              </a:rPr>
              <a:t>.</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We wniosku o dofinansowanie projektu należy </a:t>
            </a:r>
            <a:r>
              <a:rPr lang="pl-PL" sz="1600" b="1" i="0" u="sng" strike="noStrike" kern="1200" cap="none" spc="0" baseline="0">
                <a:solidFill>
                  <a:srgbClr val="000000"/>
                </a:solidFill>
                <a:uFillTx/>
                <a:latin typeface="Arial" pitchFamily="34"/>
                <a:ea typeface="Microsoft YaHei"/>
                <a:cs typeface="Arial" pitchFamily="34"/>
              </a:rPr>
              <a:t>obligatoryjnie</a:t>
            </a:r>
            <a:r>
              <a:rPr lang="pl-PL" sz="1600" b="0" i="0" u="sng" strike="noStrike" kern="1200" cap="none" spc="0" baseline="0">
                <a:solidFill>
                  <a:srgbClr val="000000"/>
                </a:solidFill>
                <a:uFillTx/>
                <a:latin typeface="Arial" pitchFamily="34"/>
                <a:ea typeface="Microsoft YaHei"/>
                <a:cs typeface="Arial" pitchFamily="34"/>
              </a:rPr>
              <a:t> </a:t>
            </a:r>
            <a:r>
              <a:rPr lang="pl-PL" sz="1600" b="0" i="0" u="none" strike="noStrike" kern="1200" cap="none" spc="0" baseline="0">
                <a:solidFill>
                  <a:srgbClr val="000000"/>
                </a:solidFill>
                <a:uFillTx/>
                <a:latin typeface="Arial" pitchFamily="34"/>
                <a:ea typeface="Microsoft YaHei"/>
                <a:cs typeface="Arial" pitchFamily="34"/>
              </a:rPr>
              <a:t>wpisać „ręcznie” wszystkie poniższe wskaźniki jako „specyficzne dla projektu” z określeniem ich wartości docelowych (nawet w przypadku wartości zerowej):</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Wingdings" pitchFamily="2"/>
              <a:buChar char="ü"/>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Liczba obiektów dostosowanych do potrzeb osób z niepełnosprawnościami,</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Wingdings" pitchFamily="2"/>
              <a:buChar char="ü"/>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Liczba osób objętych szkoleniami / doradztwem w zakresie kompetencji cyfrowych,</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Wingdings" pitchFamily="2"/>
              <a:buChar char="ü"/>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Liczba projektów, w których sfinansowano koszty racjonalnych usprawnień dla osób z niepełnosprawnościami.</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000000"/>
              </a:solidFill>
              <a:uFillTx/>
              <a:latin typeface="Calibri"/>
            </a:endParaRPr>
          </a:p>
        </p:txBody>
      </p:sp>
    </p:spTree>
    <p:extLst>
      <p:ext uri="{BB962C8B-B14F-4D97-AF65-F5344CB8AC3E}">
        <p14:creationId xmlns="" xmlns:p14="http://schemas.microsoft.com/office/powerpoint/2010/main" val="1496907971"/>
      </p:ext>
    </p:extLst>
  </p:cSld>
  <p:clrMapOvr>
    <a:masterClrMapping/>
  </p:clrMapOvr>
  <p:transition spd="slow">
    <p:push dir="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467541" y="692694"/>
            <a:ext cx="8173556" cy="5040556"/>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000" b="1" i="0" u="none" strike="noStrike" kern="1200" cap="none" spc="0" baseline="0">
              <a:solidFill>
                <a:srgbClr val="000000"/>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1200" cap="none" spc="0" baseline="0">
                <a:solidFill>
                  <a:srgbClr val="0D0D0D"/>
                </a:solidFill>
                <a:uFillTx/>
                <a:latin typeface="Arial" pitchFamily="34"/>
                <a:ea typeface="Microsoft YaHei"/>
                <a:cs typeface="Arial" pitchFamily="34"/>
              </a:rPr>
              <a:t>Wskaźniki rezultatu bezpośredniego dla konkursu</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0" cap="none" spc="0" baseline="0">
                <a:solidFill>
                  <a:srgbClr val="0D0D0D"/>
                </a:solidFill>
                <a:uFillTx/>
                <a:latin typeface="Arial" pitchFamily="34"/>
                <a:ea typeface="Microsoft YaHei"/>
                <a:cs typeface="Arial" pitchFamily="34"/>
              </a:rPr>
              <a:t>Nr </a:t>
            </a:r>
            <a:r>
              <a:rPr lang="pl-PL" sz="1800" b="1" i="0" u="none" strike="noStrike" kern="1200" cap="none" spc="0" baseline="0">
                <a:solidFill>
                  <a:srgbClr val="0D0D0D"/>
                </a:solidFill>
                <a:uFillTx/>
                <a:latin typeface="Arial" pitchFamily="34"/>
                <a:ea typeface="Microsoft YaHei"/>
                <a:cs typeface="Arial" pitchFamily="34"/>
              </a:rPr>
              <a:t>RPPK.08.02.00-IP.01-18-012/16</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000000"/>
              </a:solidFill>
              <a:uFillTx/>
              <a:latin typeface="Calibri"/>
            </a:endParaRPr>
          </a:p>
        </p:txBody>
      </p:sp>
      <p:sp>
        <p:nvSpPr>
          <p:cNvPr id="4" name="Rectangle 3"/>
          <p:cNvSpPr/>
          <p:nvPr/>
        </p:nvSpPr>
        <p:spPr>
          <a:xfrm>
            <a:off x="1187622" y="1861087"/>
            <a:ext cx="6408709" cy="2800770"/>
          </a:xfrm>
          <a:prstGeom prst="rect">
            <a:avLst/>
          </a:prstGeom>
          <a:noFill/>
          <a:ln>
            <a:noFill/>
            <a:prstDash val="solid"/>
          </a:ln>
        </p:spPr>
        <p:txBody>
          <a:bodyPr vert="horz" wrap="square" lIns="91440" tIns="45720" rIns="91440" bIns="45720" anchor="ctr" anchorCtr="0" compatLnSpc="1">
            <a:spAutoFit/>
          </a:bodyPr>
          <a:lstStyle/>
          <a:p>
            <a:pPr marL="269876" marR="0" lvl="0" indent="-269876" algn="just" defTabSz="914400" rtl="0" fontAlgn="auto" hangingPunct="1">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Liczba osób zagrożonych ubóstwem lub wykluczeniem społecznym, które uzyskały kwalifikacje po opuszczeniu programu - 31%,</a:t>
            </a:r>
          </a:p>
          <a:p>
            <a:pPr marL="269876" marR="0" lvl="0" indent="-269876" algn="just" defTabSz="914400" rtl="0" fontAlgn="auto" hangingPunct="1">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endParaRPr lang="pl-PL" sz="1600" b="0" i="0" u="none" strike="noStrike" kern="0" cap="none" spc="0" baseline="0">
              <a:solidFill>
                <a:srgbClr val="000000"/>
              </a:solidFill>
              <a:uFillTx/>
              <a:latin typeface="Arial" pitchFamily="34"/>
              <a:ea typeface="Microsoft YaHei"/>
              <a:cs typeface="Arial" pitchFamily="34"/>
            </a:endParaRPr>
          </a:p>
          <a:p>
            <a:pPr marL="269876" marR="0" lvl="0" indent="-269876" algn="just" defTabSz="914400" rtl="0" fontAlgn="auto" hangingPunct="1">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Liczba osób zagrożonych ubóstwem lub wykluczeniem społecznym, poszukujących pracy po opuszczeniu programu - 56%,</a:t>
            </a:r>
          </a:p>
          <a:p>
            <a:pPr marL="269876" marR="0" lvl="0" indent="-269876"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Microsoft YaHei"/>
              <a:cs typeface="Arial" pitchFamily="34"/>
            </a:endParaRPr>
          </a:p>
          <a:p>
            <a:pPr marL="269876" marR="0" lvl="0" indent="-269876" algn="just" defTabSz="914400" rtl="0" fontAlgn="auto" hangingPunct="1">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600" b="0" i="0" u="none" strike="noStrike" kern="1200" cap="none" spc="0" baseline="0">
                <a:solidFill>
                  <a:srgbClr val="000000"/>
                </a:solidFill>
                <a:uFillTx/>
                <a:latin typeface="Arial" pitchFamily="34"/>
                <a:ea typeface="Microsoft YaHei"/>
                <a:cs typeface="Arial" pitchFamily="34"/>
              </a:rPr>
              <a:t>Liczba osób zagrożonych ubóstwem lub wykluczeniem społecznym, pracujących po opuszczeniu programu (łącznie z pracującymi na własny rachunek) - 20%.</a:t>
            </a:r>
          </a:p>
        </p:txBody>
      </p:sp>
    </p:spTree>
    <p:extLst>
      <p:ext uri="{BB962C8B-B14F-4D97-AF65-F5344CB8AC3E}">
        <p14:creationId xmlns="" xmlns:p14="http://schemas.microsoft.com/office/powerpoint/2010/main" val="3133131309"/>
      </p:ext>
    </p:extLst>
  </p:cSld>
  <p:clrMapOvr>
    <a:masterClrMapping/>
  </p:clrMapOvr>
  <p:transition spd="slow">
    <p:push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485217" y="332658"/>
            <a:ext cx="8191231" cy="5904655"/>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1200" cap="none" spc="0" baseline="0">
                <a:solidFill>
                  <a:srgbClr val="0D0D0D"/>
                </a:solidFill>
                <a:uFillTx/>
                <a:latin typeface="Arial" pitchFamily="34"/>
                <a:ea typeface="Microsoft YaHei"/>
                <a:cs typeface="Arial" pitchFamily="34"/>
              </a:rPr>
              <a:t>Wskaźniki produktu dla konkursu</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1200" cap="none" spc="0" baseline="0">
                <a:solidFill>
                  <a:srgbClr val="0D0D0D"/>
                </a:solidFill>
                <a:uFillTx/>
                <a:latin typeface="Arial" pitchFamily="34"/>
                <a:ea typeface="Microsoft YaHei"/>
                <a:cs typeface="Arial" pitchFamily="34"/>
              </a:rPr>
              <a:t>nr RPPK.08.02.00-IP.01-18-012/16</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D0D0D"/>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Wingdings" pitchFamily="2"/>
              <a:buChar char="ü"/>
              <a:tabLst/>
              <a:defRPr sz="1800" b="0" i="0" u="none" strike="noStrike" kern="0" cap="none" spc="0" baseline="0">
                <a:solidFill>
                  <a:srgbClr val="000000"/>
                </a:solidFill>
                <a:uFillTx/>
              </a:defRPr>
            </a:pPr>
            <a:r>
              <a:rPr lang="pl-PL" sz="1800" b="0" i="0" u="none" strike="noStrike" kern="1200" cap="none" spc="0" baseline="0">
                <a:solidFill>
                  <a:srgbClr val="000000"/>
                </a:solidFill>
                <a:uFillTx/>
                <a:latin typeface="Arial" pitchFamily="34"/>
                <a:ea typeface="Microsoft YaHei"/>
                <a:cs typeface="Arial" pitchFamily="34"/>
              </a:rPr>
              <a:t>Liczba osób zagrożonych ubóstwem lub wykluczeniem społecznym objętych wsparciem w programie,</a:t>
            </a:r>
          </a:p>
          <a:p>
            <a:pPr marL="285750" marR="0" lvl="0" indent="-285750" algn="just" defTabSz="449263" rtl="0" fontAlgn="auto" hangingPunct="0">
              <a:lnSpc>
                <a:spcPct val="100000"/>
              </a:lnSpc>
              <a:spcBef>
                <a:spcPts val="0"/>
              </a:spcBef>
              <a:spcAft>
                <a:spcPts val="0"/>
              </a:spcAft>
              <a:buClr>
                <a:srgbClr val="000000"/>
              </a:buClr>
              <a:buSzPct val="100000"/>
              <a:buFont typeface="Arial" pitchFamily="34"/>
              <a:buChar char="•"/>
              <a:tabLst/>
              <a:defRPr sz="1800" b="0" i="0" u="none" strike="noStrike" kern="0" cap="none" spc="0" baseline="0">
                <a:solidFill>
                  <a:srgbClr val="000000"/>
                </a:solidFill>
                <a:uFillTx/>
              </a:defRPr>
            </a:pPr>
            <a:endParaRPr lang="pl-PL" sz="1800" b="0" i="0" u="none" strike="noStrike" kern="1200" cap="none" spc="0" baseline="0">
              <a:solidFill>
                <a:srgbClr val="000000"/>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Wingdings" pitchFamily="2"/>
              <a:buChar char="ü"/>
              <a:tabLst/>
              <a:defRPr sz="1800" b="0" i="0" u="none" strike="noStrike" kern="0" cap="none" spc="0" baseline="0">
                <a:solidFill>
                  <a:srgbClr val="000000"/>
                </a:solidFill>
                <a:uFillTx/>
              </a:defRPr>
            </a:pPr>
            <a:r>
              <a:rPr lang="pl-PL" sz="1800" b="0" i="0" u="none" strike="noStrike" kern="1200" cap="none" spc="0" baseline="0">
                <a:solidFill>
                  <a:srgbClr val="000000"/>
                </a:solidFill>
                <a:uFillTx/>
                <a:latin typeface="Arial" pitchFamily="34"/>
                <a:ea typeface="Microsoft YaHei"/>
                <a:cs typeface="Arial" pitchFamily="34"/>
              </a:rPr>
              <a:t>Liczba osób z niepełnosprawnościami objętych wsparciem w programie.</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Arial" pitchFamily="34"/>
                <a:ea typeface="Microsoft YaHei"/>
                <a:cs typeface="Arial" pitchFamily="34"/>
              </a:rPr>
              <a:t>Wnioskodawca  zobowiązany jest przedstawić we wniosku                            o dofinansowanie projektu wskaźniki produktu i wskaźniki rezultatu, adekwatne do planowanego w projekcie wsparcia i grup docelowych. Wartości docelowe dla powyższych wskaźników produktu są określane indywidualnie przez Beneficjenta w zależności od specyfiki projektu.</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000000"/>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Arial" pitchFamily="34"/>
              <a:buChar char="•"/>
              <a:tabLst/>
              <a:defRPr sz="1800" b="0" i="0" u="none" strike="noStrike" kern="0" cap="none" spc="0" baseline="0">
                <a:solidFill>
                  <a:srgbClr val="000000"/>
                </a:solidFill>
                <a:uFillTx/>
              </a:defRPr>
            </a:pPr>
            <a:endParaRPr lang="pl-PL" sz="1800" b="0" i="0" u="none" strike="noStrike" kern="1200" cap="none" spc="0" baseline="0">
              <a:solidFill>
                <a:srgbClr val="FFFFFF"/>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D0D0D"/>
              </a:solidFill>
              <a:uFillTx/>
              <a:latin typeface="Arial" pitchFamily="34"/>
              <a:ea typeface="Microsoft YaHei"/>
              <a:cs typeface="Arial" pitchFamily="34"/>
            </a:endParaRPr>
          </a:p>
        </p:txBody>
      </p:sp>
    </p:spTree>
    <p:extLst>
      <p:ext uri="{BB962C8B-B14F-4D97-AF65-F5344CB8AC3E}">
        <p14:creationId xmlns="" xmlns:p14="http://schemas.microsoft.com/office/powerpoint/2010/main" val="1866785035"/>
      </p:ext>
    </p:extLst>
  </p:cSld>
  <p:clrMapOvr>
    <a:masterClrMapping/>
  </p:clrMapOvr>
  <p:transition spd="slow">
    <p:push dir="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485217" y="332658"/>
            <a:ext cx="8191231" cy="5904655"/>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D0D0D"/>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1200" cap="none" spc="0" baseline="0">
                <a:solidFill>
                  <a:srgbClr val="0D0D0D"/>
                </a:solidFill>
                <a:uFillTx/>
                <a:latin typeface="Arial" pitchFamily="34"/>
                <a:ea typeface="Microsoft YaHei"/>
                <a:cs typeface="Arial" pitchFamily="34"/>
              </a:rPr>
              <a:t>Wskaźniki projektowe</a:t>
            </a: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D0D0D"/>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Arial" pitchFamily="34"/>
                <a:ea typeface="Microsoft YaHei"/>
                <a:cs typeface="Arial" pitchFamily="34"/>
              </a:rPr>
              <a:t>Wskaźniki produktu i rezultatu przewidziane do monitorowania dla Działania 8.2 mogą nie obejmować całości rezultatów, w ramach danego projektu.</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Arial" pitchFamily="34"/>
                <a:ea typeface="Microsoft YaHei"/>
                <a:cs typeface="Arial" pitchFamily="34"/>
              </a:rPr>
              <a:t>W związku z tym, oprócz wymienionych na liście rozwijanej wskaźników, wnioskodawca może określić własne wskaźniki pomiaru celu zgodnie ze specyfiką projektu (wskaźniki projektowe).</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000000"/>
              </a:solidFill>
              <a:uFillTx/>
              <a:latin typeface="Arial" pitchFamily="34"/>
              <a:ea typeface="Microsoft YaHei"/>
              <a:cs typeface="Arial" pitchFamily="34"/>
            </a:endParaRPr>
          </a:p>
          <a:p>
            <a:pPr marL="285750" marR="0" lvl="0" indent="-285750" algn="just" defTabSz="449263" rtl="0" fontAlgn="auto" hangingPunct="0">
              <a:lnSpc>
                <a:spcPct val="100000"/>
              </a:lnSpc>
              <a:spcBef>
                <a:spcPts val="0"/>
              </a:spcBef>
              <a:spcAft>
                <a:spcPts val="0"/>
              </a:spcAft>
              <a:buClr>
                <a:srgbClr val="000000"/>
              </a:buClr>
              <a:buSzPct val="100000"/>
              <a:buFont typeface="Arial" pitchFamily="34"/>
              <a:buChar char="•"/>
              <a:tabLst/>
              <a:defRPr sz="1800" b="0" i="0" u="none" strike="noStrike" kern="0" cap="none" spc="0" baseline="0">
                <a:solidFill>
                  <a:srgbClr val="000000"/>
                </a:solidFill>
                <a:uFillTx/>
              </a:defRPr>
            </a:pPr>
            <a:endParaRPr lang="pl-PL" sz="1800" b="0" i="0" u="none" strike="noStrike" kern="1200" cap="none" spc="0" baseline="0">
              <a:solidFill>
                <a:srgbClr val="FFFFFF"/>
              </a:solidFill>
              <a:uFillTx/>
              <a:latin typeface="Arial" pitchFamily="34"/>
              <a:ea typeface="Microsoft YaHei"/>
              <a:cs typeface="Arial" pitchFamily="34"/>
            </a:endParaRPr>
          </a:p>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none" strike="noStrike" kern="1200" cap="none" spc="0" baseline="0">
              <a:solidFill>
                <a:srgbClr val="0D0D0D"/>
              </a:solidFill>
              <a:uFillTx/>
              <a:latin typeface="Arial" pitchFamily="34"/>
              <a:ea typeface="Microsoft YaHei"/>
              <a:cs typeface="Arial" pitchFamily="34"/>
            </a:endParaRPr>
          </a:p>
        </p:txBody>
      </p:sp>
    </p:spTree>
    <p:extLst>
      <p:ext uri="{BB962C8B-B14F-4D97-AF65-F5344CB8AC3E}">
        <p14:creationId xmlns="" xmlns:p14="http://schemas.microsoft.com/office/powerpoint/2010/main" val="3600063652"/>
      </p:ext>
    </p:extLst>
  </p:cSld>
  <p:clrMapOvr>
    <a:masterClrMapping/>
  </p:clrMapOvr>
  <p:transition spd="slow">
    <p:push dir="u"/>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349218" y="153372"/>
            <a:ext cx="8517581" cy="6192691"/>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sng" strike="noStrike" kern="1200" cap="none" spc="0" baseline="0">
              <a:solidFill>
                <a:srgbClr val="000000"/>
              </a:solidFill>
              <a:uFillTx/>
              <a:latin typeface="Arial" pitchFamily="34"/>
              <a:ea typeface="Microsoft YaHei"/>
              <a:cs typeface="Arial" pitchFamily="34"/>
            </a:endParaRPr>
          </a:p>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sng" strike="noStrike" kern="1200" cap="none" spc="0" baseline="0">
              <a:solidFill>
                <a:srgbClr val="000000"/>
              </a:solidFill>
              <a:uFillTx/>
              <a:latin typeface="Arial" pitchFamily="34"/>
              <a:ea typeface="Microsoft YaHei"/>
              <a:cs typeface="Arial" pitchFamily="34"/>
            </a:endParaRPr>
          </a:p>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800" b="1" i="0" u="sng" strike="noStrike" kern="1200" cap="none" spc="0" baseline="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sng" strike="noStrike" kern="1200" cap="none" spc="0" baseline="0">
                <a:solidFill>
                  <a:srgbClr val="000000"/>
                </a:solidFill>
                <a:uFillTx/>
                <a:latin typeface="Arial" pitchFamily="34"/>
                <a:ea typeface="Microsoft YaHei"/>
                <a:cs typeface="Arial" pitchFamily="34"/>
              </a:rPr>
              <a:t>WAŻNE </a:t>
            </a:r>
            <a:r>
              <a:rPr lang="pl-PL" sz="2000" b="0" i="0" u="none" strike="noStrike" kern="1200" cap="none" spc="0" baseline="0">
                <a:solidFill>
                  <a:srgbClr val="000000"/>
                </a:solidFill>
                <a:uFillTx/>
                <a:latin typeface="Arial" pitchFamily="34"/>
                <a:ea typeface="Microsoft YaHei"/>
                <a:cs typeface="Arial" pitchFamily="34"/>
              </a:rPr>
              <a:t>– We wniosku o dofinansowanie należy uwzględnić jako </a:t>
            </a:r>
            <a:r>
              <a:rPr lang="pl-PL" sz="2000" b="1" i="0" u="sng" strike="noStrike" kern="1200" cap="none" spc="0" baseline="0">
                <a:solidFill>
                  <a:srgbClr val="000000"/>
                </a:solidFill>
                <a:uFillTx/>
                <a:latin typeface="Arial" pitchFamily="34"/>
                <a:ea typeface="Microsoft YaHei"/>
                <a:cs typeface="Arial" pitchFamily="34"/>
              </a:rPr>
              <a:t>dwa odrębne wskaźniki:</a:t>
            </a:r>
          </a:p>
          <a:p>
            <a:pPr marL="269876" marR="0" lvl="0" indent="-269876"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100" b="1" i="0" u="sng" strike="noStrike" kern="1200" cap="none" spc="0" baseline="0">
              <a:solidFill>
                <a:srgbClr val="000000"/>
              </a:solidFill>
              <a:uFillTx/>
              <a:latin typeface="Arial" pitchFamily="34"/>
              <a:ea typeface="Microsoft YaHei"/>
              <a:cs typeface="Arial" pitchFamily="34"/>
            </a:endParaRPr>
          </a:p>
          <a:p>
            <a:pPr marL="269876" marR="0" lvl="0" indent="-269876"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2000" b="1" i="0" u="none" strike="noStrike" kern="1200" cap="none" spc="0" baseline="0">
                <a:solidFill>
                  <a:srgbClr val="000000"/>
                </a:solidFill>
                <a:uFillTx/>
                <a:latin typeface="Arial" pitchFamily="34"/>
                <a:ea typeface="Microsoft YaHei"/>
                <a:cs typeface="Arial" pitchFamily="34"/>
              </a:rPr>
              <a:t>wskaźnik efektywności społeczno-zatrudnieniowej w wymiarze społecznym </a:t>
            </a:r>
            <a:r>
              <a:rPr lang="pl-PL" sz="2000" b="0" i="0" u="none" strike="noStrike" kern="0" cap="none" spc="0" baseline="0">
                <a:solidFill>
                  <a:srgbClr val="000000"/>
                </a:solidFill>
                <a:uFillTx/>
                <a:latin typeface="Arial" pitchFamily="34"/>
                <a:ea typeface="Microsoft YaHei"/>
                <a:cs typeface="Arial" pitchFamily="34"/>
              </a:rPr>
              <a:t>– na wymaganym minimalnym poziomie 56% / 46%, mierzony w okresie do 3 m-cy                             od zakończenia przez uczestnika  udziału w projekcie;</a:t>
            </a:r>
          </a:p>
          <a:p>
            <a:pPr marL="269876" marR="0" lvl="0" indent="-269876"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a:solidFill>
                <a:srgbClr val="000000"/>
              </a:solidFill>
              <a:uFillTx/>
              <a:latin typeface="Arial" pitchFamily="34"/>
              <a:ea typeface="Microsoft YaHei"/>
              <a:cs typeface="Arial" pitchFamily="34"/>
            </a:endParaRPr>
          </a:p>
          <a:p>
            <a:pPr marL="269876" marR="0" lvl="0" indent="-269876"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2000" b="0" i="0" u="none" strike="noStrike" kern="1200" cap="none" spc="0" baseline="0">
                <a:solidFill>
                  <a:srgbClr val="000000"/>
                </a:solidFill>
                <a:uFillTx/>
                <a:latin typeface="Arial" pitchFamily="34"/>
                <a:ea typeface="Microsoft YaHei"/>
                <a:cs typeface="Arial" pitchFamily="34"/>
              </a:rPr>
              <a:t>wskaźnik rezultatu bezpośredniego</a:t>
            </a:r>
            <a:r>
              <a:rPr lang="pl-PL" sz="2000" b="1" i="0" u="none" strike="noStrike" kern="1200" cap="none" spc="0" baseline="0">
                <a:solidFill>
                  <a:srgbClr val="000000"/>
                </a:solidFill>
                <a:uFillTx/>
                <a:latin typeface="Arial" pitchFamily="34"/>
                <a:ea typeface="Microsoft YaHei"/>
                <a:cs typeface="Arial" pitchFamily="34"/>
              </a:rPr>
              <a:t> „liczba osób zagrożonych ubóstwem lub wykluczeniem społecznym poszukujących pracy po opuszczeniu programu” </a:t>
            </a:r>
            <a:r>
              <a:rPr lang="pl-PL" sz="2000" b="0" i="0" u="none" strike="noStrike" kern="1200" cap="none" spc="0" baseline="0">
                <a:solidFill>
                  <a:srgbClr val="000000"/>
                </a:solidFill>
                <a:uFillTx/>
                <a:latin typeface="Arial" pitchFamily="34"/>
                <a:ea typeface="Microsoft YaHei"/>
                <a:cs typeface="Arial" pitchFamily="34"/>
              </a:rPr>
              <a:t>- </a:t>
            </a:r>
            <a:r>
              <a:rPr lang="pl-PL" sz="2000" b="0" i="0" u="none" strike="noStrike" kern="0" cap="none" spc="0" baseline="0">
                <a:solidFill>
                  <a:srgbClr val="000000"/>
                </a:solidFill>
                <a:uFillTx/>
                <a:latin typeface="Arial" pitchFamily="34"/>
                <a:ea typeface="Microsoft YaHei"/>
                <a:cs typeface="Arial" pitchFamily="34"/>
              </a:rPr>
              <a:t>na wymaganym minimalnym poziomie 56%, mierzony w okresie do 4 tygodni                        od zakończenia przez uczestnika  udziału w projekcie.</a:t>
            </a:r>
            <a:endParaRPr lang="pl-PL" sz="2000" b="1" i="0" u="none" strike="noStrike" kern="1200" cap="none" spc="0" baseline="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400" b="1" i="0" u="none" strike="noStrike" kern="1200" cap="none" spc="0" baseline="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400" b="0" i="0" u="none" strike="noStrike" kern="1200" cap="none" spc="0" baseline="0">
              <a:solidFill>
                <a:srgbClr val="000000"/>
              </a:solidFill>
              <a:uFillTx/>
              <a:latin typeface="Arial" pitchFamily="34"/>
              <a:ea typeface="Microsoft YaHei"/>
              <a:cs typeface="Arial" pitchFamily="34"/>
            </a:endParaRPr>
          </a:p>
        </p:txBody>
      </p:sp>
      <p:sp>
        <p:nvSpPr>
          <p:cNvPr id="4" name="Rectangle 4"/>
          <p:cNvSpPr/>
          <p:nvPr/>
        </p:nvSpPr>
        <p:spPr>
          <a:xfrm>
            <a:off x="755577" y="3068964"/>
            <a:ext cx="7704853" cy="1231084"/>
          </a:xfrm>
          <a:prstGeom prst="rect">
            <a:avLst/>
          </a:prstGeom>
          <a:noFill/>
          <a:ln>
            <a:noFill/>
            <a:prstDash val="solid"/>
          </a:ln>
        </p:spPr>
        <p:txBody>
          <a:bodyPr vert="horz" wrap="square" lIns="457053" tIns="38084" rIns="91440" bIns="38084" anchor="ctr" anchorCtr="0" compatLnSpc="1">
            <a:spAutoFit/>
          </a:bodyPr>
          <a:lstStyle/>
          <a:p>
            <a:pPr marL="0" marR="0" lvl="0" indent="0" algn="just" defTabSz="914400" rtl="0"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endParaRPr lang="pl-PL" sz="1600" b="0" i="0" u="none" strike="noStrike" kern="1200" cap="none" spc="0" baseline="0">
              <a:solidFill>
                <a:srgbClr val="000000"/>
              </a:solidFill>
              <a:uFillTx/>
              <a:latin typeface="Arial" pitchFamily="34"/>
              <a:ea typeface="Times New Roman" pitchFamily="18"/>
              <a:cs typeface="Arial" pitchFamily="34"/>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600" b="1" i="0" u="none" strike="noStrike" kern="1200" cap="none" spc="0" baseline="0">
              <a:solidFill>
                <a:srgbClr val="0D0D0D"/>
              </a:solidFill>
              <a:uFillTx/>
              <a:latin typeface="Arial" pitchFamily="34"/>
              <a:ea typeface="Microsoft YaHei"/>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900" b="0" i="0" u="none" strike="noStrike" kern="1200" cap="none" spc="0" baseline="0">
                <a:solidFill>
                  <a:srgbClr val="000000"/>
                </a:solidFill>
                <a:uFillTx/>
                <a:latin typeface="Arial" pitchFamily="34"/>
                <a:ea typeface="Microsoft YaHei"/>
                <a:cs typeface="Arial" pitchFamily="34"/>
              </a:rPr>
              <a:t/>
            </a:r>
            <a:br>
              <a:rPr lang="pl-PL" sz="900" b="0" i="0" u="none" strike="noStrike" kern="1200" cap="none" spc="0" baseline="0">
                <a:solidFill>
                  <a:srgbClr val="000000"/>
                </a:solidFill>
                <a:uFillTx/>
                <a:latin typeface="Arial" pitchFamily="34"/>
                <a:ea typeface="Microsoft YaHei"/>
                <a:cs typeface="Arial" pitchFamily="34"/>
              </a:rPr>
            </a:br>
            <a:endParaRPr lang="pl-PL" sz="1800" b="0" i="0" u="none" strike="noStrike" kern="1200" cap="none" spc="0" baseline="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929815626"/>
      </p:ext>
    </p:extLst>
  </p:cSld>
  <p:clrMapOvr>
    <a:masterClrMapping/>
  </p:clrMapOvr>
  <p:transition spd="slow">
    <p:push dir="u"/>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srcRect/>
          <a:stretch>
            <a:fillRect/>
          </a:stretch>
        </p:blipFill>
        <p:spPr>
          <a:xfrm>
            <a:off x="0" y="5981703"/>
            <a:ext cx="9144000" cy="876296"/>
          </a:xfrm>
          <a:prstGeom prst="rect">
            <a:avLst/>
          </a:prstGeom>
          <a:noFill/>
          <a:ln>
            <a:noFill/>
          </a:ln>
        </p:spPr>
      </p:pic>
      <p:sp>
        <p:nvSpPr>
          <p:cNvPr id="3" name="AutoShape 3"/>
          <p:cNvSpPr/>
          <p:nvPr/>
        </p:nvSpPr>
        <p:spPr>
          <a:xfrm>
            <a:off x="539550" y="404667"/>
            <a:ext cx="8191231" cy="5688628"/>
          </a:xfrm>
          <a:custGeom>
            <a:avLst/>
            <a:gdLst>
              <a:gd name="f0" fmla="val 10800000"/>
              <a:gd name="f1" fmla="val 5400000"/>
              <a:gd name="f2" fmla="val 180"/>
              <a:gd name="f3" fmla="val w"/>
              <a:gd name="f4" fmla="val h"/>
              <a:gd name="f5" fmla="val 0"/>
              <a:gd name="f6" fmla="val 21600"/>
              <a:gd name="f7" fmla="val 10788"/>
              <a:gd name="f8" fmla="val 10800"/>
              <a:gd name="f9" fmla="val 19099"/>
              <a:gd name="f10" fmla="val 8466"/>
              <a:gd name="f11" fmla="val 8490"/>
              <a:gd name="f12" fmla="val 19440"/>
              <a:gd name="f13" fmla="val 8537"/>
              <a:gd name="f14" fmla="val 20008"/>
              <a:gd name="f15" fmla="val 8607"/>
              <a:gd name="f16" fmla="val 20349"/>
              <a:gd name="f17" fmla="val 8701"/>
              <a:gd name="f18" fmla="val 20691"/>
              <a:gd name="f19" fmla="val 8842"/>
              <a:gd name="f20" fmla="val 21145"/>
              <a:gd name="f21" fmla="val 9053"/>
              <a:gd name="f22" fmla="val 21373"/>
              <a:gd name="f23" fmla="val 9264"/>
              <a:gd name="f24" fmla="val 9545"/>
              <a:gd name="f25" fmla="val 10718"/>
              <a:gd name="f26" fmla="val 11891"/>
              <a:gd name="f27" fmla="val 12266"/>
              <a:gd name="f28" fmla="val 12477"/>
              <a:gd name="f29" fmla="val 21429"/>
              <a:gd name="f30" fmla="val 12618"/>
              <a:gd name="f31" fmla="val 21202"/>
              <a:gd name="f32" fmla="val 12758"/>
              <a:gd name="f33" fmla="val 20861"/>
              <a:gd name="f34" fmla="val 12922"/>
              <a:gd name="f35" fmla="val 12993"/>
              <a:gd name="f36" fmla="val 19952"/>
              <a:gd name="f37" fmla="val 13016"/>
              <a:gd name="f38" fmla="val 13063"/>
              <a:gd name="f39" fmla="val 9076"/>
              <a:gd name="f40" fmla="val 19611"/>
              <a:gd name="f41" fmla="val 9123"/>
              <a:gd name="f42" fmla="val 19781"/>
              <a:gd name="f43" fmla="val 9193"/>
              <a:gd name="f44" fmla="val 20179"/>
              <a:gd name="f45" fmla="val 9334"/>
              <a:gd name="f46" fmla="val 20293"/>
              <a:gd name="f47" fmla="val 9405"/>
              <a:gd name="f48" fmla="val 12031"/>
              <a:gd name="f49" fmla="val 12172"/>
              <a:gd name="f50" fmla="val 20236"/>
              <a:gd name="f51" fmla="val 12336"/>
              <a:gd name="f52" fmla="val 12383"/>
              <a:gd name="f53" fmla="val 19838"/>
              <a:gd name="f54" fmla="val 12430"/>
              <a:gd name="f55" fmla="+- 0 0 -90"/>
              <a:gd name="f56" fmla="*/ f3 1 21600"/>
              <a:gd name="f57" fmla="*/ f4 1 21600"/>
              <a:gd name="f58" fmla="+- f6 0 f5"/>
              <a:gd name="f59" fmla="*/ f55 f0 1"/>
              <a:gd name="f60" fmla="*/ f58 1 21600"/>
              <a:gd name="f61" fmla="*/ 1800225 f58 1"/>
              <a:gd name="f62" fmla="*/ 0 f58 1"/>
              <a:gd name="f63" fmla="*/ 755650 f58 1"/>
              <a:gd name="f64" fmla="*/ 1425030 f58 1"/>
              <a:gd name="f65" fmla="*/ 1511300 f58 1"/>
              <a:gd name="f66" fmla="*/ 3600450 f58 1"/>
              <a:gd name="f67" fmla="*/ 1004 f58 1"/>
              <a:gd name="f68" fmla="*/ 511 f58 1"/>
              <a:gd name="f69" fmla="*/ 20542 f58 1"/>
              <a:gd name="f70" fmla="*/ 18765 f58 1"/>
              <a:gd name="f71" fmla="*/ f59 1 f2"/>
              <a:gd name="f72" fmla="*/ f61 1 21600"/>
              <a:gd name="f73" fmla="*/ f62 1 21600"/>
              <a:gd name="f74" fmla="*/ f63 1 21600"/>
              <a:gd name="f75" fmla="*/ f64 1 21600"/>
              <a:gd name="f76" fmla="*/ f65 1 21600"/>
              <a:gd name="f77" fmla="*/ f66 1 21600"/>
              <a:gd name="f78" fmla="*/ f67 1 21600"/>
              <a:gd name="f79" fmla="*/ f68 1 21600"/>
              <a:gd name="f80" fmla="*/ f69 1 21600"/>
              <a:gd name="f81" fmla="*/ f70 1 21600"/>
              <a:gd name="f82" fmla="+- f71 0 f1"/>
              <a:gd name="f83" fmla="*/ f72 1 f60"/>
              <a:gd name="f84" fmla="*/ f73 1 f60"/>
              <a:gd name="f85" fmla="*/ f74 1 f60"/>
              <a:gd name="f86" fmla="*/ f75 1 f60"/>
              <a:gd name="f87" fmla="*/ f76 1 f60"/>
              <a:gd name="f88" fmla="*/ f77 1 f60"/>
              <a:gd name="f89" fmla="*/ f78 1 f60"/>
              <a:gd name="f90" fmla="*/ f80 1 f60"/>
              <a:gd name="f91" fmla="*/ f79 1 f60"/>
              <a:gd name="f92" fmla="*/ f81 1 f60"/>
              <a:gd name="f93" fmla="*/ f89 f56 1"/>
              <a:gd name="f94" fmla="*/ f90 f56 1"/>
              <a:gd name="f95" fmla="*/ f92 f57 1"/>
              <a:gd name="f96" fmla="*/ f91 f57 1"/>
              <a:gd name="f97" fmla="*/ f83 f56 1"/>
              <a:gd name="f98" fmla="*/ f84 f57 1"/>
              <a:gd name="f99" fmla="*/ f84 f56 1"/>
              <a:gd name="f100" fmla="*/ f85 f57 1"/>
              <a:gd name="f101" fmla="*/ f86 f57 1"/>
              <a:gd name="f102" fmla="*/ f87 f57 1"/>
              <a:gd name="f103" fmla="*/ f88 f56 1"/>
            </a:gdLst>
            <a:ahLst/>
            <a:cxnLst>
              <a:cxn ang="3cd4">
                <a:pos x="hc" y="t"/>
              </a:cxn>
              <a:cxn ang="0">
                <a:pos x="r" y="vc"/>
              </a:cxn>
              <a:cxn ang="cd4">
                <a:pos x="hc" y="b"/>
              </a:cxn>
              <a:cxn ang="cd2">
                <a:pos x="l" y="vc"/>
              </a:cxn>
              <a:cxn ang="f82">
                <a:pos x="f97" y="f98"/>
              </a:cxn>
              <a:cxn ang="f82">
                <a:pos x="f99" y="f98"/>
              </a:cxn>
              <a:cxn ang="f82">
                <a:pos x="f99" y="f100"/>
              </a:cxn>
              <a:cxn ang="f82">
                <a:pos x="f99" y="f101"/>
              </a:cxn>
              <a:cxn ang="f82">
                <a:pos x="f97" y="f102"/>
              </a:cxn>
              <a:cxn ang="f82">
                <a:pos x="f103" y="f101"/>
              </a:cxn>
              <a:cxn ang="f82">
                <a:pos x="f103" y="f100"/>
              </a:cxn>
              <a:cxn ang="f82">
                <a:pos x="f103" y="f98"/>
              </a:cxn>
            </a:cxnLst>
            <a:rect l="f93" t="f96" r="f94" b="f95"/>
            <a:pathLst>
              <a:path w="21600" h="21600">
                <a:moveTo>
                  <a:pt x="f7" y="f5"/>
                </a:moveTo>
                <a:lnTo>
                  <a:pt x="f5" y="f5"/>
                </a:lnTo>
                <a:lnTo>
                  <a:pt x="f5" y="f8"/>
                </a:lnTo>
                <a:lnTo>
                  <a:pt x="f5" y="f9"/>
                </a:lnTo>
                <a:lnTo>
                  <a:pt x="f10" y="f9"/>
                </a:lnTo>
                <a:lnTo>
                  <a:pt x="f11" y="f12"/>
                </a:lnTo>
                <a:lnTo>
                  <a:pt x="f13" y="f14"/>
                </a:lnTo>
                <a:lnTo>
                  <a:pt x="f15" y="f16"/>
                </a:lnTo>
                <a:lnTo>
                  <a:pt x="f17" y="f18"/>
                </a:lnTo>
                <a:lnTo>
                  <a:pt x="f19" y="f20"/>
                </a:lnTo>
                <a:lnTo>
                  <a:pt x="f21" y="f22"/>
                </a:lnTo>
                <a:lnTo>
                  <a:pt x="f23" y="f6"/>
                </a:lnTo>
                <a:lnTo>
                  <a:pt x="f24" y="f6"/>
                </a:lnTo>
                <a:lnTo>
                  <a:pt x="f25" y="f6"/>
                </a:lnTo>
                <a:lnTo>
                  <a:pt x="f26" y="f6"/>
                </a:lnTo>
                <a:lnTo>
                  <a:pt x="f27" y="f6"/>
                </a:lnTo>
                <a:lnTo>
                  <a:pt x="f28" y="f29"/>
                </a:lnTo>
                <a:lnTo>
                  <a:pt x="f30" y="f31"/>
                </a:lnTo>
                <a:lnTo>
                  <a:pt x="f32" y="f33"/>
                </a:lnTo>
                <a:lnTo>
                  <a:pt x="f34" y="f16"/>
                </a:lnTo>
                <a:lnTo>
                  <a:pt x="f35" y="f36"/>
                </a:lnTo>
                <a:lnTo>
                  <a:pt x="f37" y="f12"/>
                </a:lnTo>
                <a:lnTo>
                  <a:pt x="f38" y="f9"/>
                </a:lnTo>
                <a:lnTo>
                  <a:pt x="f6" y="f9"/>
                </a:lnTo>
                <a:lnTo>
                  <a:pt x="f6" y="f8"/>
                </a:lnTo>
                <a:lnTo>
                  <a:pt x="f6" y="f5"/>
                </a:lnTo>
                <a:lnTo>
                  <a:pt x="f7" y="f5"/>
                </a:lnTo>
                <a:close/>
                <a:moveTo>
                  <a:pt x="f21" y="f9"/>
                </a:moveTo>
                <a:lnTo>
                  <a:pt x="f21" y="f12"/>
                </a:lnTo>
                <a:lnTo>
                  <a:pt x="f39" y="f40"/>
                </a:lnTo>
                <a:lnTo>
                  <a:pt x="f41" y="f42"/>
                </a:lnTo>
                <a:lnTo>
                  <a:pt x="f43" y="f14"/>
                </a:lnTo>
                <a:lnTo>
                  <a:pt x="f23" y="f44"/>
                </a:lnTo>
                <a:lnTo>
                  <a:pt x="f45" y="f46"/>
                </a:lnTo>
                <a:lnTo>
                  <a:pt x="f47" y="f16"/>
                </a:lnTo>
                <a:lnTo>
                  <a:pt x="f24" y="f16"/>
                </a:lnTo>
                <a:lnTo>
                  <a:pt x="f26" y="f16"/>
                </a:lnTo>
                <a:lnTo>
                  <a:pt x="f48" y="f16"/>
                </a:lnTo>
                <a:lnTo>
                  <a:pt x="f49" y="f50"/>
                </a:lnTo>
                <a:lnTo>
                  <a:pt x="f27" y="f44"/>
                </a:lnTo>
                <a:lnTo>
                  <a:pt x="f51" y="f14"/>
                </a:lnTo>
                <a:lnTo>
                  <a:pt x="f52" y="f53"/>
                </a:lnTo>
                <a:lnTo>
                  <a:pt x="f54" y="f40"/>
                </a:lnTo>
                <a:lnTo>
                  <a:pt x="f28" y="f12"/>
                </a:lnTo>
                <a:lnTo>
                  <a:pt x="f28" y="f9"/>
                </a:lnTo>
                <a:lnTo>
                  <a:pt x="f21" y="f9"/>
                </a:lnTo>
                <a:close/>
              </a:path>
              <a:path w="21600" h="21600">
                <a:moveTo>
                  <a:pt x="f21" y="f9"/>
                </a:moveTo>
                <a:lnTo>
                  <a:pt x="f5" y="f9"/>
                </a:lnTo>
                <a:lnTo>
                  <a:pt x="f6" y="f9"/>
                </a:lnTo>
              </a:path>
            </a:pathLst>
          </a:custGeom>
          <a:solidFill>
            <a:srgbClr val="99CCFF"/>
          </a:solidFill>
          <a:ln w="9363">
            <a:solidFill>
              <a:srgbClr val="000000"/>
            </a:solidFill>
            <a:prstDash val="solid"/>
            <a:miter/>
          </a:ln>
          <a:effectLst>
            <a:outerShdw dist="107926" dir="2700000" algn="tl">
              <a:srgbClr val="808080"/>
            </a:outerShdw>
          </a:effectLst>
        </p:spPr>
        <p:txBody>
          <a:bodyPr vert="horz" wrap="square" lIns="90004" tIns="46798" rIns="90004" bIns="46798" anchor="t" anchorCtr="0" compatLnSpc="1">
            <a:noAutofit/>
          </a:bodyPr>
          <a:lstStyle/>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000" b="1" i="0" u="sng" strike="noStrike" kern="1200" cap="none" spc="0" baseline="0" dirty="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2000" b="1" i="0" u="sng" strike="noStrike" kern="1200" cap="none" spc="0" baseline="0" dirty="0">
              <a:solidFill>
                <a:srgbClr val="000000"/>
              </a:solidFill>
              <a:uFillTx/>
              <a:latin typeface="Arial" pitchFamily="34"/>
              <a:ea typeface="Microsoft YaHei"/>
              <a:cs typeface="Arial" pitchFamily="34"/>
            </a:endParaRP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pl-PL" sz="2000" b="1" i="0" u="sng" strike="noStrike" kern="1200" cap="none" spc="0" baseline="0" dirty="0">
                <a:solidFill>
                  <a:srgbClr val="000000"/>
                </a:solidFill>
                <a:uFillTx/>
                <a:latin typeface="Arial" pitchFamily="34"/>
                <a:ea typeface="Microsoft YaHei"/>
                <a:cs typeface="Arial" pitchFamily="34"/>
              </a:rPr>
              <a:t>WAŻNE </a:t>
            </a:r>
            <a:r>
              <a:rPr lang="pl-PL" sz="2000" b="0" i="0" u="none" strike="noStrike" kern="1200" cap="none" spc="0" baseline="0" dirty="0">
                <a:solidFill>
                  <a:srgbClr val="000000"/>
                </a:solidFill>
                <a:uFillTx/>
                <a:latin typeface="Arial" pitchFamily="34"/>
                <a:ea typeface="Microsoft YaHei"/>
                <a:cs typeface="Arial" pitchFamily="34"/>
              </a:rPr>
              <a:t>– We wniosku o dofinansowanie należy uwzględnić jako </a:t>
            </a:r>
            <a:r>
              <a:rPr lang="pl-PL" sz="2000" b="1" i="0" u="sng" strike="noStrike" kern="1200" cap="none" spc="0" baseline="0" dirty="0">
                <a:solidFill>
                  <a:srgbClr val="000000"/>
                </a:solidFill>
                <a:uFillTx/>
                <a:latin typeface="Arial" pitchFamily="34"/>
                <a:ea typeface="Microsoft YaHei"/>
                <a:cs typeface="Arial" pitchFamily="34"/>
              </a:rPr>
              <a:t>dwa odrębne wskaźniki:</a:t>
            </a:r>
          </a:p>
          <a:p>
            <a:pPr marL="0" marR="0" lvl="0" indent="0" algn="just"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pl-PL" sz="1100" b="1" i="0" u="sng" strike="noStrike" kern="1200" cap="none" spc="0" baseline="0" dirty="0">
              <a:solidFill>
                <a:srgbClr val="000000"/>
              </a:solidFill>
              <a:uFillTx/>
              <a:latin typeface="Arial" pitchFamily="34"/>
              <a:ea typeface="Microsoft YaHei"/>
              <a:cs typeface="Arial" pitchFamily="34"/>
            </a:endParaRPr>
          </a:p>
          <a:p>
            <a:pPr marL="269876" marR="0" lvl="0" indent="-269876"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800" b="1" i="0" u="none" strike="noStrike" kern="1200" cap="none" spc="0" baseline="0" dirty="0">
                <a:solidFill>
                  <a:srgbClr val="000000"/>
                </a:solidFill>
                <a:uFillTx/>
                <a:latin typeface="Arial" pitchFamily="34"/>
                <a:ea typeface="Microsoft YaHei"/>
                <a:cs typeface="Arial" pitchFamily="34"/>
              </a:rPr>
              <a:t>wskaźnik efektywności społeczno-zatrudnieniowej w wymiarze zatrudnieniowym - </a:t>
            </a:r>
            <a:r>
              <a:rPr lang="pl-PL" sz="1800" b="0" i="0" u="none" strike="noStrike" kern="0" cap="none" spc="0" baseline="0" dirty="0">
                <a:solidFill>
                  <a:srgbClr val="000000"/>
                </a:solidFill>
                <a:uFillTx/>
                <a:latin typeface="Arial" pitchFamily="34"/>
                <a:ea typeface="Microsoft YaHei"/>
                <a:cs typeface="Arial" pitchFamily="34"/>
              </a:rPr>
              <a:t>na wymaganym minimalnym poziomie 22</a:t>
            </a:r>
            <a:r>
              <a:rPr lang="pl-PL" sz="1800" b="0" i="0" u="none" strike="noStrike" kern="0" cap="none" spc="0" baseline="0" dirty="0" smtClean="0">
                <a:solidFill>
                  <a:srgbClr val="000000"/>
                </a:solidFill>
                <a:uFillTx/>
                <a:latin typeface="Arial" pitchFamily="34"/>
                <a:ea typeface="Microsoft YaHei"/>
                <a:cs typeface="Arial" pitchFamily="34"/>
              </a:rPr>
              <a:t>%/ </a:t>
            </a:r>
            <a:r>
              <a:rPr lang="pl-PL" sz="1800" b="0" i="0" u="none" strike="noStrike" kern="0" cap="none" spc="0" baseline="0" dirty="0">
                <a:solidFill>
                  <a:srgbClr val="000000"/>
                </a:solidFill>
                <a:uFillTx/>
                <a:latin typeface="Arial" pitchFamily="34"/>
                <a:ea typeface="Microsoft YaHei"/>
                <a:cs typeface="Arial" pitchFamily="34"/>
              </a:rPr>
              <a:t>12%, mierzony w okresie do 3 </a:t>
            </a:r>
            <a:r>
              <a:rPr lang="pl-PL" sz="1800" b="0" i="0" u="none" strike="noStrike" kern="0" cap="none" spc="0" baseline="0" dirty="0" err="1">
                <a:solidFill>
                  <a:srgbClr val="000000"/>
                </a:solidFill>
                <a:uFillTx/>
                <a:latin typeface="Arial" pitchFamily="34"/>
                <a:ea typeface="Microsoft YaHei"/>
                <a:cs typeface="Arial" pitchFamily="34"/>
              </a:rPr>
              <a:t>m-cy</a:t>
            </a:r>
            <a:r>
              <a:rPr lang="pl-PL" sz="1800" b="0" i="0" u="none" strike="noStrike" kern="0" cap="none" spc="0" baseline="0" dirty="0">
                <a:solidFill>
                  <a:srgbClr val="000000"/>
                </a:solidFill>
                <a:uFillTx/>
                <a:latin typeface="Arial" pitchFamily="34"/>
                <a:ea typeface="Microsoft YaHei"/>
                <a:cs typeface="Arial" pitchFamily="34"/>
              </a:rPr>
              <a:t> od zakończenia przez uczestnika  udziału w projekcie,</a:t>
            </a:r>
          </a:p>
          <a:p>
            <a:pPr marL="269876" marR="0" lvl="0" indent="-269876" algn="just" defTabSz="449263" rtl="0" fontAlgn="auto" hangingPunct="0">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r>
              <a:rPr lang="pl-PL" sz="1800" b="0" i="0" u="none" strike="noStrike" kern="1200" cap="none" spc="0" baseline="0" dirty="0">
                <a:solidFill>
                  <a:srgbClr val="000000"/>
                </a:solidFill>
                <a:uFillTx/>
                <a:latin typeface="Arial" pitchFamily="34"/>
                <a:ea typeface="Microsoft YaHei"/>
                <a:cs typeface="Arial" pitchFamily="34"/>
              </a:rPr>
              <a:t>wskaźnik rezultatu bezpośredniego</a:t>
            </a:r>
            <a:r>
              <a:rPr lang="pl-PL" sz="1800" b="1" i="0" u="none" strike="noStrike" kern="1200" cap="none" spc="0" baseline="0" dirty="0">
                <a:solidFill>
                  <a:srgbClr val="000000"/>
                </a:solidFill>
                <a:uFillTx/>
                <a:latin typeface="Arial" pitchFamily="34"/>
                <a:ea typeface="Microsoft YaHei"/>
                <a:cs typeface="Arial" pitchFamily="34"/>
              </a:rPr>
              <a:t> „liczba osób zagrożonych ubóstwem lub wykluczeniem społecznym pracujących po opuszczeniu programu (łącznie z pracującymi na własny rachunek)” </a:t>
            </a:r>
            <a:r>
              <a:rPr lang="pl-PL" sz="1800" b="1" i="0" u="none" strike="noStrike" kern="1200" cap="none" spc="0" baseline="0" dirty="0" smtClean="0">
                <a:solidFill>
                  <a:srgbClr val="000000"/>
                </a:solidFill>
                <a:uFillTx/>
                <a:latin typeface="Arial" pitchFamily="34"/>
                <a:ea typeface="Microsoft YaHei"/>
                <a:cs typeface="Arial" pitchFamily="34"/>
              </a:rPr>
              <a:t>– </a:t>
            </a:r>
            <a:r>
              <a:rPr lang="pl-PL" sz="1800" i="0" u="none" strike="noStrike" kern="1200" cap="none" spc="0" baseline="0" dirty="0" smtClean="0">
                <a:solidFill>
                  <a:srgbClr val="000000"/>
                </a:solidFill>
                <a:uFillTx/>
                <a:latin typeface="Arial" pitchFamily="34"/>
                <a:ea typeface="Microsoft YaHei"/>
                <a:cs typeface="Arial" pitchFamily="34"/>
              </a:rPr>
              <a:t>poziom określony przez Beneficjenta (poziom 20% określony w Regulaminie dotyczy Działania</a:t>
            </a:r>
            <a:r>
              <a:rPr lang="pl-PL" sz="1800" i="0" u="none" strike="noStrike" kern="1200" cap="none" spc="0" dirty="0" smtClean="0">
                <a:solidFill>
                  <a:srgbClr val="000000"/>
                </a:solidFill>
                <a:uFillTx/>
                <a:latin typeface="Arial" pitchFamily="34"/>
                <a:ea typeface="Microsoft YaHei"/>
                <a:cs typeface="Arial" pitchFamily="34"/>
              </a:rPr>
              <a:t> 8.2, nie konkretnego projektu)</a:t>
            </a:r>
            <a:r>
              <a:rPr lang="pl-PL" sz="1800" i="0" u="none" strike="noStrike" kern="1200" cap="none" spc="0" baseline="0" dirty="0" smtClean="0">
                <a:solidFill>
                  <a:srgbClr val="000000"/>
                </a:solidFill>
                <a:uFillTx/>
                <a:latin typeface="Arial" pitchFamily="34"/>
                <a:ea typeface="Microsoft YaHei"/>
                <a:cs typeface="Arial" pitchFamily="34"/>
              </a:rPr>
              <a:t>,</a:t>
            </a:r>
            <a:r>
              <a:rPr lang="pl-PL" sz="1800" i="0" u="none" strike="noStrike" kern="1200" cap="none" spc="0" dirty="0" smtClean="0">
                <a:solidFill>
                  <a:srgbClr val="000000"/>
                </a:solidFill>
                <a:uFillTx/>
                <a:latin typeface="Arial" pitchFamily="34"/>
                <a:ea typeface="Microsoft YaHei"/>
                <a:cs typeface="Arial" pitchFamily="34"/>
              </a:rPr>
              <a:t> </a:t>
            </a:r>
            <a:r>
              <a:rPr lang="pl-PL" sz="1800" b="0" i="0" u="none" strike="noStrike" kern="0" cap="none" spc="0" baseline="0" dirty="0" smtClean="0">
                <a:solidFill>
                  <a:srgbClr val="000000"/>
                </a:solidFill>
                <a:uFillTx/>
                <a:latin typeface="Arial" pitchFamily="34"/>
                <a:ea typeface="Microsoft YaHei"/>
                <a:cs typeface="Arial" pitchFamily="34"/>
              </a:rPr>
              <a:t>mierzony </a:t>
            </a:r>
            <a:r>
              <a:rPr lang="pl-PL" sz="1800" b="0" i="0" u="none" strike="noStrike" kern="0" cap="none" spc="0" baseline="0" dirty="0">
                <a:solidFill>
                  <a:srgbClr val="000000"/>
                </a:solidFill>
                <a:uFillTx/>
                <a:latin typeface="Arial" pitchFamily="34"/>
                <a:ea typeface="Microsoft YaHei"/>
                <a:cs typeface="Arial" pitchFamily="34"/>
              </a:rPr>
              <a:t>w okresie do 4 tygodni od zakończenia przez uczestnika udziału </a:t>
            </a:r>
            <a:r>
              <a:rPr lang="pl-PL" sz="1800" b="0" i="0" u="none" strike="noStrike" kern="0" cap="none" spc="0" baseline="0" dirty="0" smtClean="0">
                <a:solidFill>
                  <a:srgbClr val="000000"/>
                </a:solidFill>
                <a:uFillTx/>
                <a:latin typeface="Arial" pitchFamily="34"/>
                <a:ea typeface="Microsoft YaHei"/>
                <a:cs typeface="Arial" pitchFamily="34"/>
              </a:rPr>
              <a:t>w </a:t>
            </a:r>
            <a:r>
              <a:rPr lang="pl-PL" sz="1800" b="0" i="0" u="none" strike="noStrike" kern="0" cap="none" spc="0" baseline="0" dirty="0">
                <a:solidFill>
                  <a:srgbClr val="000000"/>
                </a:solidFill>
                <a:uFillTx/>
                <a:latin typeface="Arial" pitchFamily="34"/>
                <a:ea typeface="Microsoft YaHei"/>
                <a:cs typeface="Arial" pitchFamily="34"/>
              </a:rPr>
              <a:t>projekcie.</a:t>
            </a:r>
            <a:endParaRPr lang="pl-PL" sz="1800" b="1" i="0" u="none" strike="noStrike" kern="1200" cap="none" spc="0" baseline="0" dirty="0">
              <a:solidFill>
                <a:srgbClr val="000000"/>
              </a:solidFill>
              <a:uFillTx/>
              <a:latin typeface="Arial" pitchFamily="34"/>
              <a:ea typeface="Microsoft YaHei"/>
              <a:cs typeface="Arial" pitchFamily="34"/>
            </a:endParaRPr>
          </a:p>
        </p:txBody>
      </p:sp>
    </p:spTree>
    <p:extLst>
      <p:ext uri="{BB962C8B-B14F-4D97-AF65-F5344CB8AC3E}">
        <p14:creationId xmlns="" xmlns:p14="http://schemas.microsoft.com/office/powerpoint/2010/main" val="282292917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57158" y="1214422"/>
            <a:ext cx="8369954" cy="542928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just"/>
            <a:r>
              <a:rPr lang="pl-PL" sz="2000" b="1" dirty="0" smtClean="0">
                <a:solidFill>
                  <a:schemeClr val="tx1"/>
                </a:solidFill>
                <a:latin typeface="Arial"/>
              </a:rPr>
              <a:t>Składanie wniosków o dofinansowanie projektów:</a:t>
            </a:r>
          </a:p>
          <a:p>
            <a:pPr algn="just"/>
            <a:endParaRPr lang="pl-PL" sz="2000" b="1" dirty="0" smtClean="0">
              <a:solidFill>
                <a:schemeClr val="tx1"/>
              </a:solidFill>
              <a:latin typeface="Arial"/>
            </a:endParaRPr>
          </a:p>
          <a:p>
            <a:pPr algn="just"/>
            <a:r>
              <a:rPr lang="x-none" sz="1600" b="1" smtClean="0">
                <a:solidFill>
                  <a:schemeClr val="tx1"/>
                </a:solidFill>
              </a:rPr>
              <a:t>Nabór wniosków o dofinansowanie projektów </a:t>
            </a:r>
            <a:r>
              <a:rPr lang="pl-PL" sz="1600" b="1" dirty="0" smtClean="0">
                <a:solidFill>
                  <a:schemeClr val="tx1"/>
                </a:solidFill>
              </a:rPr>
              <a:t>określony jest w Regulaminie konkursu.</a:t>
            </a:r>
          </a:p>
          <a:p>
            <a:pPr algn="just"/>
            <a:endParaRPr lang="pl-PL" sz="1600" b="1" dirty="0" smtClean="0">
              <a:solidFill>
                <a:schemeClr val="tx1"/>
              </a:solidFill>
            </a:endParaRPr>
          </a:p>
          <a:p>
            <a:pPr algn="just"/>
            <a:r>
              <a:rPr lang="x-none" sz="1600" b="1" smtClean="0">
                <a:solidFill>
                  <a:schemeClr val="tx1"/>
                </a:solidFill>
              </a:rPr>
              <a:t>Wnioski o dofinansowanie projektów należy składać:</a:t>
            </a:r>
            <a:endParaRPr lang="pl-PL" sz="1600" b="1" dirty="0" smtClean="0">
              <a:solidFill>
                <a:schemeClr val="tx1"/>
              </a:solidFill>
            </a:endParaRPr>
          </a:p>
          <a:p>
            <a:pPr lvl="0" algn="just" fontAlgn="auto"/>
            <a:r>
              <a:rPr lang="pl-PL" sz="1600" u="sng" dirty="0" smtClean="0">
                <a:solidFill>
                  <a:schemeClr val="tx1"/>
                </a:solidFill>
              </a:rPr>
              <a:t>w formie </a:t>
            </a:r>
            <a:r>
              <a:rPr lang="x-none" sz="1600" u="sng" smtClean="0">
                <a:solidFill>
                  <a:schemeClr val="tx1"/>
                </a:solidFill>
              </a:rPr>
              <a:t>dokumentu elektronicznego</a:t>
            </a:r>
            <a:r>
              <a:rPr lang="x-none" sz="1600" smtClean="0">
                <a:solidFill>
                  <a:schemeClr val="tx1"/>
                </a:solidFill>
              </a:rPr>
              <a:t> za pośrednictwem </a:t>
            </a:r>
            <a:r>
              <a:rPr lang="pl-PL" sz="1600" dirty="0" smtClean="0">
                <a:solidFill>
                  <a:schemeClr val="tx1"/>
                </a:solidFill>
              </a:rPr>
              <a:t>Lokalnego Systemu Informatycznego (LSI WUP) do obsługi procesu naboru wniosków                                        o dofinansowanie </a:t>
            </a:r>
            <a:r>
              <a:rPr lang="x-none" sz="1600" smtClean="0">
                <a:solidFill>
                  <a:schemeClr val="tx1"/>
                </a:solidFill>
              </a:rPr>
              <a:t>dostępn</a:t>
            </a:r>
            <a:r>
              <a:rPr lang="pl-PL" sz="1600" dirty="0" smtClean="0">
                <a:solidFill>
                  <a:schemeClr val="tx1"/>
                </a:solidFill>
              </a:rPr>
              <a:t>ego</a:t>
            </a:r>
            <a:r>
              <a:rPr lang="x-none" sz="1600" smtClean="0">
                <a:solidFill>
                  <a:schemeClr val="tx1"/>
                </a:solidFill>
              </a:rPr>
              <a:t> pod adresem</a:t>
            </a:r>
            <a:r>
              <a:rPr lang="pl-PL" sz="1600" dirty="0" smtClean="0">
                <a:solidFill>
                  <a:schemeClr val="tx1"/>
                </a:solidFill>
              </a:rPr>
              <a:t> </a:t>
            </a:r>
            <a:r>
              <a:rPr lang="pl-PL" sz="1600" i="1" u="sng" dirty="0" smtClean="0">
                <a:solidFill>
                  <a:srgbClr val="C00000"/>
                </a:solidFill>
              </a:rPr>
              <a:t>https://lsi.wup-rzeszow.pl </a:t>
            </a:r>
            <a:r>
              <a:rPr lang="pl-PL" sz="1600" dirty="0" smtClean="0">
                <a:solidFill>
                  <a:schemeClr val="tx1"/>
                </a:solidFill>
              </a:rPr>
              <a:t>do godziny 23:59 ostatniego dnia naboru.</a:t>
            </a:r>
          </a:p>
          <a:p>
            <a:pPr algn="just"/>
            <a:r>
              <a:rPr lang="pl-PL" sz="1600" b="1" dirty="0" smtClean="0">
                <a:solidFill>
                  <a:schemeClr val="tx1"/>
                </a:solidFill>
              </a:rPr>
              <a:t>oraz </a:t>
            </a:r>
            <a:endParaRPr lang="pl-PL" sz="1600" dirty="0" smtClean="0">
              <a:solidFill>
                <a:schemeClr val="tx1"/>
              </a:solidFill>
            </a:endParaRPr>
          </a:p>
          <a:p>
            <a:pPr lvl="0" algn="just"/>
            <a:r>
              <a:rPr lang="pl-PL" sz="1600" u="sng" dirty="0" smtClean="0">
                <a:solidFill>
                  <a:schemeClr val="tx1"/>
                </a:solidFill>
              </a:rPr>
              <a:t>w formie papierowej </a:t>
            </a:r>
            <a:r>
              <a:rPr lang="pl-PL" sz="1600" dirty="0" smtClean="0">
                <a:solidFill>
                  <a:schemeClr val="tx1"/>
                </a:solidFill>
              </a:rPr>
              <a:t>w 2 egzemplarzach wydrukowanych z systemu LSI WUP - osobiście, przesyłką kurierską lub pocztą w godzinach pracy Urzędu tj. od 7:30 do 15:30 </a:t>
            </a:r>
            <a:r>
              <a:rPr lang="pl-PL" sz="1600" b="1" dirty="0" smtClean="0">
                <a:solidFill>
                  <a:schemeClr val="tx1"/>
                </a:solidFill>
              </a:rPr>
              <a:t>w siedzibie Wojewódzkiego Urzędu Pracy w Rzeszowie ul. płk L. Lisa - Kuli 20, 35-025 Rzeszów (Kancelaria) oraz w Oddziałach Zamiejscowych WUP Rzeszów.</a:t>
            </a:r>
            <a:endParaRPr lang="pl-PL" sz="1600" dirty="0" smtClean="0">
              <a:solidFill>
                <a:schemeClr val="tx1"/>
              </a:solidFill>
            </a:endParaRPr>
          </a:p>
        </p:txBody>
      </p:sp>
    </p:spTree>
    <p:extLst>
      <p:ext uri="{BB962C8B-B14F-4D97-AF65-F5344CB8AC3E}">
        <p14:creationId xmlns="" xmlns:p14="http://schemas.microsoft.com/office/powerpoint/2010/main" val="52076099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8" name="AutoShape 2"/>
          <p:cNvSpPr>
            <a:spLocks noChangeArrowheads="1"/>
          </p:cNvSpPr>
          <p:nvPr/>
        </p:nvSpPr>
        <p:spPr bwMode="auto">
          <a:xfrm>
            <a:off x="1043608" y="692696"/>
            <a:ext cx="6912768" cy="18722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rgbClr val="000000"/>
                </a:solidFill>
              </a:rPr>
              <a:t>Działanie </a:t>
            </a:r>
            <a:r>
              <a:rPr lang="pl-PL" sz="2400" b="1" dirty="0" smtClean="0">
                <a:solidFill>
                  <a:srgbClr val="000000"/>
                </a:solidFill>
              </a:rPr>
              <a:t>8.3 </a:t>
            </a:r>
            <a:r>
              <a:rPr lang="pl-PL" sz="1600" b="1" dirty="0">
                <a:solidFill>
                  <a:srgbClr val="000000"/>
                </a:solidFill>
              </a:rPr>
              <a:t/>
            </a:r>
            <a:br>
              <a:rPr lang="pl-PL" sz="1600" b="1" dirty="0">
                <a:solidFill>
                  <a:srgbClr val="000000"/>
                </a:solidFill>
              </a:rPr>
            </a:br>
            <a:endParaRPr lang="pl-PL" sz="16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chemeClr val="tx1"/>
                </a:solidFill>
              </a:rPr>
              <a:t>Zwiększenie dostępu do usług społecznych i zdrowotnych</a:t>
            </a:r>
            <a:endParaRPr lang="pl-PL" sz="2000" b="1" dirty="0">
              <a:solidFill>
                <a:schemeClr val="tx1"/>
              </a:solidFill>
            </a:endParaRPr>
          </a:p>
        </p:txBody>
      </p:sp>
      <p:sp>
        <p:nvSpPr>
          <p:cNvPr id="4099" name="AutoShape 3"/>
          <p:cNvSpPr>
            <a:spLocks noChangeArrowheads="1"/>
          </p:cNvSpPr>
          <p:nvPr/>
        </p:nvSpPr>
        <p:spPr bwMode="auto">
          <a:xfrm>
            <a:off x="1043608" y="3212976"/>
            <a:ext cx="6912768" cy="18722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rPr>
              <a:t>Cel konkursu:</a:t>
            </a:r>
            <a:endParaRPr lang="pl-PL" dirty="0" smtClean="0">
              <a:solidFill>
                <a:schemeClr val="tx1"/>
              </a:solidFill>
            </a:endParaRPr>
          </a:p>
          <a:p>
            <a:pPr algn="just"/>
            <a:r>
              <a:rPr lang="pl-PL" b="1" dirty="0" smtClean="0">
                <a:solidFill>
                  <a:schemeClr val="tx1"/>
                </a:solidFill>
              </a:rPr>
              <a:t>Zwiększenie dostępności usług społecznych w szczególności usług środowiskowych i opiekuńczych dla osób zagrożonych ubóstwem lub wykluczeniem społecznym.</a:t>
            </a:r>
            <a:endParaRPr lang="pl-PL" b="1" dirty="0">
              <a:solidFill>
                <a:schemeClr val="tx1"/>
              </a:solidFill>
            </a:endParaRPr>
          </a:p>
        </p:txBody>
      </p:sp>
    </p:spTree>
    <p:extLst>
      <p:ext uri="{BB962C8B-B14F-4D97-AF65-F5344CB8AC3E}">
        <p14:creationId xmlns="" xmlns:p14="http://schemas.microsoft.com/office/powerpoint/2010/main" val="140424593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pic>
        <p:nvPicPr>
          <p:cNvPr id="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5" name="AutoShape 2"/>
          <p:cNvSpPr>
            <a:spLocks noChangeArrowheads="1"/>
          </p:cNvSpPr>
          <p:nvPr/>
        </p:nvSpPr>
        <p:spPr bwMode="auto">
          <a:xfrm>
            <a:off x="812086" y="548680"/>
            <a:ext cx="7907883" cy="576064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58211 51712"/>
              <a:gd name="G40" fmla="*/ 1 6295 25856"/>
              <a:gd name="G41" fmla="*/ G40 1 180"/>
              <a:gd name="G42" fmla="*/ G39 1 G41"/>
              <a:gd name="G43" fmla="+- 1 0 0"/>
              <a:gd name="G44" fmla="+- 1 0 0"/>
              <a:gd name="G45" fmla="+- 1 0 0"/>
              <a:gd name="G46" fmla="+- 1 0 0"/>
              <a:gd name="G47" fmla="+- 1 0 0"/>
              <a:gd name="G48" fmla="+- 1 0 0"/>
              <a:gd name="G49" fmla="+- 65307 0 0"/>
              <a:gd name="G50" fmla="+- 12 0 0"/>
              <a:gd name="G51" fmla="+- 1 0 0"/>
              <a:gd name="T0" fmla="*/ 2916238 w 21600"/>
              <a:gd name="T1" fmla="*/ 0 h 21600"/>
              <a:gd name="T2" fmla="*/ 0 w 21600"/>
              <a:gd name="T3" fmla="*/ 0 h 21600"/>
              <a:gd name="T4" fmla="*/ 0 w 21600"/>
              <a:gd name="T5" fmla="*/ 755650 h 21600"/>
              <a:gd name="T6" fmla="*/ 0 w 21600"/>
              <a:gd name="T7" fmla="*/ 1425030 h 21600"/>
              <a:gd name="T8" fmla="*/ 2916238 w 21600"/>
              <a:gd name="T9" fmla="*/ 1511300 h 21600"/>
              <a:gd name="T10" fmla="*/ 5832475 w 21600"/>
              <a:gd name="T11" fmla="*/ 1425030 h 21600"/>
              <a:gd name="T12" fmla="*/ 5832475 w 21600"/>
              <a:gd name="T13" fmla="*/ 755650 h 21600"/>
              <a:gd name="T14" fmla="*/ 5832475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200" b="1" dirty="0" smtClean="0">
              <a:solidFill>
                <a:schemeClr val="tx1"/>
              </a:solidFill>
            </a:endParaRPr>
          </a:p>
          <a:p>
            <a:pPr algn="ctr"/>
            <a:r>
              <a:rPr lang="pl-PL" sz="2200" b="1" dirty="0" smtClean="0">
                <a:solidFill>
                  <a:schemeClr val="tx1"/>
                </a:solidFill>
              </a:rPr>
              <a:t>Terminy naborów dla konkursów</a:t>
            </a:r>
          </a:p>
          <a:p>
            <a:pPr algn="ctr"/>
            <a:endParaRPr lang="pl-PL" sz="2200" b="1" dirty="0" smtClean="0">
              <a:solidFill>
                <a:schemeClr val="tx1"/>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u="sng" dirty="0" smtClean="0">
                <a:solidFill>
                  <a:schemeClr val="tx1">
                    <a:lumMod val="95000"/>
                    <a:lumOff val="5000"/>
                  </a:schemeClr>
                </a:solidFill>
              </a:rPr>
              <a:t>16 sierpnia 2016 r. – 30 września 2016 r.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rPr>
              <a:t>konkurs nr </a:t>
            </a:r>
            <a:r>
              <a:rPr lang="pl-PL" dirty="0" smtClean="0">
                <a:solidFill>
                  <a:schemeClr val="tx1"/>
                </a:solidFill>
              </a:rPr>
              <a:t>RPPK.08.03.00-IP.01-18-010/16</a:t>
            </a:r>
            <a:endParaRPr lang="pl-PL" b="1" u="sng" dirty="0" smtClean="0">
              <a:solidFill>
                <a:schemeClr val="tx1">
                  <a:lumMod val="95000"/>
                  <a:lumOff val="5000"/>
                </a:schemeClr>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u="sng" dirty="0" smtClean="0">
              <a:solidFill>
                <a:schemeClr val="tx1">
                  <a:lumMod val="95000"/>
                  <a:lumOff val="5000"/>
                </a:schemeClr>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u="sng" dirty="0" smtClean="0">
                <a:solidFill>
                  <a:schemeClr val="tx1">
                    <a:lumMod val="95000"/>
                    <a:lumOff val="5000"/>
                  </a:schemeClr>
                </a:solidFill>
              </a:rPr>
              <a:t>16 sierpnia 2016 r. – 23 września 2016 r.</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rPr>
              <a:t>Konkurs nr </a:t>
            </a:r>
            <a:r>
              <a:rPr lang="pl-PL" dirty="0" smtClean="0">
                <a:solidFill>
                  <a:schemeClr val="tx1"/>
                </a:solidFill>
              </a:rPr>
              <a:t>RPPK.08.03.00-IP.01-18-010/16</a:t>
            </a:r>
            <a:endParaRPr lang="pl-PL" b="1" u="sng"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u="sng"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Termin </a:t>
            </a:r>
            <a:r>
              <a:rPr lang="pl-PL" sz="2200" b="1" dirty="0">
                <a:solidFill>
                  <a:schemeClr val="tx1">
                    <a:lumMod val="95000"/>
                    <a:lumOff val="5000"/>
                  </a:schemeClr>
                </a:solidFill>
              </a:rPr>
              <a:t>realizacji projektów: </a:t>
            </a:r>
            <a:endParaRPr lang="pl-PL" sz="22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chemeClr val="tx1">
                  <a:lumMod val="95000"/>
                  <a:lumOff val="5000"/>
                </a:schemeClr>
              </a:solidFill>
            </a:endParaRPr>
          </a:p>
          <a:p>
            <a:pPr algn="ctr"/>
            <a:r>
              <a:rPr lang="pl-PL" b="1" u="sng" dirty="0">
                <a:solidFill>
                  <a:schemeClr val="tx1"/>
                </a:solidFill>
              </a:rPr>
              <a:t>maksymalnie do </a:t>
            </a:r>
            <a:r>
              <a:rPr lang="pl-PL" b="1" u="sng" dirty="0" smtClean="0">
                <a:solidFill>
                  <a:schemeClr val="tx1"/>
                </a:solidFill>
              </a:rPr>
              <a:t>31.12.2018 r. </a:t>
            </a:r>
          </a:p>
          <a:p>
            <a:pPr algn="ctr"/>
            <a:endParaRPr lang="pl-PL" sz="2200" b="1" u="sng" dirty="0" smtClean="0">
              <a:solidFill>
                <a:schemeClr val="tx1"/>
              </a:solidFill>
            </a:endParaRPr>
          </a:p>
          <a:p>
            <a:pPr algn="just"/>
            <a:r>
              <a:rPr lang="pl-PL" sz="1600" dirty="0" smtClean="0">
                <a:solidFill>
                  <a:schemeClr val="tx1"/>
                </a:solidFill>
              </a:rPr>
              <a:t>Przy </a:t>
            </a:r>
            <a:r>
              <a:rPr lang="pl-PL" sz="1600" dirty="0">
                <a:solidFill>
                  <a:schemeClr val="tx1"/>
                </a:solidFill>
              </a:rPr>
              <a:t>określaniu daty rozpoczęcia realizacji projektu należy uwzględnić proces oceny</a:t>
            </a:r>
            <a:r>
              <a:rPr lang="pl-PL" sz="1600" dirty="0" smtClean="0">
                <a:solidFill>
                  <a:schemeClr val="tx1"/>
                </a:solidFill>
              </a:rPr>
              <a:t>, ewentualne </a:t>
            </a:r>
            <a:r>
              <a:rPr lang="pl-PL" sz="1600" dirty="0">
                <a:solidFill>
                  <a:schemeClr val="tx1"/>
                </a:solidFill>
              </a:rPr>
              <a:t>negocjacje oraz czas niezbędny na przygotowanie dokumentów </a:t>
            </a:r>
            <a:r>
              <a:rPr lang="pl-PL" sz="1600" dirty="0" smtClean="0">
                <a:solidFill>
                  <a:schemeClr val="tx1"/>
                </a:solidFill>
              </a:rPr>
              <a:t>wymaganych do </a:t>
            </a:r>
            <a:r>
              <a:rPr lang="pl-PL" sz="1600" dirty="0">
                <a:solidFill>
                  <a:schemeClr val="tx1"/>
                </a:solidFill>
              </a:rPr>
              <a:t>zawarcia </a:t>
            </a:r>
            <a:r>
              <a:rPr lang="pl-PL" sz="1600" dirty="0" smtClean="0">
                <a:solidFill>
                  <a:schemeClr val="tx1"/>
                </a:solidFill>
              </a:rPr>
              <a:t>umowy.</a:t>
            </a:r>
            <a:endParaRPr lang="pl-PL" sz="1600" b="1" u="sng" dirty="0">
              <a:solidFill>
                <a:schemeClr val="tx1"/>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smtClean="0">
              <a:solidFill>
                <a:schemeClr val="tx1">
                  <a:lumMod val="95000"/>
                  <a:lumOff val="5000"/>
                </a:schemeClr>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800" dirty="0">
              <a:solidFill>
                <a:schemeClr val="tx1">
                  <a:lumMod val="95000"/>
                  <a:lumOff val="5000"/>
                </a:schemeClr>
              </a:solidFill>
            </a:endParaRPr>
          </a:p>
        </p:txBody>
      </p:sp>
    </p:spTree>
    <p:extLst>
      <p:ext uri="{BB962C8B-B14F-4D97-AF65-F5344CB8AC3E}">
        <p14:creationId xmlns="" xmlns:p14="http://schemas.microsoft.com/office/powerpoint/2010/main" val="422293939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5122" name="AutoShape 2"/>
          <p:cNvSpPr>
            <a:spLocks noChangeArrowheads="1"/>
          </p:cNvSpPr>
          <p:nvPr/>
        </p:nvSpPr>
        <p:spPr bwMode="auto">
          <a:xfrm>
            <a:off x="575556" y="620688"/>
            <a:ext cx="7992888" cy="166530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58211 51712"/>
              <a:gd name="G40" fmla="*/ 1 6295 25856"/>
              <a:gd name="G41" fmla="*/ G40 1 180"/>
              <a:gd name="G42" fmla="*/ G39 1 G41"/>
              <a:gd name="G43" fmla="+- 1 0 0"/>
              <a:gd name="G44" fmla="+- 1 0 0"/>
              <a:gd name="G45" fmla="+- 1 0 0"/>
              <a:gd name="G46" fmla="+- 1 0 0"/>
              <a:gd name="G47" fmla="+- 1 0 0"/>
              <a:gd name="G48" fmla="+- 1 0 0"/>
              <a:gd name="G49" fmla="+- 65307 0 0"/>
              <a:gd name="G50" fmla="+- 12 0 0"/>
              <a:gd name="G51" fmla="+- 1 0 0"/>
              <a:gd name="T0" fmla="*/ 2916238 w 21600"/>
              <a:gd name="T1" fmla="*/ 0 h 21600"/>
              <a:gd name="T2" fmla="*/ 0 w 21600"/>
              <a:gd name="T3" fmla="*/ 0 h 21600"/>
              <a:gd name="T4" fmla="*/ 0 w 21600"/>
              <a:gd name="T5" fmla="*/ 755650 h 21600"/>
              <a:gd name="T6" fmla="*/ 0 w 21600"/>
              <a:gd name="T7" fmla="*/ 1425030 h 21600"/>
              <a:gd name="T8" fmla="*/ 2916238 w 21600"/>
              <a:gd name="T9" fmla="*/ 1511300 h 21600"/>
              <a:gd name="T10" fmla="*/ 5832475 w 21600"/>
              <a:gd name="T11" fmla="*/ 1425030 h 21600"/>
              <a:gd name="T12" fmla="*/ 5832475 w 21600"/>
              <a:gd name="T13" fmla="*/ 755650 h 21600"/>
              <a:gd name="T14" fmla="*/ 5832475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rPr>
              <a:t>Wysokość środków przeznaczonych na realizację projektów:</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050" b="1" dirty="0" smtClean="0">
              <a:solidFill>
                <a:srgbClr val="000000"/>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rPr>
              <a:t>Konkurs nr </a:t>
            </a:r>
            <a:r>
              <a:rPr lang="pl-PL" dirty="0" smtClean="0">
                <a:solidFill>
                  <a:schemeClr val="tx1"/>
                </a:solidFill>
              </a:rPr>
              <a:t>RPPK.08.03.00-IP.01-18-010/16</a:t>
            </a:r>
            <a:r>
              <a:rPr lang="pl-PL" b="1" i="1" dirty="0" smtClean="0">
                <a:solidFill>
                  <a:schemeClr val="tx1"/>
                </a:solidFill>
              </a:rPr>
              <a:t> </a:t>
            </a:r>
            <a:r>
              <a:rPr lang="pl-PL" b="1" dirty="0" smtClean="0">
                <a:solidFill>
                  <a:srgbClr val="000000"/>
                </a:solidFill>
              </a:rPr>
              <a:t>40 000 000,00 PLN</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rgbClr val="000000"/>
                </a:solidFill>
              </a:rPr>
              <a:t>Konkurs nr </a:t>
            </a:r>
            <a:r>
              <a:rPr lang="pl-PL" dirty="0" smtClean="0">
                <a:solidFill>
                  <a:schemeClr val="tx1"/>
                </a:solidFill>
              </a:rPr>
              <a:t>RPPK.08.03.00-IP.01-18-011/16 </a:t>
            </a:r>
            <a:r>
              <a:rPr lang="pl-PL" b="1" dirty="0" smtClean="0">
                <a:solidFill>
                  <a:srgbClr val="000000"/>
                </a:solidFill>
              </a:rPr>
              <a:t>20 000 000,00 PLN</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rgbClr val="000000"/>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p:txBody>
      </p:sp>
      <p:sp>
        <p:nvSpPr>
          <p:cNvPr id="5124" name="AutoShape 4"/>
          <p:cNvSpPr>
            <a:spLocks noChangeArrowheads="1"/>
          </p:cNvSpPr>
          <p:nvPr/>
        </p:nvSpPr>
        <p:spPr bwMode="auto">
          <a:xfrm>
            <a:off x="711489" y="2369522"/>
            <a:ext cx="7674076" cy="329172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56939 57600"/>
              <a:gd name="G40" fmla="*/ 1 6295 25856"/>
              <a:gd name="G41" fmla="*/ G40 1 180"/>
              <a:gd name="G42" fmla="*/ G39 1 G41"/>
              <a:gd name="G43" fmla="+- 1 0 0"/>
              <a:gd name="G44" fmla="+- 59805 0 0"/>
              <a:gd name="G45" fmla="+- 1 0 0"/>
              <a:gd name="G46" fmla="+- 1 0 0"/>
              <a:gd name="G47" fmla="+- 1 0 0"/>
              <a:gd name="G48" fmla="+- 1 0 0"/>
              <a:gd name="G49" fmla="+- 1 0 0"/>
              <a:gd name="G50" fmla="+- 12 0 0"/>
              <a:gd name="G51" fmla="+- 1 0 0"/>
              <a:gd name="T0" fmla="*/ 2879725 w 21600"/>
              <a:gd name="T1" fmla="*/ 0 h 21600"/>
              <a:gd name="T2" fmla="*/ 0 w 21600"/>
              <a:gd name="T3" fmla="*/ 0 h 21600"/>
              <a:gd name="T4" fmla="*/ 0 w 21600"/>
              <a:gd name="T5" fmla="*/ 792163 h 21600"/>
              <a:gd name="T6" fmla="*/ 0 w 21600"/>
              <a:gd name="T7" fmla="*/ 1493886 h 21600"/>
              <a:gd name="T8" fmla="*/ 2879725 w 21600"/>
              <a:gd name="T9" fmla="*/ 1584325 h 21600"/>
              <a:gd name="T10" fmla="*/ 5759450 w 21600"/>
              <a:gd name="T11" fmla="*/ 1493886 h 21600"/>
              <a:gd name="T12" fmla="*/ 5759450 w 21600"/>
              <a:gd name="T13" fmla="*/ 792163 h 21600"/>
              <a:gd name="T14" fmla="*/ 5759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a:solidFill>
                  <a:srgbClr val="000000"/>
                </a:solidFill>
              </a:rPr>
              <a:t>Wysokość wkładu własnego</a:t>
            </a:r>
            <a:r>
              <a:rPr lang="pl-PL" sz="2000" b="1" dirty="0" smtClean="0">
                <a:solidFill>
                  <a:srgbClr val="000000"/>
                </a:solidFill>
              </a:rPr>
              <a:t>:</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a:solidFill>
                <a:srgbClr val="000000"/>
              </a:solidFill>
            </a:endParaRPr>
          </a:p>
          <a:p>
            <a:pPr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a:solidFill>
                  <a:srgbClr val="000000"/>
                </a:solidFill>
              </a:rPr>
              <a:t>Minimalny wkład własny – </a:t>
            </a:r>
            <a:r>
              <a:rPr lang="pl-PL" sz="2000" b="1" dirty="0" smtClean="0">
                <a:solidFill>
                  <a:srgbClr val="000000"/>
                </a:solidFill>
              </a:rPr>
              <a:t>5% </a:t>
            </a:r>
            <a:r>
              <a:rPr lang="pl-PL" sz="2000" b="1" dirty="0" smtClean="0">
                <a:solidFill>
                  <a:schemeClr val="tx1"/>
                </a:solidFill>
              </a:rPr>
              <a:t>kosztów </a:t>
            </a:r>
            <a:r>
              <a:rPr lang="pl-PL" sz="2000" b="1" dirty="0" err="1">
                <a:solidFill>
                  <a:schemeClr val="tx1"/>
                </a:solidFill>
              </a:rPr>
              <a:t>kwalifikowalnych</a:t>
            </a:r>
            <a:r>
              <a:rPr lang="pl-PL" sz="2000" b="1" dirty="0">
                <a:solidFill>
                  <a:schemeClr val="tx1"/>
                </a:solidFill>
              </a:rPr>
              <a:t> </a:t>
            </a:r>
            <a:r>
              <a:rPr lang="pl-PL" sz="2000" b="1" dirty="0" smtClean="0">
                <a:solidFill>
                  <a:schemeClr val="tx1"/>
                </a:solidFill>
              </a:rPr>
              <a:t>projektu</a:t>
            </a:r>
            <a:endParaRPr lang="pl-PL" sz="2000" dirty="0">
              <a:solidFill>
                <a:schemeClr val="tx1"/>
              </a:solidFill>
            </a:endParaRP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rPr>
              <a:t>Minimalna </a:t>
            </a:r>
            <a:r>
              <a:rPr lang="pl-PL" sz="2000" b="1" dirty="0">
                <a:solidFill>
                  <a:srgbClr val="000000"/>
                </a:solidFill>
              </a:rPr>
              <a:t>wartość projektu: </a:t>
            </a:r>
            <a:r>
              <a:rPr lang="pl-PL" sz="2000" dirty="0" smtClean="0">
                <a:solidFill>
                  <a:srgbClr val="000000"/>
                </a:solidFill>
              </a:rPr>
              <a:t>100 000,00 PLN</a:t>
            </a:r>
          </a:p>
          <a:p>
            <a:pPr algn="just"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rPr>
              <a:t>Maksymalna wartość projektu: </a:t>
            </a:r>
            <a:r>
              <a:rPr lang="pl-PL" sz="2000" dirty="0" smtClean="0">
                <a:solidFill>
                  <a:srgbClr val="000000"/>
                </a:solidFill>
              </a:rPr>
              <a:t>nie została określona</a:t>
            </a:r>
            <a:endParaRPr lang="pl-PL" sz="2000" b="1"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rPr>
              <a:t> </a:t>
            </a:r>
            <a:endParaRPr lang="pl-PL" sz="2400" dirty="0">
              <a:solidFill>
                <a:srgbClr val="000000"/>
              </a:solidFill>
            </a:endParaRPr>
          </a:p>
        </p:txBody>
      </p:sp>
    </p:spTree>
    <p:extLst>
      <p:ext uri="{BB962C8B-B14F-4D97-AF65-F5344CB8AC3E}">
        <p14:creationId xmlns="" xmlns:p14="http://schemas.microsoft.com/office/powerpoint/2010/main" val="3406086990"/>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683568" y="764704"/>
            <a:ext cx="7632848" cy="417646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rgbClr val="000000"/>
                </a:solidFill>
              </a:rPr>
              <a:t>Projektodawcy:</a:t>
            </a: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p>
          <a:p>
            <a:pPr marL="342900" indent="-342900" algn="just" eaLnBrk="1" hangingPunct="1">
              <a:buClrTx/>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jednostki samorządu terytorialnego, ich związki </a:t>
            </a:r>
            <a:r>
              <a:rPr lang="pl-PL" dirty="0" smtClean="0">
                <a:solidFill>
                  <a:schemeClr val="tx1"/>
                </a:solidFill>
              </a:rPr>
              <a:t>i stowarzyszenia,</a:t>
            </a:r>
            <a:endParaRPr lang="pl-PL" dirty="0">
              <a:solidFill>
                <a:schemeClr val="tx1"/>
              </a:solidFill>
            </a:endParaRPr>
          </a:p>
          <a:p>
            <a:pPr marL="342900" indent="-342900" algn="just" eaLnBrk="1" hangingPunct="1">
              <a:buClrTx/>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a:solidFill>
                  <a:schemeClr val="tx1"/>
                </a:solidFill>
              </a:rPr>
              <a:t>jednostki organizacyjne jednostek samorządu terytorialnego posiadające osobowość </a:t>
            </a:r>
            <a:r>
              <a:rPr lang="pl-PL" dirty="0" smtClean="0">
                <a:solidFill>
                  <a:schemeClr val="tx1"/>
                </a:solidFill>
              </a:rPr>
              <a:t>prawną,</a:t>
            </a:r>
            <a:endParaRPr lang="pl-PL" dirty="0">
              <a:solidFill>
                <a:schemeClr val="tx1"/>
              </a:solidFill>
            </a:endParaRPr>
          </a:p>
          <a:p>
            <a:pPr marL="342900" indent="-342900" algn="just" eaLnBrk="1" hangingPunct="1">
              <a:buClrTx/>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podmioty wymienione w art. 3 ust. 2 i 3 ustawy o działalności pożytku publicznego i o wolontariacie statutowo działające wִobszarze pomocy i integracji społecznej oraz działalności leczniczej,</a:t>
            </a:r>
            <a:endParaRPr lang="pl-PL" dirty="0">
              <a:solidFill>
                <a:schemeClr val="tx1"/>
              </a:solidFill>
            </a:endParaRPr>
          </a:p>
          <a:p>
            <a:pPr marL="342900" indent="-342900" algn="just" eaLnBrk="1" hangingPunct="1">
              <a:buClrTx/>
              <a:buFont typeface="Wingdings" pitchFamily="2" charset="2"/>
              <a:buChar char="Ø"/>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spółdzielnie i wspólnoty mieszkaniowe</a:t>
            </a:r>
            <a:endParaRPr lang="pl-PL" dirty="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 xmlns:p14="http://schemas.microsoft.com/office/powerpoint/2010/main" val="108689522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404664"/>
            <a:ext cx="7560840"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a:solidFill>
                  <a:srgbClr val="000000"/>
                </a:solidFill>
              </a:rPr>
              <a:t>Typy projektów przewidziane do realizacji </a:t>
            </a:r>
            <a:r>
              <a:rPr lang="pl-PL" b="1" dirty="0" smtClean="0">
                <a:solidFill>
                  <a:srgbClr val="000000"/>
                </a:solidFill>
              </a:rPr>
              <a:t> w ramach konkursu nr </a:t>
            </a:r>
            <a:r>
              <a:rPr lang="pl-PL" b="1" dirty="0" smtClean="0">
                <a:solidFill>
                  <a:schemeClr val="tx1"/>
                </a:solidFill>
              </a:rPr>
              <a:t>RPPK.08.03.00-IP.01-18-010/16</a:t>
            </a:r>
            <a:r>
              <a:rPr lang="pl-PL" b="1" dirty="0" smtClean="0">
                <a:solidFill>
                  <a:srgbClr val="000000"/>
                </a:solidFill>
              </a:rPr>
              <a:t>:</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dirty="0">
              <a:solidFill>
                <a:srgbClr val="000000"/>
              </a:solidFill>
            </a:endParaRPr>
          </a:p>
          <a:p>
            <a:pPr marL="342900" lvl="0" indent="-342900" algn="just" fontAlgn="auto">
              <a:buFont typeface="+mj-lt"/>
              <a:buAutoNum type="arabicPeriod"/>
            </a:pPr>
            <a:r>
              <a:rPr lang="pl-PL" sz="1600" dirty="0" smtClean="0">
                <a:solidFill>
                  <a:schemeClr val="tx1"/>
                </a:solidFill>
              </a:rPr>
              <a:t>Rozwój środowiskowych form pomocy i samopomocy poprzez:</a:t>
            </a:r>
          </a:p>
          <a:p>
            <a:pPr marL="342900" lvl="0" indent="-342900" algn="just" fontAlgn="auto">
              <a:buFont typeface="+mj-lt"/>
              <a:buAutoNum type="alphaLcParenR"/>
            </a:pPr>
            <a:r>
              <a:rPr lang="pl-PL" sz="1600" dirty="0" smtClean="0">
                <a:solidFill>
                  <a:schemeClr val="tx1"/>
                </a:solidFill>
              </a:rPr>
              <a:t>wsparcie usług opiekuńczych i specjalistycznych usług opiekuńczych w miejscu zamieszkania, o których mowa w ustawie z dnia 12 marca 2004 r. o pomocy społecznej, w tym ośrodków wsparcia np.: dziennych domów pomocy, klubów samopomocy,</a:t>
            </a:r>
          </a:p>
          <a:p>
            <a:pPr marL="342900" lvl="0" indent="-342900" algn="just" fontAlgn="auto">
              <a:buFont typeface="+mj-lt"/>
              <a:buAutoNum type="alphaLcParenR"/>
            </a:pPr>
            <a:r>
              <a:rPr lang="pl-PL" sz="1600" dirty="0" smtClean="0">
                <a:solidFill>
                  <a:schemeClr val="tx1"/>
                </a:solidFill>
              </a:rPr>
              <a:t>wykorzystanie dziennych opiekunów, asystentów osób niesamodzielnych, wolontariatu opiekuńczego, pomocy sąsiedzkiej i innych form samopomocowych,</a:t>
            </a:r>
          </a:p>
          <a:p>
            <a:pPr marL="342900" lvl="0" indent="-342900" algn="just" fontAlgn="auto">
              <a:buFont typeface="+mj-lt"/>
              <a:buAutoNum type="alphaLcParenR"/>
            </a:pPr>
            <a:r>
              <a:rPr lang="pl-PL" sz="1600" dirty="0" smtClean="0">
                <a:solidFill>
                  <a:schemeClr val="tx1"/>
                </a:solidFill>
              </a:rPr>
              <a:t>inne usługi zwiększające mobilność, autonomię i bezpieczeństwo osób niesamodzielnych (np. likwidowanie barier architektonicznych w miejscu zamieszkania, sfinansowanie wypożyczenia sprzętu niezbędnego do opieki lub sprzętu zwiększającego samodzielność osób starszych, dowożenie posiłków),</a:t>
            </a:r>
          </a:p>
          <a:p>
            <a:pPr marL="28575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smtClean="0">
              <a:solidFill>
                <a:schemeClr val="tx1"/>
              </a:solidFill>
            </a:endParaRPr>
          </a:p>
          <a:p>
            <a:pPr marL="28575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400" b="1" dirty="0" smtClean="0">
                <a:solidFill>
                  <a:schemeClr val="tx1"/>
                </a:solidFill>
              </a:rPr>
              <a:t>UWAGA! W ramach niniejszego konkursu nie ma możliwości pozyskania środków na utworzenie wypożyczalni sprzętu rehabilitacyjnego!</a:t>
            </a:r>
            <a:endParaRPr lang="pl-PL" sz="1400" b="1" dirty="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 xmlns:p14="http://schemas.microsoft.com/office/powerpoint/2010/main" val="393492648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404664"/>
            <a:ext cx="7560840"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a:solidFill>
                  <a:srgbClr val="000000"/>
                </a:solidFill>
              </a:rPr>
              <a:t>Typy projektów przewidziane do realizacji </a:t>
            </a:r>
            <a:r>
              <a:rPr lang="pl-PL" b="1" dirty="0" smtClean="0">
                <a:solidFill>
                  <a:srgbClr val="000000"/>
                </a:solidFill>
              </a:rPr>
              <a:t> w ramach konkursu nr </a:t>
            </a:r>
            <a:r>
              <a:rPr lang="pl-PL" b="1" dirty="0" smtClean="0">
                <a:solidFill>
                  <a:schemeClr val="tx1"/>
                </a:solidFill>
              </a:rPr>
              <a:t>RPPK.08.03.00-IP.01-18-010/16 </a:t>
            </a:r>
            <a:r>
              <a:rPr lang="pl-PL" b="1" dirty="0" smtClean="0">
                <a:solidFill>
                  <a:srgbClr val="000000"/>
                </a:solidFill>
              </a:rPr>
              <a:t>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dirty="0">
              <a:solidFill>
                <a:srgbClr val="000000"/>
              </a:solidFill>
            </a:endParaRPr>
          </a:p>
          <a:p>
            <a:pPr marL="342900" lvl="0" indent="-342900" algn="just" fontAlgn="auto">
              <a:buFont typeface="+mj-lt"/>
              <a:buAutoNum type="alphaLcParenR" startAt="4"/>
            </a:pPr>
            <a:r>
              <a:rPr lang="pl-PL" sz="1600" dirty="0" smtClean="0">
                <a:solidFill>
                  <a:schemeClr val="tx1"/>
                </a:solidFill>
              </a:rPr>
              <a:t>wykorzystanie nowoczesnych technologii w usługach opiekuńczych, np. teleopieki i innych form niebezpośrednich usług opiekuńczych wykorzystujących nowe technologie, aktywizacja środowisk lokalnych w celu tworzenia społecznych (sąsiedzkich) metod samopomocy przy wykorzystaniu nowych technologii.</a:t>
            </a:r>
          </a:p>
          <a:p>
            <a:pPr marL="342900" lvl="0" indent="-342900" algn="just" fontAlgn="auto"/>
            <a:endParaRPr lang="pl-PL" sz="1600" dirty="0" smtClean="0">
              <a:solidFill>
                <a:schemeClr val="tx1"/>
              </a:solidFill>
            </a:endParaRPr>
          </a:p>
          <a:p>
            <a:pPr marL="342900" lvl="0" indent="-342900" algn="just" fontAlgn="auto">
              <a:buFont typeface="+mj-lt"/>
              <a:buAutoNum type="arabicPeriod" startAt="2"/>
            </a:pPr>
            <a:r>
              <a:rPr lang="pl-PL" sz="1600" dirty="0" smtClean="0">
                <a:solidFill>
                  <a:schemeClr val="tx1"/>
                </a:solidFill>
              </a:rPr>
              <a:t>Działania wspierające opiekunów nieformalnych w opiece domowej, m.in. poprzez:</a:t>
            </a:r>
          </a:p>
          <a:p>
            <a:pPr marL="342900" lvl="0" indent="-342900" algn="just" fontAlgn="auto">
              <a:buFont typeface="+mj-lt"/>
              <a:buAutoNum type="alphaLcParenR"/>
            </a:pPr>
            <a:r>
              <a:rPr lang="pl-PL" sz="1600" dirty="0" smtClean="0">
                <a:solidFill>
                  <a:schemeClr val="tx1"/>
                </a:solidFill>
              </a:rPr>
              <a:t>tworzenie krótkookresowych miejsc opieki w zastępstwie za opiekunów nieformalnych (wyłącznie w formie usług świadczonych w lokalnej społeczności) albo sfinansowanie usługi opiekuńczej,</a:t>
            </a:r>
          </a:p>
          <a:p>
            <a:pPr marL="342900" lvl="0" indent="-342900" algn="just" fontAlgn="auto">
              <a:buFont typeface="+mj-lt"/>
              <a:buAutoNum type="alphaLcParenR"/>
            </a:pPr>
            <a:r>
              <a:rPr lang="pl-PL" sz="1600" dirty="0" smtClean="0">
                <a:solidFill>
                  <a:schemeClr val="tx1"/>
                </a:solidFill>
              </a:rPr>
              <a:t>poradnictwo, w tym psychologiczne oraz pomoc w uzyskaniu informacji umożliwiających poruszanie się po różnych systemach wsparcia, z których korzystanie jest niezbędne do sprawowania wysokiej jakości opieki i odciążenia opiekunów faktycznych,</a:t>
            </a:r>
          </a:p>
          <a:p>
            <a:pPr marL="342900" lvl="0" indent="-342900" algn="just" fontAlgn="auto"/>
            <a:endParaRPr lang="pl-PL" sz="1600" dirty="0" smtClean="0">
              <a:solidFill>
                <a:schemeClr val="tx1"/>
              </a:solidFill>
            </a:endParaRPr>
          </a:p>
          <a:p>
            <a:pPr marL="342900" lvl="0" indent="-342900" algn="just" fontAlgn="auto"/>
            <a:endParaRPr lang="pl-PL" sz="1600" dirty="0" smtClean="0">
              <a:solidFill>
                <a:schemeClr val="tx1"/>
              </a:solidFill>
            </a:endParaRPr>
          </a:p>
          <a:p>
            <a:pPr marL="28575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 xmlns:p14="http://schemas.microsoft.com/office/powerpoint/2010/main" val="315489681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404664"/>
            <a:ext cx="7560840"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a:solidFill>
                  <a:srgbClr val="000000"/>
                </a:solidFill>
              </a:rPr>
              <a:t>Typy </a:t>
            </a:r>
            <a:r>
              <a:rPr lang="pl-PL" b="1" dirty="0" smtClean="0">
                <a:solidFill>
                  <a:srgbClr val="000000"/>
                </a:solidFill>
              </a:rPr>
              <a:t>projektów </a:t>
            </a:r>
            <a:r>
              <a:rPr lang="pl-PL" b="1" dirty="0">
                <a:solidFill>
                  <a:srgbClr val="000000"/>
                </a:solidFill>
              </a:rPr>
              <a:t>przewidziane do realizacji </a:t>
            </a:r>
            <a:r>
              <a:rPr lang="pl-PL" b="1" dirty="0" smtClean="0">
                <a:solidFill>
                  <a:srgbClr val="000000"/>
                </a:solidFill>
              </a:rPr>
              <a:t> w ramach konkursu nr </a:t>
            </a:r>
            <a:r>
              <a:rPr lang="pl-PL" b="1" dirty="0" smtClean="0">
                <a:solidFill>
                  <a:schemeClr val="tx1"/>
                </a:solidFill>
              </a:rPr>
              <a:t>RPPK.08.03.00-IP.01-18-010/16 </a:t>
            </a:r>
            <a:r>
              <a:rPr lang="pl-PL" b="1" dirty="0" smtClean="0">
                <a:solidFill>
                  <a:srgbClr val="000000"/>
                </a:solidFill>
              </a:rPr>
              <a:t>c.d.:</a:t>
            </a:r>
          </a:p>
          <a:p>
            <a:pPr marL="342900" indent="-342900" algn="ctr" eaLnBrk="1" hangingPunct="1">
              <a:buClrTx/>
              <a:buFont typeface="+mj-lt"/>
              <a:buAutoNum type="alphaLcParenR" startAt="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dirty="0">
              <a:solidFill>
                <a:srgbClr val="000000"/>
              </a:solidFill>
            </a:endParaRPr>
          </a:p>
          <a:p>
            <a:pPr marL="342900" lvl="0" indent="-342900" algn="just" fontAlgn="auto">
              <a:buFont typeface="+mj-lt"/>
              <a:buAutoNum type="alphaLcParenR" startAt="3"/>
            </a:pPr>
            <a:r>
              <a:rPr lang="pl-PL" sz="1600" dirty="0" smtClean="0">
                <a:solidFill>
                  <a:schemeClr val="tx1"/>
                </a:solidFill>
              </a:rPr>
              <a:t>finansowanie usług wypożyczenia sprzętu pielęgnacyjnego, rehabilitacyjnego i wspomagającego w celu aktywizacji społecznej osób,</a:t>
            </a:r>
          </a:p>
          <a:p>
            <a:pPr marL="342900" lvl="0" indent="-342900" algn="just" fontAlgn="auto">
              <a:buFont typeface="+mj-lt"/>
              <a:buAutoNum type="alphaLcParenR" startAt="3"/>
            </a:pPr>
            <a:r>
              <a:rPr lang="pl-PL" sz="1600" dirty="0" smtClean="0">
                <a:solidFill>
                  <a:schemeClr val="tx1"/>
                </a:solidFill>
              </a:rPr>
              <a:t>kształcenie, w tym szkolenia, praktyki i wymiana doświadczeń dla opiekunów nieformalnych, potrzebnych do opieki nad osobami niesamodzielnymi,</a:t>
            </a:r>
          </a:p>
          <a:p>
            <a:pPr marL="342900" lvl="0" indent="-342900" algn="just" fontAlgn="auto">
              <a:buFont typeface="+mj-lt"/>
              <a:buAutoNum type="alphaLcParenR" startAt="3"/>
            </a:pPr>
            <a:r>
              <a:rPr lang="pl-PL" sz="1600" dirty="0" smtClean="0">
                <a:solidFill>
                  <a:schemeClr val="tx1"/>
                </a:solidFill>
              </a:rPr>
              <a:t>finansowanie usługi asystenckiej lub opiekuńczej dla osoby niesamodzielnej w celu umożliwienia jej opiekunom podjęcia aktywności zawodowej.</a:t>
            </a:r>
          </a:p>
          <a:p>
            <a:pPr marL="342900" lvl="0" indent="-342900" algn="just" fontAlgn="auto"/>
            <a:endParaRPr lang="pl-PL" sz="1600" dirty="0" smtClean="0">
              <a:solidFill>
                <a:schemeClr val="tx1"/>
              </a:solidFill>
            </a:endParaRPr>
          </a:p>
          <a:p>
            <a:pPr marL="342900" lvl="0" indent="-342900" algn="just" fontAlgn="auto">
              <a:buFont typeface="+mj-lt"/>
              <a:buAutoNum type="arabicPeriod" startAt="3"/>
            </a:pPr>
            <a:r>
              <a:rPr lang="pl-PL" sz="1600" dirty="0" smtClean="0">
                <a:solidFill>
                  <a:schemeClr val="tx1"/>
                </a:solidFill>
              </a:rPr>
              <a:t>Tworzenie miejsc opieki dla osób niesamodzielnych w nowo tworzonych lub istniejących ośrodkach zapewniających opiekę dzienną lub całodobową.</a:t>
            </a:r>
          </a:p>
          <a:p>
            <a:pPr marL="342900" lvl="0" indent="-342900" algn="just" fontAlgn="auto"/>
            <a:endParaRPr lang="pl-PL" sz="1600" dirty="0" smtClean="0">
              <a:solidFill>
                <a:schemeClr val="tx1"/>
              </a:solidFill>
            </a:endParaRPr>
          </a:p>
          <a:p>
            <a:pPr marL="342900" lvl="0" indent="-342900" algn="just" fontAlgn="auto"/>
            <a:endParaRPr lang="pl-PL" sz="1600" dirty="0" smtClean="0">
              <a:solidFill>
                <a:schemeClr val="tx1"/>
              </a:solidFill>
            </a:endParaRPr>
          </a:p>
          <a:p>
            <a:pPr marL="285750" indent="-285750" eaLnBrk="1" hangingPunct="1">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 xmlns:p14="http://schemas.microsoft.com/office/powerpoint/2010/main" val="316199977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57158" y="1214422"/>
            <a:ext cx="8369954" cy="371477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rgbClr val="000000"/>
                </a:solidFill>
              </a:rPr>
              <a:t>Typy projektów przewidziane do realizacji  w ramach konkursu nr </a:t>
            </a:r>
            <a:r>
              <a:rPr lang="pl-PL" b="1" dirty="0" smtClean="0">
                <a:solidFill>
                  <a:schemeClr val="tx1"/>
                </a:solidFill>
              </a:rPr>
              <a:t>RPPK.08.03.00-IP.01-18-011/16</a:t>
            </a:r>
            <a:r>
              <a:rPr lang="pl-PL" b="1" dirty="0" smtClean="0">
                <a:solidFill>
                  <a:srgbClr val="000000"/>
                </a:solidFill>
              </a:rPr>
              <a:t>:</a:t>
            </a:r>
          </a:p>
          <a:p>
            <a:endParaRPr lang="pl-PL" sz="1600" b="1" dirty="0" smtClean="0">
              <a:solidFill>
                <a:schemeClr val="tx1"/>
              </a:solidFill>
            </a:endParaRPr>
          </a:p>
          <a:p>
            <a:pPr marL="342900" lvl="0" indent="-342900" algn="just" fontAlgn="auto">
              <a:buFont typeface="+mj-lt"/>
              <a:buAutoNum type="arabicPeriod"/>
            </a:pPr>
            <a:r>
              <a:rPr lang="pl-PL" sz="1600" dirty="0" smtClean="0">
                <a:solidFill>
                  <a:schemeClr val="tx1"/>
                </a:solidFill>
              </a:rPr>
              <a:t>Wsparcie dla usług mieszkalnictwa o charakterze wspomaganym poprzez:</a:t>
            </a:r>
          </a:p>
          <a:p>
            <a:pPr marL="342900" lvl="0" indent="-342900" algn="just" fontAlgn="auto">
              <a:buFont typeface="+mj-lt"/>
              <a:buAutoNum type="alphaLcParenR"/>
            </a:pPr>
            <a:r>
              <a:rPr lang="pl-PL" sz="1600" dirty="0" smtClean="0">
                <a:solidFill>
                  <a:schemeClr val="tx1"/>
                </a:solidFill>
              </a:rPr>
              <a:t>tworzenie miejsc pobytu w nowo tworzonych lub istniejących mieszkaniach o charakterze wspomaganym, w tym miejsc krótkookresowego pobytu,</a:t>
            </a:r>
          </a:p>
          <a:p>
            <a:pPr marL="342900" lvl="0" indent="-342900" algn="just" fontAlgn="auto">
              <a:buFont typeface="+mj-lt"/>
              <a:buAutoNum type="alphaLcParenR"/>
            </a:pPr>
            <a:r>
              <a:rPr lang="pl-PL" sz="1600" dirty="0" smtClean="0">
                <a:solidFill>
                  <a:schemeClr val="tx1"/>
                </a:solidFill>
              </a:rPr>
              <a:t>sfinansowanie form pomocy w postaci mieszkania o charakterze wspomaganym.</a:t>
            </a:r>
            <a:endParaRPr lang="pl-PL" sz="1600" b="1" dirty="0" smtClean="0">
              <a:solidFill>
                <a:schemeClr val="tx1"/>
              </a:solidFill>
            </a:endParaRPr>
          </a:p>
          <a:p>
            <a:pPr algn="just"/>
            <a:endParaRPr lang="pl-PL" sz="1600" b="1" dirty="0" smtClean="0">
              <a:solidFill>
                <a:schemeClr val="tx1"/>
              </a:solidFill>
            </a:endParaRPr>
          </a:p>
          <a:p>
            <a:pPr algn="just"/>
            <a:endParaRPr lang="pl-PL" sz="1600" dirty="0" smtClean="0">
              <a:solidFill>
                <a:schemeClr val="tx1"/>
              </a:solidFill>
            </a:endParaRPr>
          </a:p>
          <a:p>
            <a:pPr lvl="0" algn="just"/>
            <a:endParaRPr lang="pl-PL" sz="1600" dirty="0" smtClean="0">
              <a:solidFill>
                <a:schemeClr val="tx1"/>
              </a:solidFill>
            </a:endParaRPr>
          </a:p>
          <a:p>
            <a:endParaRPr lang="pl-PL" sz="1600" b="1" dirty="0" smtClean="0">
              <a:solidFill>
                <a:schemeClr val="tx1"/>
              </a:solidFill>
            </a:endParaRPr>
          </a:p>
          <a:p>
            <a:endParaRPr lang="pl-PL" sz="1600" b="1" dirty="0" smtClean="0">
              <a:solidFill>
                <a:schemeClr val="tx1"/>
              </a:solidFill>
            </a:endParaRPr>
          </a:p>
          <a:p>
            <a:endParaRPr lang="pl-PL" sz="1600" b="1" dirty="0" smtClean="0">
              <a:solidFill>
                <a:schemeClr val="tx1"/>
              </a:solidFill>
            </a:endParaRPr>
          </a:p>
          <a:p>
            <a:pPr algn="just" fontAlgn="auto"/>
            <a:endParaRPr lang="pl-PL" sz="1600" dirty="0" smtClean="0">
              <a:solidFill>
                <a:schemeClr val="tx1"/>
              </a:solidFill>
            </a:endParaRPr>
          </a:p>
          <a:p>
            <a:pPr algn="just"/>
            <a:endParaRPr lang="pl-PL" sz="1600" b="1" dirty="0">
              <a:solidFill>
                <a:schemeClr val="tx1"/>
              </a:solidFill>
            </a:endParaRPr>
          </a:p>
        </p:txBody>
      </p:sp>
    </p:spTree>
    <p:extLst>
      <p:ext uri="{BB962C8B-B14F-4D97-AF65-F5344CB8AC3E}">
        <p14:creationId xmlns="" xmlns:p14="http://schemas.microsoft.com/office/powerpoint/2010/main" val="248784535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1124744"/>
            <a:ext cx="7560840" cy="42484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Grupa </a:t>
            </a:r>
            <a:r>
              <a:rPr lang="pl-PL" sz="2400" b="1" dirty="0" smtClean="0">
                <a:solidFill>
                  <a:srgbClr val="000000"/>
                </a:solidFill>
              </a:rPr>
              <a:t>docelowa:</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b="1" dirty="0">
              <a:solidFill>
                <a:srgbClr val="000000"/>
              </a:solidFill>
            </a:endParaRPr>
          </a:p>
          <a:p>
            <a:pPr marL="342900" indent="-342900" algn="just" fontAlgn="auto"/>
            <a:r>
              <a:rPr lang="pl-PL" sz="1600" dirty="0" smtClean="0">
                <a:solidFill>
                  <a:schemeClr val="tx1"/>
                </a:solidFill>
              </a:rPr>
              <a:t>	Osoby </a:t>
            </a:r>
            <a:r>
              <a:rPr lang="pl-PL" sz="1600" dirty="0" smtClean="0">
                <a:solidFill>
                  <a:schemeClr val="tx1"/>
                </a:solidFill>
              </a:rPr>
              <a:t>lub rodziny zagrożone ubóstwem lub wykluczeniem społecznym </a:t>
            </a:r>
            <a:r>
              <a:rPr lang="pl-PL" sz="1600" dirty="0" smtClean="0">
                <a:solidFill>
                  <a:schemeClr val="tx1"/>
                </a:solidFill>
              </a:rPr>
              <a:t>zgodnie z </a:t>
            </a:r>
            <a:r>
              <a:rPr lang="pl-PL" sz="1600" dirty="0" smtClean="0">
                <a:solidFill>
                  <a:schemeClr val="tx1"/>
                </a:solidFill>
              </a:rPr>
              <a:t>definicją określoną w Wytycznych </a:t>
            </a:r>
            <a:r>
              <a:rPr lang="pl-PL" sz="1600" dirty="0" smtClean="0">
                <a:solidFill>
                  <a:schemeClr val="tx1"/>
                </a:solidFill>
              </a:rPr>
              <a:t>w zakresie realizacji przedsięwzięć </a:t>
            </a:r>
            <a:r>
              <a:rPr lang="pl-PL" sz="1600" dirty="0" smtClean="0">
                <a:solidFill>
                  <a:schemeClr val="tx1"/>
                </a:solidFill>
              </a:rPr>
              <a:t>w </a:t>
            </a:r>
            <a:r>
              <a:rPr lang="pl-PL" sz="1600" dirty="0" smtClean="0">
                <a:solidFill>
                  <a:schemeClr val="tx1"/>
                </a:solidFill>
              </a:rPr>
              <a:t>obszarze włączenia społecznego </a:t>
            </a:r>
            <a:r>
              <a:rPr lang="pl-PL" sz="1600" dirty="0" smtClean="0">
                <a:solidFill>
                  <a:schemeClr val="tx1"/>
                </a:solidFill>
              </a:rPr>
              <a:t/>
            </a:r>
            <a:br>
              <a:rPr lang="pl-PL" sz="1600" dirty="0" smtClean="0">
                <a:solidFill>
                  <a:schemeClr val="tx1"/>
                </a:solidFill>
              </a:rPr>
            </a:br>
            <a:r>
              <a:rPr lang="pl-PL" sz="1600" dirty="0" smtClean="0">
                <a:solidFill>
                  <a:schemeClr val="tx1"/>
                </a:solidFill>
              </a:rPr>
              <a:t>i </a:t>
            </a:r>
            <a:r>
              <a:rPr lang="pl-PL" sz="1600" dirty="0" smtClean="0">
                <a:solidFill>
                  <a:schemeClr val="tx1"/>
                </a:solidFill>
              </a:rPr>
              <a:t>zwalczania ubóstwa z wykorzystaniem środków Europejskiego Funduszu Społecznego i Europejskiego Funduszu Regionalnego na lata </a:t>
            </a:r>
            <a:r>
              <a:rPr lang="pl-PL" sz="1600" dirty="0" smtClean="0">
                <a:solidFill>
                  <a:schemeClr val="tx1"/>
                </a:solidFill>
              </a:rPr>
              <a:t>2014-2020.</a:t>
            </a:r>
            <a:endParaRPr lang="pl-PL" sz="1600" dirty="0" smtClean="0">
              <a:solidFill>
                <a:schemeClr val="tx1"/>
              </a:solidFill>
            </a:endParaRPr>
          </a:p>
          <a:p>
            <a:pPr marL="342900" lvl="0" indent="-342900" algn="just" fontAlgn="auto"/>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 xmlns:p14="http://schemas.microsoft.com/office/powerpoint/2010/main" val="406612110"/>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87023" y="1196752"/>
            <a:ext cx="8369954" cy="36004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2200" b="1" dirty="0" smtClean="0">
                <a:solidFill>
                  <a:schemeClr val="tx1"/>
                </a:solidFill>
              </a:rPr>
              <a:t>Wskaźniki obligatoryjne dla Działania 8.3</a:t>
            </a:r>
          </a:p>
          <a:p>
            <a:endParaRPr lang="pl-PL" sz="1600" b="1" u="sng" dirty="0" smtClean="0">
              <a:solidFill>
                <a:schemeClr val="tx1"/>
              </a:solidFill>
            </a:endParaRPr>
          </a:p>
          <a:p>
            <a:pPr marL="342900" lvl="0" indent="-342900" algn="just" fontAlgn="auto">
              <a:buFont typeface="+mj-lt"/>
              <a:buAutoNum type="arabicPeriod"/>
            </a:pPr>
            <a:r>
              <a:rPr lang="pl-PL" sz="1600" dirty="0" smtClean="0">
                <a:solidFill>
                  <a:schemeClr val="tx1"/>
                </a:solidFill>
              </a:rPr>
              <a:t>Liczba wspartych w programie miejsc świadczenia usług społecznych, istniejących po zakończeniu projektu  </a:t>
            </a:r>
          </a:p>
          <a:p>
            <a:pPr marL="342900" lvl="0" indent="-342900" algn="just" fontAlgn="auto">
              <a:buFont typeface="+mj-lt"/>
              <a:buAutoNum type="arabicPeriod"/>
            </a:pPr>
            <a:r>
              <a:rPr lang="pl-PL" sz="1600" dirty="0" smtClean="0">
                <a:solidFill>
                  <a:schemeClr val="tx1"/>
                </a:solidFill>
              </a:rPr>
              <a:t>Liczba osób zagrożonych ubóstwem lub wykluczeniem społecznym poszukujących pracy, uczestniczących w kształceniu lub szkoleniu, zdobywających kwalifikacje, pracujących (łącznie z prowadzącymi działalność na własny rachunek) po opuszczeniu programu </a:t>
            </a:r>
          </a:p>
          <a:p>
            <a:pPr marL="342900" lvl="0" indent="-342900" algn="just" fontAlgn="auto">
              <a:buFont typeface="+mj-lt"/>
              <a:buAutoNum type="arabicPeriod"/>
            </a:pPr>
            <a:r>
              <a:rPr lang="pl-PL" sz="1600" dirty="0" smtClean="0">
                <a:solidFill>
                  <a:schemeClr val="tx1"/>
                </a:solidFill>
              </a:rPr>
              <a:t>Liczba osób zagrożonych ubóstwem lub wykluczeniem społecznym objętych usługami społecznymi w interesie ogólnym w programie  </a:t>
            </a:r>
          </a:p>
          <a:p>
            <a:pPr algn="just"/>
            <a:endParaRPr lang="pl-PL" sz="1600" dirty="0">
              <a:solidFill>
                <a:schemeClr val="tx1"/>
              </a:solidFill>
              <a:latin typeface="Arial"/>
            </a:endParaRPr>
          </a:p>
        </p:txBody>
      </p:sp>
    </p:spTree>
    <p:extLst>
      <p:ext uri="{BB962C8B-B14F-4D97-AF65-F5344CB8AC3E}">
        <p14:creationId xmlns="" xmlns:p14="http://schemas.microsoft.com/office/powerpoint/2010/main" val="378717386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endParaRPr lang="pl-PL" sz="2000" b="1" dirty="0" smtClean="0">
              <a:solidFill>
                <a:schemeClr val="tx1">
                  <a:lumMod val="95000"/>
                  <a:lumOff val="5000"/>
                </a:schemeClr>
              </a:solidFill>
            </a:endParaRPr>
          </a:p>
          <a:p>
            <a:pPr algn="ctr"/>
            <a:r>
              <a:rPr lang="pl-PL" sz="2000" b="1" dirty="0" smtClean="0">
                <a:solidFill>
                  <a:schemeClr val="tx1">
                    <a:lumMod val="95000"/>
                    <a:lumOff val="5000"/>
                  </a:schemeClr>
                </a:solidFill>
              </a:rPr>
              <a:t>Ogólne </a:t>
            </a:r>
            <a:r>
              <a:rPr lang="pl-PL" sz="2000" b="1" dirty="0">
                <a:solidFill>
                  <a:schemeClr val="tx1">
                    <a:lumMod val="95000"/>
                    <a:lumOff val="5000"/>
                  </a:schemeClr>
                </a:solidFill>
              </a:rPr>
              <a:t>kryteria formalne</a:t>
            </a:r>
          </a:p>
          <a:p>
            <a:pPr algn="ctr"/>
            <a:endParaRPr lang="pl-PL" sz="2000" b="1" dirty="0">
              <a:solidFill>
                <a:schemeClr val="tx1">
                  <a:lumMod val="95000"/>
                  <a:lumOff val="5000"/>
                </a:schemeClr>
              </a:solidFill>
            </a:endParaRPr>
          </a:p>
          <a:p>
            <a:pPr lvl="1" algn="just" fontAlgn="auto">
              <a:buFont typeface="Arial" pitchFamily="34" charset="0"/>
              <a:buChar char="•"/>
            </a:pPr>
            <a:r>
              <a:rPr lang="pl-PL" sz="2000" dirty="0" smtClean="0">
                <a:solidFill>
                  <a:schemeClr val="tx1">
                    <a:lumMod val="95000"/>
                    <a:lumOff val="5000"/>
                  </a:schemeClr>
                </a:solidFill>
              </a:rPr>
              <a:t>Terminowość </a:t>
            </a:r>
            <a:r>
              <a:rPr lang="pl-PL" sz="2000" dirty="0">
                <a:solidFill>
                  <a:schemeClr val="tx1">
                    <a:lumMod val="95000"/>
                    <a:lumOff val="5000"/>
                  </a:schemeClr>
                </a:solidFill>
              </a:rPr>
              <a:t>i prawidłowość dostarczenia wniosku</a:t>
            </a:r>
          </a:p>
          <a:p>
            <a:pPr lvl="1" algn="just" fontAlgn="auto">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został sporządzony w języku polskim</a:t>
            </a:r>
          </a:p>
          <a:p>
            <a:pPr lvl="1" algn="just" fontAlgn="auto">
              <a:buFont typeface="Arial" pitchFamily="34" charset="0"/>
              <a:buChar char="•"/>
            </a:pPr>
            <a:r>
              <a:rPr lang="pl-PL" sz="2000" dirty="0">
                <a:solidFill>
                  <a:schemeClr val="tx1">
                    <a:lumMod val="95000"/>
                    <a:lumOff val="5000"/>
                  </a:schemeClr>
                </a:solidFill>
              </a:rPr>
              <a:t>L</a:t>
            </a:r>
            <a:r>
              <a:rPr lang="pl-PL" sz="2000" dirty="0" smtClean="0">
                <a:solidFill>
                  <a:schemeClr val="tx1">
                    <a:lumMod val="95000"/>
                    <a:lumOff val="5000"/>
                  </a:schemeClr>
                </a:solidFill>
              </a:rPr>
              <a:t>iczba </a:t>
            </a:r>
            <a:r>
              <a:rPr lang="pl-PL" sz="2000" dirty="0">
                <a:solidFill>
                  <a:schemeClr val="tx1">
                    <a:lumMod val="95000"/>
                    <a:lumOff val="5000"/>
                  </a:schemeClr>
                </a:solidFill>
              </a:rPr>
              <a:t>złożonych </a:t>
            </a:r>
            <a:r>
              <a:rPr lang="pl-PL" sz="2000" dirty="0" smtClean="0">
                <a:solidFill>
                  <a:schemeClr val="tx1">
                    <a:lumMod val="95000"/>
                    <a:lumOff val="5000"/>
                  </a:schemeClr>
                </a:solidFill>
              </a:rPr>
              <a:t>wniosków (określona w regulaminie konkursu)</a:t>
            </a:r>
            <a:endParaRPr lang="pl-PL" sz="2000" dirty="0">
              <a:solidFill>
                <a:schemeClr val="tx1">
                  <a:lumMod val="95000"/>
                  <a:lumOff val="5000"/>
                </a:schemeClr>
              </a:solidFill>
            </a:endParaRPr>
          </a:p>
          <a:p>
            <a:pPr lvl="1" algn="just" fontAlgn="auto">
              <a:buFont typeface="Arial" pitchFamily="34" charset="0"/>
              <a:buChar char="•"/>
            </a:pPr>
            <a:r>
              <a:rPr lang="pl-PL" sz="2000" dirty="0" smtClean="0">
                <a:solidFill>
                  <a:schemeClr val="tx1">
                    <a:lumMod val="95000"/>
                    <a:lumOff val="5000"/>
                  </a:schemeClr>
                </a:solidFill>
              </a:rPr>
              <a:t>Kwalifikowalność </a:t>
            </a:r>
            <a:r>
              <a:rPr lang="pl-PL" sz="2000" dirty="0">
                <a:solidFill>
                  <a:schemeClr val="tx1">
                    <a:lumMod val="95000"/>
                    <a:lumOff val="5000"/>
                  </a:schemeClr>
                </a:solidFill>
              </a:rPr>
              <a:t>wnioskodawcy </a:t>
            </a:r>
            <a:endParaRPr lang="pl-PL" sz="2000" dirty="0" smtClean="0">
              <a:solidFill>
                <a:schemeClr val="tx1">
                  <a:lumMod val="95000"/>
                  <a:lumOff val="5000"/>
                </a:schemeClr>
              </a:solidFill>
            </a:endParaRPr>
          </a:p>
          <a:p>
            <a:pPr lvl="1" algn="just" fontAlgn="auto">
              <a:buFont typeface="Arial" pitchFamily="34" charset="0"/>
              <a:buChar char="•"/>
            </a:pPr>
            <a:r>
              <a:rPr lang="pl-PL" sz="2000" dirty="0">
                <a:solidFill>
                  <a:schemeClr val="tx1">
                    <a:lumMod val="95000"/>
                    <a:lumOff val="5000"/>
                  </a:schemeClr>
                </a:solidFill>
              </a:rPr>
              <a:t>K</a:t>
            </a:r>
            <a:r>
              <a:rPr lang="pl-PL" sz="2000" dirty="0" smtClean="0">
                <a:solidFill>
                  <a:schemeClr val="tx1">
                    <a:lumMod val="95000"/>
                    <a:lumOff val="5000"/>
                  </a:schemeClr>
                </a:solidFill>
              </a:rPr>
              <a:t>walifikowalność</a:t>
            </a:r>
            <a:r>
              <a:rPr lang="pl-PL" sz="2000" dirty="0">
                <a:solidFill>
                  <a:schemeClr val="tx1">
                    <a:lumMod val="95000"/>
                    <a:lumOff val="5000"/>
                  </a:schemeClr>
                </a:solidFill>
              </a:rPr>
              <a:t> </a:t>
            </a:r>
            <a:r>
              <a:rPr lang="pl-PL" sz="2000" dirty="0" smtClean="0">
                <a:solidFill>
                  <a:schemeClr val="tx1">
                    <a:lumMod val="95000"/>
                    <a:lumOff val="5000"/>
                  </a:schemeClr>
                </a:solidFill>
              </a:rPr>
              <a:t>partnera/partnerów</a:t>
            </a:r>
            <a:endParaRPr lang="pl-PL" sz="2000" dirty="0">
              <a:solidFill>
                <a:schemeClr val="tx1">
                  <a:lumMod val="95000"/>
                  <a:lumOff val="5000"/>
                </a:schemeClr>
              </a:solidFill>
            </a:endParaRPr>
          </a:p>
          <a:p>
            <a:pPr lvl="1" algn="just" fontAlgn="auto">
              <a:buFont typeface="Arial" pitchFamily="34" charset="0"/>
              <a:buChar char="•"/>
            </a:pPr>
            <a:r>
              <a:rPr lang="pl-PL" sz="2000" dirty="0" smtClean="0">
                <a:solidFill>
                  <a:schemeClr val="tx1">
                    <a:lumMod val="95000"/>
                    <a:lumOff val="5000"/>
                  </a:schemeClr>
                </a:solidFill>
              </a:rPr>
              <a:t>Wnioskodawca </a:t>
            </a:r>
            <a:r>
              <a:rPr lang="pl-PL" sz="2000" dirty="0">
                <a:solidFill>
                  <a:schemeClr val="tx1">
                    <a:lumMod val="95000"/>
                    <a:lumOff val="5000"/>
                  </a:schemeClr>
                </a:solidFill>
              </a:rPr>
              <a:t>w okresie realizacji projektu prowadzi biuro projektu na terenie województwa podkarpackiego</a:t>
            </a:r>
          </a:p>
          <a:p>
            <a:pPr lvl="1" algn="just" fontAlgn="auto">
              <a:buFont typeface="Arial" pitchFamily="34" charset="0"/>
              <a:buChar char="•"/>
            </a:pPr>
            <a:r>
              <a:rPr lang="pl-PL" sz="2000" dirty="0">
                <a:solidFill>
                  <a:schemeClr val="tx1">
                    <a:lumMod val="95000"/>
                    <a:lumOff val="5000"/>
                  </a:schemeClr>
                </a:solidFill>
              </a:rPr>
              <a:t>P</a:t>
            </a:r>
            <a:r>
              <a:rPr lang="pl-PL" sz="2000" dirty="0" smtClean="0">
                <a:solidFill>
                  <a:schemeClr val="tx1">
                    <a:lumMod val="95000"/>
                    <a:lumOff val="5000"/>
                  </a:schemeClr>
                </a:solidFill>
              </a:rPr>
              <a:t>rojekt </a:t>
            </a:r>
            <a:r>
              <a:rPr lang="pl-PL" sz="2000" dirty="0">
                <a:solidFill>
                  <a:schemeClr val="tx1">
                    <a:lumMod val="95000"/>
                    <a:lumOff val="5000"/>
                  </a:schemeClr>
                </a:solidFill>
              </a:rPr>
              <a:t>nie został fizycznie zakończony lub w pełni zrealizowany</a:t>
            </a:r>
          </a:p>
          <a:p>
            <a:pPr lvl="1" algn="just" fontAlgn="auto">
              <a:buFont typeface="Arial" pitchFamily="34" charset="0"/>
              <a:buChar char="•"/>
            </a:pPr>
            <a:r>
              <a:rPr lang="pl-PL" sz="2000" dirty="0">
                <a:solidFill>
                  <a:schemeClr val="tx1">
                    <a:lumMod val="95000"/>
                    <a:lumOff val="5000"/>
                  </a:schemeClr>
                </a:solidFill>
              </a:rPr>
              <a:t>O</a:t>
            </a:r>
            <a:r>
              <a:rPr lang="pl-PL" sz="2000" dirty="0" smtClean="0">
                <a:solidFill>
                  <a:schemeClr val="tx1">
                    <a:lumMod val="95000"/>
                    <a:lumOff val="5000"/>
                  </a:schemeClr>
                </a:solidFill>
              </a:rPr>
              <a:t>kres </a:t>
            </a:r>
            <a:r>
              <a:rPr lang="pl-PL" sz="2000" dirty="0">
                <a:solidFill>
                  <a:schemeClr val="tx1">
                    <a:lumMod val="95000"/>
                    <a:lumOff val="5000"/>
                  </a:schemeClr>
                </a:solidFill>
              </a:rPr>
              <a:t>realizacji projektu jest zgodny z  regulaminem konkursu</a:t>
            </a:r>
          </a:p>
          <a:p>
            <a:pPr lvl="1" algn="just">
              <a:buFont typeface="Arial" pitchFamily="34" charset="0"/>
              <a:buChar char="•"/>
            </a:pPr>
            <a:r>
              <a:rPr lang="pl-PL" sz="2000" dirty="0" smtClean="0">
                <a:solidFill>
                  <a:schemeClr val="tx1">
                    <a:lumMod val="95000"/>
                    <a:lumOff val="5000"/>
                  </a:schemeClr>
                </a:solidFill>
              </a:rPr>
              <a:t>Zakaz </a:t>
            </a:r>
            <a:r>
              <a:rPr lang="pl-PL" sz="2000" dirty="0">
                <a:solidFill>
                  <a:schemeClr val="tx1">
                    <a:lumMod val="95000"/>
                    <a:lumOff val="5000"/>
                  </a:schemeClr>
                </a:solidFill>
              </a:rPr>
              <a:t>podwójnego finansowania</a:t>
            </a:r>
            <a:endParaRPr lang="pl-PL" sz="2000" b="1" dirty="0">
              <a:solidFill>
                <a:schemeClr val="tx1">
                  <a:lumMod val="95000"/>
                  <a:lumOff val="5000"/>
                </a:schemeClr>
              </a:solidFill>
            </a:endParaRPr>
          </a:p>
        </p:txBody>
      </p:sp>
    </p:spTree>
    <p:extLst>
      <p:ext uri="{BB962C8B-B14F-4D97-AF65-F5344CB8AC3E}">
        <p14:creationId xmlns="" xmlns:p14="http://schemas.microsoft.com/office/powerpoint/2010/main" val="5697722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502898" y="476672"/>
            <a:ext cx="8245566"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2400" b="1" dirty="0">
                <a:solidFill>
                  <a:schemeClr val="tx1"/>
                </a:solidFill>
                <a:latin typeface="Arial"/>
              </a:rPr>
              <a:t>Kryteria specyficzne </a:t>
            </a:r>
            <a:r>
              <a:rPr lang="pl-PL" sz="2400" b="1" dirty="0" smtClean="0">
                <a:solidFill>
                  <a:schemeClr val="tx1"/>
                </a:solidFill>
                <a:latin typeface="Arial"/>
              </a:rPr>
              <a:t>dostępu</a:t>
            </a:r>
          </a:p>
          <a:p>
            <a:pPr algn="ctr"/>
            <a:r>
              <a:rPr lang="pl-PL" sz="2000" b="1" dirty="0" smtClean="0">
                <a:solidFill>
                  <a:srgbClr val="000000"/>
                </a:solidFill>
              </a:rPr>
              <a:t>w ramach konkursu nr </a:t>
            </a:r>
            <a:r>
              <a:rPr lang="pl-PL" sz="2000" b="1" dirty="0" smtClean="0">
                <a:solidFill>
                  <a:schemeClr val="tx1"/>
                </a:solidFill>
              </a:rPr>
              <a:t>RPPK.08.03.00-IP.01-18-010/16 </a:t>
            </a:r>
            <a:r>
              <a:rPr lang="pl-PL" sz="2000" b="1" dirty="0" smtClean="0">
                <a:solidFill>
                  <a:schemeClr val="tx1"/>
                </a:solidFill>
                <a:latin typeface="Arial"/>
              </a:rPr>
              <a:t>(ocena formalna):</a:t>
            </a:r>
            <a:endParaRPr lang="pl-PL" sz="2000" b="1" dirty="0" smtClean="0">
              <a:solidFill>
                <a:srgbClr val="000000"/>
              </a:solidFill>
              <a:latin typeface="Arial"/>
            </a:endParaRPr>
          </a:p>
          <a:p>
            <a:endParaRPr lang="pl-PL" sz="1600" b="1" dirty="0" smtClean="0">
              <a:solidFill>
                <a:srgbClr val="000000"/>
              </a:solidFill>
              <a:latin typeface="Arial"/>
            </a:endParaRPr>
          </a:p>
          <a:p>
            <a:pPr marL="342900" indent="-342900" algn="just">
              <a:buAutoNum type="arabicPeriod"/>
            </a:pPr>
            <a:r>
              <a:rPr lang="pl-PL" sz="1600" dirty="0" smtClean="0">
                <a:solidFill>
                  <a:schemeClr val="tx1"/>
                </a:solidFill>
              </a:rPr>
              <a:t>W przypadku realizowania w ramach projektu usług asystenckich i/lub opiekuńczych Beneficjent zapewnia trwałość miejsc świadczenia ww. usług po zakończeniu projektu przez okres odpowiadający co najmniej okresowi realizacji projektu, przy czym trwałość jest rozumiana jako instytucjonalna gotowość podmiotu do świadczenia usług.</a:t>
            </a:r>
          </a:p>
          <a:p>
            <a:pPr marL="342900" indent="-342900" algn="just"/>
            <a:endParaRPr lang="pl-PL" sz="1600" dirty="0" smtClean="0">
              <a:solidFill>
                <a:schemeClr val="tx1"/>
              </a:solidFill>
            </a:endParaRPr>
          </a:p>
          <a:p>
            <a:pPr marL="342900" indent="-342900" algn="just">
              <a:buFont typeface="+mj-lt"/>
              <a:buAutoNum type="arabicPeriod" startAt="2"/>
            </a:pPr>
            <a:r>
              <a:rPr lang="pl-PL" sz="1600" dirty="0" smtClean="0">
                <a:solidFill>
                  <a:schemeClr val="tx1"/>
                </a:solidFill>
              </a:rPr>
              <a:t>Projekt prowadzi do zwiększenia liczby osób objętych usługami świadczonymi w lokalnej społeczności przez danego Beneficjenta w stosunku do danych z roku poprzedzającego rok rozpoczęcia działalności projektu.</a:t>
            </a:r>
          </a:p>
          <a:p>
            <a:pPr marL="342900" indent="-342900" algn="just"/>
            <a:endParaRPr lang="pl-PL" sz="1600" dirty="0" smtClean="0">
              <a:solidFill>
                <a:schemeClr val="tx1"/>
              </a:solidFill>
            </a:endParaRPr>
          </a:p>
        </p:txBody>
      </p:sp>
    </p:spTree>
    <p:extLst>
      <p:ext uri="{BB962C8B-B14F-4D97-AF65-F5344CB8AC3E}">
        <p14:creationId xmlns="" xmlns:p14="http://schemas.microsoft.com/office/powerpoint/2010/main" val="101610200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1790" y="347207"/>
            <a:ext cx="8286674" cy="5867875"/>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2400" b="1" dirty="0" smtClean="0">
                <a:solidFill>
                  <a:schemeClr val="tx1"/>
                </a:solidFill>
                <a:latin typeface="Arial"/>
              </a:rPr>
              <a:t>Kryteria specyficzne dostępu</a:t>
            </a:r>
          </a:p>
          <a:p>
            <a:pPr algn="ctr"/>
            <a:r>
              <a:rPr lang="pl-PL" sz="2000" b="1" dirty="0" smtClean="0">
                <a:solidFill>
                  <a:srgbClr val="000000"/>
                </a:solidFill>
              </a:rPr>
              <a:t>w ramach konkursu nr </a:t>
            </a:r>
            <a:r>
              <a:rPr lang="pl-PL" sz="2000" b="1" dirty="0" smtClean="0">
                <a:solidFill>
                  <a:schemeClr val="tx1"/>
                </a:solidFill>
              </a:rPr>
              <a:t>RPPK.08.03.00-IP.01-18-010/16 </a:t>
            </a:r>
          </a:p>
          <a:p>
            <a:pPr algn="ctr"/>
            <a:r>
              <a:rPr lang="pl-PL" sz="2000" b="1" dirty="0" smtClean="0">
                <a:solidFill>
                  <a:schemeClr val="tx1"/>
                </a:solidFill>
                <a:latin typeface="Arial"/>
              </a:rPr>
              <a:t>(ocena formalna):</a:t>
            </a:r>
            <a:endParaRPr lang="pl-PL" sz="2000" b="1" dirty="0" smtClean="0">
              <a:solidFill>
                <a:srgbClr val="000000"/>
              </a:solidFill>
              <a:latin typeface="Arial"/>
            </a:endParaRPr>
          </a:p>
          <a:p>
            <a:endParaRPr lang="pl-PL" sz="2000" dirty="0">
              <a:solidFill>
                <a:schemeClr val="tx1"/>
              </a:solidFill>
            </a:endParaRPr>
          </a:p>
          <a:p>
            <a:pPr marL="342900" indent="-342900" algn="just">
              <a:buFont typeface="+mj-lt"/>
              <a:buAutoNum type="arabicPeriod" startAt="3"/>
            </a:pPr>
            <a:r>
              <a:rPr lang="pl-PL" sz="1600" dirty="0" smtClean="0">
                <a:solidFill>
                  <a:schemeClr val="tx1"/>
                </a:solidFill>
              </a:rPr>
              <a:t>W przypadku realizacji wsparcia w formie usług opiekuńczych i/lub asystenckich Beneficjent na etapie rekrutacji będzie preferował osoby z niepełnosprawnościami i/lub osoby niesamodzielne, których dochód nie przekracza 150% właściwego kryterium dochodowego (na osobę samotnie gospodarującą lub na osobę w rodzinie), o którym mowa w ustawie z dnia 12 marca 2004 r. o pomocy społecznej.</a:t>
            </a:r>
          </a:p>
          <a:p>
            <a:pPr marL="342900" indent="-342900" algn="just"/>
            <a:endParaRPr lang="pl-PL" sz="1600" dirty="0" smtClean="0">
              <a:solidFill>
                <a:schemeClr val="tx1"/>
              </a:solidFill>
            </a:endParaRPr>
          </a:p>
          <a:p>
            <a:pPr marL="342900" indent="-342900" algn="just">
              <a:buFont typeface="+mj-lt"/>
              <a:buAutoNum type="arabicPeriod" startAt="4"/>
            </a:pPr>
            <a:r>
              <a:rPr lang="pl-PL" sz="1600" dirty="0" smtClean="0">
                <a:solidFill>
                  <a:schemeClr val="tx1"/>
                </a:solidFill>
              </a:rPr>
              <a:t>W przypadku realizacji wsparcia w formie usług opiekuńczych projekt zakłada tworzenie nowych i/lub utrzymanie dotychczas istniejących miejsc świadczenia ww. usług wyłącznie poza systemem opieki instytucjonalnej.</a:t>
            </a:r>
          </a:p>
          <a:p>
            <a:pPr marL="342900" indent="-342900" algn="just"/>
            <a:endParaRPr lang="pl-PL" sz="1600" dirty="0" smtClean="0">
              <a:solidFill>
                <a:schemeClr val="tx1"/>
              </a:solidFill>
            </a:endParaRPr>
          </a:p>
          <a:p>
            <a:pPr marL="342900" indent="-342900" algn="just">
              <a:buFont typeface="+mj-lt"/>
              <a:buAutoNum type="arabicPeriod" startAt="5"/>
            </a:pPr>
            <a:r>
              <a:rPr lang="pl-PL" sz="1600" dirty="0" smtClean="0">
                <a:solidFill>
                  <a:schemeClr val="tx1"/>
                </a:solidFill>
              </a:rPr>
              <a:t>Projekt przewiduje częściową odpłatność uczestników, których dochód przekracza 150% kryterium dochodowego pomocy społecznej, za realizowane usługi.</a:t>
            </a:r>
            <a:endParaRPr lang="pl-PL" sz="1600" dirty="0">
              <a:solidFill>
                <a:schemeClr val="tx1"/>
              </a:solidFill>
            </a:endParaRPr>
          </a:p>
        </p:txBody>
      </p:sp>
    </p:spTree>
    <p:extLst>
      <p:ext uri="{BB962C8B-B14F-4D97-AF65-F5344CB8AC3E}">
        <p14:creationId xmlns="" xmlns:p14="http://schemas.microsoft.com/office/powerpoint/2010/main" val="133041375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1790" y="347207"/>
            <a:ext cx="8286674" cy="5867875"/>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2400" b="1" dirty="0" smtClean="0">
                <a:solidFill>
                  <a:schemeClr val="tx1"/>
                </a:solidFill>
                <a:latin typeface="Arial"/>
              </a:rPr>
              <a:t>Kryteria specyficzne dostępu</a:t>
            </a:r>
          </a:p>
          <a:p>
            <a:pPr algn="ctr"/>
            <a:r>
              <a:rPr lang="pl-PL" sz="2000" b="1" dirty="0" smtClean="0">
                <a:solidFill>
                  <a:srgbClr val="000000"/>
                </a:solidFill>
              </a:rPr>
              <a:t>w ramach konkursu nr </a:t>
            </a:r>
            <a:r>
              <a:rPr lang="pl-PL" sz="2000" b="1" dirty="0" smtClean="0">
                <a:solidFill>
                  <a:schemeClr val="tx1"/>
                </a:solidFill>
              </a:rPr>
              <a:t>RPPK.08.03.00-IP.01-18-011/16 </a:t>
            </a:r>
          </a:p>
          <a:p>
            <a:pPr algn="ctr"/>
            <a:r>
              <a:rPr lang="pl-PL" sz="2000" b="1" dirty="0" smtClean="0">
                <a:solidFill>
                  <a:schemeClr val="tx1"/>
                </a:solidFill>
                <a:latin typeface="Arial"/>
              </a:rPr>
              <a:t>(ocena formalna):</a:t>
            </a:r>
            <a:endParaRPr lang="pl-PL" sz="2000" b="1" dirty="0" smtClean="0">
              <a:solidFill>
                <a:srgbClr val="000000"/>
              </a:solidFill>
              <a:latin typeface="Arial"/>
            </a:endParaRPr>
          </a:p>
          <a:p>
            <a:endParaRPr lang="pl-PL" sz="2000" dirty="0">
              <a:solidFill>
                <a:schemeClr val="tx1"/>
              </a:solidFill>
            </a:endParaRPr>
          </a:p>
          <a:p>
            <a:pPr marL="342900" indent="-342900" algn="just">
              <a:buFont typeface="+mj-lt"/>
              <a:buAutoNum type="arabicPeriod"/>
            </a:pPr>
            <a:r>
              <a:rPr lang="pl-PL" sz="1600" dirty="0" smtClean="0">
                <a:solidFill>
                  <a:schemeClr val="tx1"/>
                </a:solidFill>
              </a:rPr>
              <a:t>Działania prowadzone w ramach projektu nie służą tworzeniu lokali na terenie jakichkolwiek istniejących form opieki instytucjonalnej.</a:t>
            </a:r>
          </a:p>
          <a:p>
            <a:pPr marL="342900" indent="-342900" algn="just"/>
            <a:endParaRPr lang="pl-PL" sz="1600" dirty="0" smtClean="0">
              <a:solidFill>
                <a:schemeClr val="tx1"/>
              </a:solidFill>
            </a:endParaRPr>
          </a:p>
          <a:p>
            <a:pPr marL="342900" indent="-342900" algn="just">
              <a:buFont typeface="+mj-lt"/>
              <a:buAutoNum type="arabicPeriod" startAt="2"/>
            </a:pPr>
            <a:r>
              <a:rPr lang="pl-PL" sz="1600" dirty="0" smtClean="0">
                <a:solidFill>
                  <a:schemeClr val="tx1"/>
                </a:solidFill>
              </a:rPr>
              <a:t>Wnioskodawca gwarantuje, iż osoby które zamieszkują mieszkania o charakterze wspieranym, objęte działaniami projektu, mogą podejmować w pełni niezależne decyzje.</a:t>
            </a:r>
          </a:p>
          <a:p>
            <a:pPr marL="342900" indent="-342900" algn="just"/>
            <a:endParaRPr lang="pl-PL" sz="1600" dirty="0" smtClean="0">
              <a:solidFill>
                <a:schemeClr val="tx1"/>
              </a:solidFill>
            </a:endParaRPr>
          </a:p>
          <a:p>
            <a:pPr marL="342900" indent="-342900" algn="just">
              <a:buFont typeface="+mj-lt"/>
              <a:buAutoNum type="arabicPeriod" startAt="3"/>
            </a:pPr>
            <a:r>
              <a:rPr lang="pl-PL" sz="1600" dirty="0" smtClean="0">
                <a:solidFill>
                  <a:schemeClr val="tx1"/>
                </a:solidFill>
              </a:rPr>
              <a:t>Beneficjent zapewnia trwałość miejsc świadczenia usług w mieszkaniach o charakterze wspomaganym po zakończeniu realizacji projektu co najmniej przez okres odpowiadający okresowi realizacji projektu, przy czym trwałość jest rozumiana jako instytucjonalna gotowość podmiotu do świadczenia usług. </a:t>
            </a:r>
          </a:p>
        </p:txBody>
      </p:sp>
    </p:spTree>
    <p:extLst>
      <p:ext uri="{BB962C8B-B14F-4D97-AF65-F5344CB8AC3E}">
        <p14:creationId xmlns="" xmlns:p14="http://schemas.microsoft.com/office/powerpoint/2010/main" val="12163144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1790" y="347207"/>
            <a:ext cx="8286674" cy="5867875"/>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algn="ctr"/>
            <a:r>
              <a:rPr lang="pl-PL" sz="2400" b="1" dirty="0" smtClean="0">
                <a:solidFill>
                  <a:schemeClr val="tx1"/>
                </a:solidFill>
                <a:latin typeface="Arial"/>
              </a:rPr>
              <a:t>Kryteria specyficzne dostępu</a:t>
            </a:r>
          </a:p>
          <a:p>
            <a:pPr algn="ctr"/>
            <a:r>
              <a:rPr lang="pl-PL" sz="2000" b="1" dirty="0" smtClean="0">
                <a:solidFill>
                  <a:srgbClr val="000000"/>
                </a:solidFill>
              </a:rPr>
              <a:t>w ramach konkursu nr </a:t>
            </a:r>
            <a:r>
              <a:rPr lang="pl-PL" sz="2000" b="1" dirty="0" smtClean="0">
                <a:solidFill>
                  <a:schemeClr val="tx1"/>
                </a:solidFill>
              </a:rPr>
              <a:t>RPPK.08.03.00-IP.01-18-011/16  c.d.</a:t>
            </a:r>
          </a:p>
          <a:p>
            <a:pPr algn="ctr"/>
            <a:r>
              <a:rPr lang="pl-PL" sz="2000" b="1" dirty="0" smtClean="0">
                <a:solidFill>
                  <a:schemeClr val="tx1"/>
                </a:solidFill>
                <a:latin typeface="Arial"/>
              </a:rPr>
              <a:t>(ocena formalna):</a:t>
            </a:r>
            <a:endParaRPr lang="pl-PL" sz="2000" b="1" dirty="0" smtClean="0">
              <a:solidFill>
                <a:srgbClr val="000000"/>
              </a:solidFill>
              <a:latin typeface="Arial"/>
            </a:endParaRPr>
          </a:p>
          <a:p>
            <a:endParaRPr lang="pl-PL" sz="2000" dirty="0" smtClean="0">
              <a:solidFill>
                <a:schemeClr val="tx1"/>
              </a:solidFill>
            </a:endParaRPr>
          </a:p>
          <a:p>
            <a:endParaRPr lang="pl-PL" sz="2000" dirty="0">
              <a:solidFill>
                <a:schemeClr val="tx1"/>
              </a:solidFill>
            </a:endParaRPr>
          </a:p>
          <a:p>
            <a:pPr marL="342900" indent="-342900" algn="just">
              <a:buFont typeface="+mj-lt"/>
              <a:buAutoNum type="arabicPeriod" startAt="4"/>
            </a:pPr>
            <a:r>
              <a:rPr lang="pl-PL" sz="1600" dirty="0" smtClean="0">
                <a:solidFill>
                  <a:schemeClr val="tx1"/>
                </a:solidFill>
              </a:rPr>
              <a:t>Beneficjent obligatoryjnie zapewnia uczestnikom projektu przebywającym w mieszkaniach wspomaganych spersonalizowane wsparcie towarzyszące określone na podstawie przeprowadzonej indywidualnej diagnozy potrzeb</a:t>
            </a:r>
          </a:p>
          <a:p>
            <a:pPr marL="342900" indent="-342900" algn="just"/>
            <a:endParaRPr lang="pl-PL" sz="1600" dirty="0" smtClean="0">
              <a:solidFill>
                <a:schemeClr val="tx1"/>
              </a:solidFill>
            </a:endParaRPr>
          </a:p>
          <a:p>
            <a:pPr marL="342900" indent="-342900" algn="just">
              <a:buFont typeface="+mj-lt"/>
              <a:buAutoNum type="arabicPeriod" startAt="5"/>
            </a:pPr>
            <a:r>
              <a:rPr lang="pl-PL" sz="1600" dirty="0" smtClean="0">
                <a:solidFill>
                  <a:schemeClr val="tx1"/>
                </a:solidFill>
              </a:rPr>
              <a:t>W przypadku świadczenia w ramach projektu usług w mieszkaniach chronionych Beneficjent zapewnia, że jest stosowany standard dotyczący tej formy pomocy wynikający z ustawy z dnia 12 marca 2004 r. o pomocy społecznej.</a:t>
            </a:r>
          </a:p>
        </p:txBody>
      </p:sp>
    </p:spTree>
    <p:extLst>
      <p:ext uri="{BB962C8B-B14F-4D97-AF65-F5344CB8AC3E}">
        <p14:creationId xmlns="" xmlns:p14="http://schemas.microsoft.com/office/powerpoint/2010/main" val="4100030410"/>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87023" y="1196752"/>
            <a:ext cx="8369954" cy="36004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endParaRPr lang="pl-PL" sz="1600" b="1" dirty="0" smtClean="0">
              <a:solidFill>
                <a:schemeClr val="tx1"/>
              </a:solidFill>
              <a:latin typeface="Arial"/>
            </a:endParaRPr>
          </a:p>
          <a:p>
            <a:r>
              <a:rPr lang="pl-PL" sz="2200" b="1" dirty="0">
                <a:solidFill>
                  <a:schemeClr val="tx1"/>
                </a:solidFill>
                <a:latin typeface="Arial"/>
              </a:rPr>
              <a:t>Kryteria specyficzne premiujące (ocena merytoryczna):</a:t>
            </a:r>
            <a:endParaRPr lang="pl-PL" sz="2200" dirty="0">
              <a:solidFill>
                <a:schemeClr val="tx1"/>
              </a:solidFill>
            </a:endParaRPr>
          </a:p>
          <a:p>
            <a:endParaRPr lang="pl-PL" sz="1600" b="1" dirty="0" smtClean="0">
              <a:solidFill>
                <a:schemeClr val="tx1"/>
              </a:solidFill>
              <a:latin typeface="Arial"/>
            </a:endParaRPr>
          </a:p>
          <a:p>
            <a:endParaRPr lang="pl-PL" sz="1600" b="1" dirty="0" smtClean="0">
              <a:solidFill>
                <a:schemeClr val="tx1"/>
              </a:solidFill>
              <a:latin typeface="Arial"/>
            </a:endParaRPr>
          </a:p>
          <a:p>
            <a:pPr algn="just"/>
            <a:r>
              <a:rPr lang="pl-PL" sz="1600" dirty="0" smtClean="0">
                <a:solidFill>
                  <a:schemeClr val="tx1"/>
                </a:solidFill>
                <a:latin typeface="Arial"/>
              </a:rPr>
              <a:t>1. </a:t>
            </a:r>
            <a:r>
              <a:rPr lang="pl-PL" dirty="0" smtClean="0">
                <a:solidFill>
                  <a:schemeClr val="tx1"/>
                </a:solidFill>
              </a:rPr>
              <a:t>Wsparcie w ramach projektu jest realizowane przez podmioty ekonomii społecznej lub w partnerstwie z podmiotem/</a:t>
            </a:r>
            <a:r>
              <a:rPr lang="pl-PL" dirty="0" err="1" smtClean="0">
                <a:solidFill>
                  <a:schemeClr val="tx1"/>
                </a:solidFill>
              </a:rPr>
              <a:t>ami</a:t>
            </a:r>
            <a:r>
              <a:rPr lang="pl-PL" dirty="0" smtClean="0">
                <a:solidFill>
                  <a:schemeClr val="tx1"/>
                </a:solidFill>
              </a:rPr>
              <a:t> ekonomii społecznej.</a:t>
            </a:r>
            <a:endParaRPr lang="pl-PL" dirty="0">
              <a:solidFill>
                <a:schemeClr val="tx1"/>
              </a:solidFill>
            </a:endParaRPr>
          </a:p>
          <a:p>
            <a:pPr algn="just"/>
            <a:endParaRPr lang="pl-PL" sz="1600" dirty="0">
              <a:solidFill>
                <a:schemeClr val="tx1"/>
              </a:solidFill>
              <a:latin typeface="Arial"/>
            </a:endParaRPr>
          </a:p>
        </p:txBody>
      </p:sp>
    </p:spTree>
    <p:extLst>
      <p:ext uri="{BB962C8B-B14F-4D97-AF65-F5344CB8AC3E}">
        <p14:creationId xmlns="" xmlns:p14="http://schemas.microsoft.com/office/powerpoint/2010/main" val="263328559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grpSp>
        <p:nvGrpSpPr>
          <p:cNvPr id="2" name="Group 2"/>
          <p:cNvGrpSpPr>
            <a:grpSpLocks/>
          </p:cNvGrpSpPr>
          <p:nvPr/>
        </p:nvGrpSpPr>
        <p:grpSpPr bwMode="auto">
          <a:xfrm>
            <a:off x="1019175" y="44450"/>
            <a:ext cx="7078663" cy="717550"/>
            <a:chOff x="642" y="28"/>
            <a:chExt cx="4459" cy="452"/>
          </a:xfrm>
        </p:grpSpPr>
        <p:pic>
          <p:nvPicPr>
            <p:cNvPr id="14339" name="Picture 3"/>
            <p:cNvPicPr>
              <a:picLocks noChangeAspect="1" noChangeArrowheads="1"/>
            </p:cNvPicPr>
            <p:nvPr/>
          </p:nvPicPr>
          <p:blipFill>
            <a:blip r:embed="rId4" cstate="print"/>
            <a:srcRect/>
            <a:stretch>
              <a:fillRect/>
            </a:stretch>
          </p:blipFill>
          <p:spPr bwMode="auto">
            <a:xfrm>
              <a:off x="1708" y="70"/>
              <a:ext cx="747" cy="389"/>
            </a:xfrm>
            <a:prstGeom prst="rect">
              <a:avLst/>
            </a:prstGeom>
            <a:noFill/>
            <a:ln w="9525">
              <a:noFill/>
              <a:round/>
              <a:headEnd/>
              <a:tailEnd/>
            </a:ln>
            <a:effectLst/>
          </p:spPr>
        </p:pic>
        <p:pic>
          <p:nvPicPr>
            <p:cNvPr id="14340" name="Picture 4"/>
            <p:cNvPicPr>
              <a:picLocks noChangeAspect="1" noChangeArrowheads="1"/>
            </p:cNvPicPr>
            <p:nvPr/>
          </p:nvPicPr>
          <p:blipFill>
            <a:blip r:embed="rId5" cstate="print"/>
            <a:srcRect/>
            <a:stretch>
              <a:fillRect/>
            </a:stretch>
          </p:blipFill>
          <p:spPr bwMode="auto">
            <a:xfrm>
              <a:off x="3849" y="80"/>
              <a:ext cx="1252" cy="376"/>
            </a:xfrm>
            <a:prstGeom prst="rect">
              <a:avLst/>
            </a:prstGeom>
            <a:noFill/>
            <a:ln w="9525">
              <a:noFill/>
              <a:round/>
              <a:headEnd/>
              <a:tailEnd/>
            </a:ln>
            <a:effectLst/>
          </p:spPr>
        </p:pic>
        <p:pic>
          <p:nvPicPr>
            <p:cNvPr id="14341" name="Picture 5"/>
            <p:cNvPicPr>
              <a:picLocks noChangeAspect="1" noChangeArrowheads="1"/>
            </p:cNvPicPr>
            <p:nvPr/>
          </p:nvPicPr>
          <p:blipFill>
            <a:blip r:embed="rId6" cstate="print"/>
            <a:srcRect/>
            <a:stretch>
              <a:fillRect/>
            </a:stretch>
          </p:blipFill>
          <p:spPr bwMode="auto">
            <a:xfrm>
              <a:off x="642" y="28"/>
              <a:ext cx="882" cy="452"/>
            </a:xfrm>
            <a:prstGeom prst="rect">
              <a:avLst/>
            </a:prstGeom>
            <a:noFill/>
            <a:ln w="9525">
              <a:noFill/>
              <a:round/>
              <a:headEnd/>
              <a:tailEnd/>
            </a:ln>
            <a:effectLst/>
          </p:spPr>
        </p:pic>
        <p:pic>
          <p:nvPicPr>
            <p:cNvPr id="14342" name="Picture 6"/>
            <p:cNvPicPr>
              <a:picLocks noChangeAspect="1" noChangeArrowheads="1"/>
            </p:cNvPicPr>
            <p:nvPr/>
          </p:nvPicPr>
          <p:blipFill>
            <a:blip r:embed="rId7" cstate="print"/>
            <a:srcRect/>
            <a:stretch>
              <a:fillRect/>
            </a:stretch>
          </p:blipFill>
          <p:spPr bwMode="auto">
            <a:xfrm>
              <a:off x="2693" y="154"/>
              <a:ext cx="1080" cy="222"/>
            </a:xfrm>
            <a:prstGeom prst="rect">
              <a:avLst/>
            </a:prstGeom>
            <a:noFill/>
            <a:ln w="9525">
              <a:noFill/>
              <a:round/>
              <a:headEnd/>
              <a:tailEnd/>
            </a:ln>
            <a:effectLst/>
          </p:spPr>
        </p:pic>
      </p:grpSp>
      <p:sp>
        <p:nvSpPr>
          <p:cNvPr id="14343" name="Rectangle 7"/>
          <p:cNvSpPr>
            <a:spLocks noChangeArrowheads="1"/>
          </p:cNvSpPr>
          <p:nvPr/>
        </p:nvSpPr>
        <p:spPr bwMode="auto">
          <a:xfrm>
            <a:off x="1042988" y="1557338"/>
            <a:ext cx="7143750" cy="519112"/>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a:solidFill>
                  <a:srgbClr val="000000"/>
                </a:solidFill>
              </a:rPr>
              <a:t>Dziękuję za uwagę</a:t>
            </a:r>
          </a:p>
        </p:txBody>
      </p:sp>
      <p:sp>
        <p:nvSpPr>
          <p:cNvPr id="14344" name="Text Box 8"/>
          <p:cNvSpPr txBox="1">
            <a:spLocks noChangeArrowheads="1"/>
          </p:cNvSpPr>
          <p:nvPr/>
        </p:nvSpPr>
        <p:spPr bwMode="auto">
          <a:xfrm>
            <a:off x="539750" y="2636838"/>
            <a:ext cx="8229600" cy="3311525"/>
          </a:xfrm>
          <a:prstGeom prst="rect">
            <a:avLst/>
          </a:prstGeom>
          <a:noFill/>
          <a:ln w="9525">
            <a:noFill/>
            <a:round/>
            <a:headEnd/>
            <a:tailEnd/>
          </a:ln>
          <a:effectLst/>
        </p:spPr>
        <p:txBody>
          <a:bodyPr lIns="90000" tIns="46800" rIns="90000" bIns="46800"/>
          <a:lstStyle/>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latin typeface="Calibri" pitchFamily="34" charset="0"/>
              </a:rPr>
              <a:t>Wojewódzki </a:t>
            </a:r>
            <a:r>
              <a:rPr lang="pl-PL" sz="2400" b="1" dirty="0">
                <a:solidFill>
                  <a:srgbClr val="000000"/>
                </a:solidFill>
                <a:latin typeface="Calibri" pitchFamily="34" charset="0"/>
              </a:rPr>
              <a:t>Urząd Pracy w Rzeszowie</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i="1" dirty="0">
                <a:solidFill>
                  <a:srgbClr val="000000"/>
                </a:solidFill>
                <a:latin typeface="Calibri" pitchFamily="34" charset="0"/>
              </a:rPr>
              <a:t>Wydział </a:t>
            </a:r>
            <a:r>
              <a:rPr lang="pl-PL" sz="2400" i="1" dirty="0" smtClean="0">
                <a:solidFill>
                  <a:srgbClr val="000000"/>
                </a:solidFill>
                <a:latin typeface="Calibri" pitchFamily="34" charset="0"/>
              </a:rPr>
              <a:t>Integracji Społecznej </a:t>
            </a:r>
            <a:r>
              <a:rPr lang="pl-PL" sz="2400" i="1" dirty="0">
                <a:solidFill>
                  <a:srgbClr val="000000"/>
                </a:solidFill>
                <a:latin typeface="Calibri" pitchFamily="34" charset="0"/>
              </a:rPr>
              <a:t>EFS</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accent2">
                  <a:lumMod val="75000"/>
                </a:schemeClr>
              </a:solidFill>
              <a:latin typeface="Calibri" pitchFamily="34" charset="0"/>
              <a:hlinkClick r:id="rId8"/>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accent2">
                    <a:lumMod val="75000"/>
                  </a:schemeClr>
                </a:solidFill>
                <a:latin typeface="Calibri" pitchFamily="34" charset="0"/>
                <a:hlinkClick r:id="rId8"/>
              </a:rPr>
              <a:t>www.wup-rzeszow.pl</a:t>
            </a:r>
            <a:endParaRPr lang="pl-PL" sz="2400" dirty="0">
              <a:solidFill>
                <a:schemeClr val="accent2">
                  <a:lumMod val="75000"/>
                </a:schemeClr>
              </a:solidFill>
              <a:latin typeface="Calibri" pitchFamily="34" charset="0"/>
              <a:hlinkClick r:id="rId8"/>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a:solidFill>
                  <a:srgbClr val="000000"/>
                </a:solidFill>
                <a:latin typeface="Calibri" pitchFamily="34" charset="0"/>
              </a:rPr>
              <a:t>wup@wup-rzeszow.pl</a:t>
            </a:r>
          </a:p>
        </p:txBody>
      </p:sp>
    </p:spTree>
    <p:extLst>
      <p:ext uri="{BB962C8B-B14F-4D97-AF65-F5344CB8AC3E}">
        <p14:creationId xmlns="" xmlns:p14="http://schemas.microsoft.com/office/powerpoint/2010/main" val="3654668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14" presetClass="entr" presetSubtype="10" fill="hold" nodeType="afterEffect">
                                  <p:stCondLst>
                                    <p:cond delay="0"/>
                                  </p:stCondLst>
                                  <p:childTnLst>
                                    <p:set>
                                      <p:cBhvr additive="repl">
                                        <p:cTn id="6" dur="1" fill="hold">
                                          <p:stCondLst>
                                            <p:cond delay="0"/>
                                          </p:stCondLst>
                                        </p:cTn>
                                        <p:tgtEl>
                                          <p:spTgt spid="14343"/>
                                        </p:tgtEl>
                                        <p:attrNameLst>
                                          <p:attrName>style.visibility</p:attrName>
                                        </p:attrNameLst>
                                      </p:cBhvr>
                                      <p:to>
                                        <p:strVal val="visible"/>
                                      </p:to>
                                    </p:set>
                                    <p:animEffect transition="in" filter="randombar(horizontal)">
                                      <p:cBhvr additive="repl">
                                        <p:cTn id="7" dur="500"/>
                                        <p:tgtEl>
                                          <p:spTgt spid="14343"/>
                                        </p:tgtEl>
                                      </p:cBhvr>
                                    </p:animEffect>
                                  </p:childTnLst>
                                </p:cTn>
                              </p:par>
                            </p:childTnLst>
                          </p:cTn>
                        </p:par>
                      </p:childTnLst>
                    </p:cTn>
                  </p:par>
                  <p:par>
                    <p:cTn id="8" fill="hold" nodeType="clickEffect">
                      <p:stCondLst>
                        <p:cond delay="indefinite"/>
                      </p:stCondLst>
                      <p:childTnLst>
                        <p:par>
                          <p:cTn id="9" fill="hold" nodeType="clickEffect">
                            <p:stCondLst>
                              <p:cond delay="0"/>
                            </p:stCondLst>
                            <p:childTnLst>
                              <p:par>
                                <p:cTn id="10" presetID="53" presetClass="entr" presetSubtype="16" fill="hold" nodeType="clickEffect">
                                  <p:stCondLst>
                                    <p:cond delay="0"/>
                                  </p:stCondLst>
                                  <p:childTnLst>
                                    <p:set>
                                      <p:cBhvr additive="repl">
                                        <p:cTn id="11" dur="1" fill="hold">
                                          <p:stCondLst>
                                            <p:cond delay="0"/>
                                          </p:stCondLst>
                                        </p:cTn>
                                        <p:tgtEl>
                                          <p:spTgt spid="14344"/>
                                        </p:tgtEl>
                                        <p:attrNameLst>
                                          <p:attrName>style.visibility</p:attrName>
                                        </p:attrNameLst>
                                      </p:cBhvr>
                                      <p:to>
                                        <p:strVal val="visible"/>
                                      </p:to>
                                    </p:set>
                                    <p:anim calcmode="lin" valueType="num">
                                      <p:cBhvr additive="repl">
                                        <p:cTn id="12" dur="500" fill="hold"/>
                                        <p:tgtEl>
                                          <p:spTgt spid="14344"/>
                                        </p:tgtEl>
                                        <p:attrNameLst>
                                          <p:attrName>ppt_w</p:attrName>
                                        </p:attrNameLst>
                                      </p:cBhvr>
                                      <p:tavLst>
                                        <p:tav tm="100000">
                                          <p:val>
                                            <p:fltVal val="0"/>
                                          </p:val>
                                        </p:tav>
                                        <p:tav>
                                          <p:val>
                                            <p:strVal val="#ppt_w"/>
                                          </p:val>
                                        </p:tav>
                                      </p:tavLst>
                                    </p:anim>
                                    <p:anim calcmode="lin" valueType="num">
                                      <p:cBhvr additive="repl">
                                        <p:cTn id="13" dur="500" fill="hold"/>
                                        <p:tgtEl>
                                          <p:spTgt spid="14344"/>
                                        </p:tgtEl>
                                        <p:attrNameLst>
                                          <p:attrName>ppt_h</p:attrName>
                                        </p:attrNameLst>
                                      </p:cBhvr>
                                      <p:tavLst>
                                        <p:tav tm="100000">
                                          <p:val>
                                            <p:fltVal val="0"/>
                                          </p:val>
                                        </p:tav>
                                        <p:tav>
                                          <p:val>
                                            <p:strVal val="#ppt_h"/>
                                          </p:val>
                                        </p:tav>
                                      </p:tavLst>
                                    </p:anim>
                                    <p:animEffect transition="in" filter="fade">
                                      <p:cBhvr additive="repl">
                                        <p:cTn id="14"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764704"/>
            <a:ext cx="8517578" cy="51125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9CCFF"/>
          </a:solidFill>
          <a:ln w="9360" cap="sq">
            <a:solidFill>
              <a:srgbClr val="000000"/>
            </a:solidFill>
            <a:miter lim="800000"/>
            <a:headEnd/>
            <a:tailEnd/>
          </a:ln>
          <a:effectLst>
            <a:outerShdw dist="107933" dir="2700000" algn="ctr" rotWithShape="0">
              <a:srgbClr val="808080"/>
            </a:outerShdw>
          </a:effectLst>
        </p:spPr>
        <p:txBody>
          <a:bodyPr lIns="90000" tIns="46800" rIns="90000" bIns="46800"/>
          <a:lstStyle/>
          <a:p>
            <a:pPr marL="342900" indent="-342900" algn="ctr"/>
            <a:endParaRPr lang="pl-PL" sz="2000" b="1" dirty="0" smtClean="0">
              <a:solidFill>
                <a:schemeClr val="tx1">
                  <a:lumMod val="95000"/>
                  <a:lumOff val="5000"/>
                </a:schemeClr>
              </a:solidFill>
            </a:endParaRPr>
          </a:p>
          <a:p>
            <a:pPr marL="342900" indent="-342900" algn="ctr"/>
            <a:r>
              <a:rPr lang="pl-PL" sz="2000" b="1" dirty="0" smtClean="0">
                <a:solidFill>
                  <a:schemeClr val="tx1">
                    <a:lumMod val="95000"/>
                    <a:lumOff val="5000"/>
                  </a:schemeClr>
                </a:solidFill>
              </a:rPr>
              <a:t>Specyficzne </a:t>
            </a:r>
            <a:r>
              <a:rPr lang="pl-PL" sz="2000" b="1" dirty="0">
                <a:solidFill>
                  <a:schemeClr val="tx1">
                    <a:lumMod val="95000"/>
                    <a:lumOff val="5000"/>
                  </a:schemeClr>
                </a:solidFill>
              </a:rPr>
              <a:t>kryteria </a:t>
            </a:r>
            <a:r>
              <a:rPr lang="pl-PL" sz="2000" b="1" dirty="0" smtClean="0">
                <a:solidFill>
                  <a:schemeClr val="tx1">
                    <a:lumMod val="95000"/>
                    <a:lumOff val="5000"/>
                  </a:schemeClr>
                </a:solidFill>
              </a:rPr>
              <a:t>dostępu (ocena formalna):</a:t>
            </a:r>
          </a:p>
          <a:p>
            <a:pPr marL="342900" indent="-342900" algn="ctr"/>
            <a:endParaRPr lang="pl-PL" sz="2000" b="1" dirty="0" smtClean="0">
              <a:solidFill>
                <a:schemeClr val="tx1">
                  <a:lumMod val="95000"/>
                  <a:lumOff val="5000"/>
                </a:schemeClr>
              </a:solidFill>
            </a:endParaRPr>
          </a:p>
          <a:p>
            <a:pPr marL="342900" indent="-342900"/>
            <a:endParaRPr lang="pl-PL" sz="2000" dirty="0" smtClean="0">
              <a:solidFill>
                <a:schemeClr val="tx1">
                  <a:lumMod val="95000"/>
                  <a:lumOff val="5000"/>
                </a:schemeClr>
              </a:solidFill>
            </a:endParaRPr>
          </a:p>
          <a:p>
            <a:pPr marL="342900" indent="-342900"/>
            <a:r>
              <a:rPr lang="pl-PL" sz="2000" dirty="0" smtClean="0">
                <a:solidFill>
                  <a:schemeClr val="tx1">
                    <a:lumMod val="95000"/>
                    <a:lumOff val="5000"/>
                  </a:schemeClr>
                </a:solidFill>
              </a:rPr>
              <a:t>Ocena specyficznych kryteriów dostępu.</a:t>
            </a:r>
          </a:p>
          <a:p>
            <a:pPr marL="342900" indent="-342900"/>
            <a:endParaRPr lang="pl-PL" sz="2000" dirty="0" smtClean="0">
              <a:solidFill>
                <a:schemeClr val="tx1">
                  <a:lumMod val="95000"/>
                  <a:lumOff val="5000"/>
                </a:schemeClr>
              </a:solidFill>
            </a:endParaRPr>
          </a:p>
          <a:p>
            <a:pPr marL="342900" indent="-342900"/>
            <a:r>
              <a:rPr lang="pl-PL" sz="2000" dirty="0" smtClean="0">
                <a:solidFill>
                  <a:schemeClr val="tx1">
                    <a:lumMod val="95000"/>
                    <a:lumOff val="5000"/>
                  </a:schemeClr>
                </a:solidFill>
              </a:rPr>
              <a:t>Kryteria te zatwierdzane są dla danego Działania RPO WP 2014-2020 (lub typów projektu/projektów danego Działania) </a:t>
            </a:r>
            <a:br>
              <a:rPr lang="pl-PL" sz="2000" dirty="0" smtClean="0">
                <a:solidFill>
                  <a:schemeClr val="tx1">
                    <a:lumMod val="95000"/>
                    <a:lumOff val="5000"/>
                  </a:schemeClr>
                </a:solidFill>
              </a:rPr>
            </a:br>
            <a:r>
              <a:rPr lang="pl-PL" sz="2000" dirty="0" smtClean="0">
                <a:solidFill>
                  <a:schemeClr val="tx1">
                    <a:lumMod val="95000"/>
                    <a:lumOff val="5000"/>
                  </a:schemeClr>
                </a:solidFill>
              </a:rPr>
              <a:t>w Szczegółowym Opisie Osi Priorytetowych i zatwierdzane przez Komitet Monitorujący RPO.</a:t>
            </a:r>
          </a:p>
          <a:p>
            <a:pPr marL="342900" indent="-342900"/>
            <a:endParaRPr lang="pl-PL" sz="1600" dirty="0">
              <a:solidFill>
                <a:schemeClr val="tx1">
                  <a:lumMod val="95000"/>
                  <a:lumOff val="5000"/>
                </a:schemeClr>
              </a:solidFill>
            </a:endParaRPr>
          </a:p>
          <a:p>
            <a:pPr marL="342900" indent="-342900" algn="just"/>
            <a:endParaRPr lang="pl-PL" sz="1600" dirty="0">
              <a:solidFill>
                <a:schemeClr val="tx1">
                  <a:lumMod val="95000"/>
                  <a:lumOff val="5000"/>
                </a:schemeClr>
              </a:solidFill>
            </a:endParaRPr>
          </a:p>
          <a:p>
            <a:pPr marL="342900" indent="-342900" algn="just"/>
            <a:endParaRPr lang="pl-PL" sz="1600" dirty="0">
              <a:solidFill>
                <a:schemeClr val="tx1">
                  <a:lumMod val="95000"/>
                  <a:lumOff val="5000"/>
                </a:schemeClr>
              </a:solidFill>
            </a:endParaRPr>
          </a:p>
        </p:txBody>
      </p:sp>
      <p:sp>
        <p:nvSpPr>
          <p:cNvPr id="23556" name="Rectangle 4"/>
          <p:cNvSpPr>
            <a:spLocks noChangeArrowheads="1"/>
          </p:cNvSpPr>
          <p:nvPr/>
        </p:nvSpPr>
        <p:spPr bwMode="auto">
          <a:xfrm>
            <a:off x="755576" y="3284984"/>
            <a:ext cx="7704856" cy="923305"/>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algn="just" defTabSz="914400">
              <a:buClrTx/>
              <a:buSzTx/>
            </a:pPr>
            <a:r>
              <a:rPr kumimoji="0" lang="pl-PL" sz="1200" b="0" i="0" u="none" strike="noStrike" cap="none" normalizeH="0" baseline="0" dirty="0" smtClean="0">
                <a:ln>
                  <a:noFill/>
                </a:ln>
                <a:solidFill>
                  <a:schemeClr val="tx1"/>
                </a:solidFill>
                <a:effectLst/>
                <a:latin typeface="Arial" pitchFamily="34" charset="0"/>
                <a:ea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69904443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Calibri"/>
        <a:ea typeface="Microsoft YaHei"/>
        <a:cs typeface=""/>
      </a:majorFont>
      <a:minorFont>
        <a:latin typeface="Calibri"/>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6293</TotalTime>
  <Words>3679</Words>
  <Application>Microsoft Office PowerPoint</Application>
  <PresentationFormat>Pokaz na ekranie (4:3)</PresentationFormat>
  <Paragraphs>938</Paragraphs>
  <Slides>85</Slides>
  <Notes>85</Notes>
  <HiddenSlides>0</HiddenSlides>
  <MMClips>0</MMClips>
  <ScaleCrop>false</ScaleCrop>
  <HeadingPairs>
    <vt:vector size="4" baseType="variant">
      <vt:variant>
        <vt:lpstr>Motyw</vt:lpstr>
      </vt:variant>
      <vt:variant>
        <vt:i4>1</vt:i4>
      </vt:variant>
      <vt:variant>
        <vt:lpstr>Tytuły slajdów</vt:lpstr>
      </vt:variant>
      <vt:variant>
        <vt:i4>85</vt:i4>
      </vt:variant>
    </vt:vector>
  </HeadingPairs>
  <TitlesOfParts>
    <vt:vector size="86" baseType="lpstr">
      <vt:lpstr>Projekt domyślny</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lpstr>Slajd 58</vt:lpstr>
      <vt:lpstr>Slajd 59</vt:lpstr>
      <vt:lpstr>Slajd 60</vt:lpstr>
      <vt:lpstr>Slajd 61</vt:lpstr>
      <vt:lpstr>Slajd 62</vt:lpstr>
      <vt:lpstr>Slajd 63</vt:lpstr>
      <vt:lpstr>Slajd 64</vt:lpstr>
      <vt:lpstr>Slajd 65</vt:lpstr>
      <vt:lpstr>Slajd 66</vt:lpstr>
      <vt:lpstr>Slajd 67</vt:lpstr>
      <vt:lpstr>Slajd 68</vt:lpstr>
      <vt:lpstr>Slajd 69</vt:lpstr>
      <vt:lpstr>Slajd 70</vt:lpstr>
      <vt:lpstr>Slajd 71</vt:lpstr>
      <vt:lpstr>Slajd 72</vt:lpstr>
      <vt:lpstr>Slajd 73</vt:lpstr>
      <vt:lpstr>Slajd 74</vt:lpstr>
      <vt:lpstr>Slajd 75</vt:lpstr>
      <vt:lpstr>Slajd 76</vt:lpstr>
      <vt:lpstr>Slajd 77</vt:lpstr>
      <vt:lpstr>Slajd 78</vt:lpstr>
      <vt:lpstr>Slajd 79</vt:lpstr>
      <vt:lpstr>Slajd 80</vt:lpstr>
      <vt:lpstr>Slajd 81</vt:lpstr>
      <vt:lpstr>Slajd 82</vt:lpstr>
      <vt:lpstr>Slajd 83</vt:lpstr>
      <vt:lpstr>Slajd 84</vt:lpstr>
      <vt:lpstr>Slajd 85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 Chaber</dc:creator>
  <cp:lastModifiedBy>KASIA</cp:lastModifiedBy>
  <cp:revision>694</cp:revision>
  <cp:lastPrinted>2016-07-25T11:31:33Z</cp:lastPrinted>
  <dcterms:created xsi:type="dcterms:W3CDTF">2015-05-19T07:37:20Z</dcterms:created>
  <dcterms:modified xsi:type="dcterms:W3CDTF">2016-09-04T14:59:56Z</dcterms:modified>
</cp:coreProperties>
</file>