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4"/>
  </p:notesMasterIdLst>
  <p:handoutMasterIdLst>
    <p:handoutMasterId r:id="rId65"/>
  </p:handoutMasterIdLst>
  <p:sldIdLst>
    <p:sldId id="256" r:id="rId3"/>
    <p:sldId id="318" r:id="rId4"/>
    <p:sldId id="280" r:id="rId5"/>
    <p:sldId id="271" r:id="rId6"/>
    <p:sldId id="272" r:id="rId7"/>
    <p:sldId id="274" r:id="rId8"/>
    <p:sldId id="275" r:id="rId9"/>
    <p:sldId id="276" r:id="rId10"/>
    <p:sldId id="277" r:id="rId11"/>
    <p:sldId id="366" r:id="rId12"/>
    <p:sldId id="371" r:id="rId13"/>
    <p:sldId id="430" r:id="rId14"/>
    <p:sldId id="278" r:id="rId15"/>
    <p:sldId id="428" r:id="rId16"/>
    <p:sldId id="429" r:id="rId17"/>
    <p:sldId id="330" r:id="rId18"/>
    <p:sldId id="416" r:id="rId19"/>
    <p:sldId id="432" r:id="rId20"/>
    <p:sldId id="263" r:id="rId21"/>
    <p:sldId id="427" r:id="rId22"/>
    <p:sldId id="417" r:id="rId23"/>
    <p:sldId id="339" r:id="rId24"/>
    <p:sldId id="377" r:id="rId25"/>
    <p:sldId id="431" r:id="rId26"/>
    <p:sldId id="342" r:id="rId27"/>
    <p:sldId id="347" r:id="rId28"/>
    <p:sldId id="400" r:id="rId29"/>
    <p:sldId id="410" r:id="rId30"/>
    <p:sldId id="434" r:id="rId31"/>
    <p:sldId id="433" r:id="rId32"/>
    <p:sldId id="435" r:id="rId33"/>
    <p:sldId id="411" r:id="rId34"/>
    <p:sldId id="436" r:id="rId35"/>
    <p:sldId id="437" r:id="rId36"/>
    <p:sldId id="341" r:id="rId37"/>
    <p:sldId id="418" r:id="rId38"/>
    <p:sldId id="419" r:id="rId39"/>
    <p:sldId id="324" r:id="rId40"/>
    <p:sldId id="438" r:id="rId41"/>
    <p:sldId id="381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20" r:id="rId50"/>
    <p:sldId id="421" r:id="rId51"/>
    <p:sldId id="439" r:id="rId52"/>
    <p:sldId id="441" r:id="rId53"/>
    <p:sldId id="440" r:id="rId54"/>
    <p:sldId id="442" r:id="rId55"/>
    <p:sldId id="443" r:id="rId56"/>
    <p:sldId id="444" r:id="rId57"/>
    <p:sldId id="445" r:id="rId58"/>
    <p:sldId id="383" r:id="rId59"/>
    <p:sldId id="327" r:id="rId60"/>
    <p:sldId id="408" r:id="rId61"/>
    <p:sldId id="367" r:id="rId62"/>
    <p:sldId id="317" r:id="rId63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0" d="100"/>
          <a:sy n="110" d="100"/>
        </p:scale>
        <p:origin x="-187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pPr>
              <a:defRPr/>
            </a:pPr>
            <a:fld id="{9D2FD3EC-FDDE-4159-8AF7-D15BC98CC470}" type="datetimeFigureOut">
              <a:rPr lang="pl-PL"/>
              <a:pPr>
                <a:defRPr/>
              </a:pPr>
              <a:t>2016-09-05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pPr>
              <a:defRPr/>
            </a:pPr>
            <a:fld id="{6D14AA1B-16F9-4B3B-B6F4-4CF2896432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131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2" name="AutoShape 3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4" name="AutoShape 5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5" name="AutoShape 6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0" y="0"/>
            <a:ext cx="2947355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3851911" y="0"/>
            <a:ext cx="2944175" cy="4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4538"/>
            <a:ext cx="49482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0404" y="4713961"/>
            <a:ext cx="5430509" cy="4456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  <p:sp>
        <p:nvSpPr>
          <p:cNvPr id="63500" name="Text Box 11"/>
          <p:cNvSpPr txBox="1">
            <a:spLocks noChangeArrowheads="1"/>
          </p:cNvSpPr>
          <p:nvPr/>
        </p:nvSpPr>
        <p:spPr bwMode="auto">
          <a:xfrm>
            <a:off x="0" y="9426335"/>
            <a:ext cx="2947355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51910" y="9426334"/>
            <a:ext cx="2937817" cy="4875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marL="216526" indent="-211750" algn="r">
              <a:buClrTx/>
              <a:buSzPct val="45000"/>
              <a:buFontTx/>
              <a:buNone/>
              <a:tabLst>
                <a:tab pos="726000" algn="l"/>
                <a:tab pos="1452001" algn="l"/>
                <a:tab pos="2178002" algn="l"/>
                <a:tab pos="2904002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149EDB7-E7F2-4AB4-B246-C76D032532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25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1F9B1-0325-44FE-B57A-41CADDEEFFA1}" type="slidenum">
              <a:rPr lang="pl-PL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pl-PL" altLang="pl-PL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941B4C-3150-4D40-A741-39CBCA11A0A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3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C95AD4-7555-4649-BBAF-E9702C35E0C6}" type="slidenum">
              <a:rPr lang="pl-PL" altLang="pl-PL" smtClean="0"/>
              <a:pPr eaLnBrk="1" hangingPunct="1">
                <a:spcBef>
                  <a:spcPct val="0"/>
                </a:spcBef>
              </a:pPr>
              <a:t>13</a:t>
            </a:fld>
            <a:endParaRPr lang="pl-PL" altLang="pl-PL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D072BF-5085-4300-A6D9-BF63B7D2918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/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5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4AD856-11B6-48E5-B8D8-9BED15D0683A}" type="slidenum">
              <a:rPr lang="pl-PL" altLang="pl-PL" smtClean="0"/>
              <a:pPr eaLnBrk="1" hangingPunct="1">
                <a:spcBef>
                  <a:spcPct val="0"/>
                </a:spcBef>
              </a:pPr>
              <a:t>16</a:t>
            </a:fld>
            <a:endParaRPr lang="pl-PL" altLang="pl-PL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72FAF3E-3E56-4B58-AC71-4F4F840E3A9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/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4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17</a:t>
            </a:fld>
            <a:endParaRPr lang="pl-PL" altLang="pl-PL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79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18</a:t>
            </a:fld>
            <a:endParaRPr lang="pl-PL" altLang="pl-PL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1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A7EE18-DBA6-4BE4-BCE6-51EE6DFFA6ED}" type="slidenum">
              <a:rPr lang="pl-PL" altLang="pl-PL" smtClean="0"/>
              <a:pPr eaLnBrk="1" hangingPunct="1">
                <a:spcBef>
                  <a:spcPct val="0"/>
                </a:spcBef>
              </a:pPr>
              <a:t>19</a:t>
            </a:fld>
            <a:endParaRPr lang="pl-PL" altLang="pl-PL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A05D75-88C8-4B36-8758-514097CA5A6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/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7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pl-PL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19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191C50-3B5B-498D-A257-AA200A18466E}" type="slidenum">
              <a:rPr lang="pl-PL" altLang="pl-PL" smtClean="0"/>
              <a:pPr eaLnBrk="1" hangingPunct="1">
                <a:spcBef>
                  <a:spcPct val="0"/>
                </a:spcBef>
              </a:pPr>
              <a:t>22</a:t>
            </a:fld>
            <a:endParaRPr lang="pl-PL" altLang="pl-PL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91AFDBE-BC09-46E1-8C0E-7EA41958412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/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8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2A758-4AC6-4A61-AC3F-B45DE936C41A}" type="slidenum">
              <a:rPr lang="pl-PL" altLang="pl-PL" smtClean="0"/>
              <a:pPr eaLnBrk="1" hangingPunct="1">
                <a:spcBef>
                  <a:spcPct val="0"/>
                </a:spcBef>
              </a:pPr>
              <a:t>23</a:t>
            </a:fld>
            <a:endParaRPr lang="pl-PL" altLang="pl-PL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E802CA-25B6-4BF9-92CE-E5ADDF10507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/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93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24</a:t>
            </a:fld>
            <a:endParaRPr lang="pl-PL" altLang="pl-PL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00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25</a:t>
            </a:fld>
            <a:endParaRPr lang="pl-PL" altLang="pl-PL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7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4F1BFA-7109-4DDF-A87B-7D1CB55043A0}" type="slidenum">
              <a:rPr lang="pl-PL" altLang="pl-PL" smtClean="0"/>
              <a:pPr eaLnBrk="1" hangingPunct="1"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032A65-190B-4C82-B83C-6E6874CEACF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/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38821-FDF5-4DD4-B255-17DFB8C1C794}" type="slidenum">
              <a:rPr lang="pl-PL" altLang="pl-PL" smtClean="0"/>
              <a:pPr eaLnBrk="1" hangingPunct="1">
                <a:spcBef>
                  <a:spcPct val="0"/>
                </a:spcBef>
              </a:pPr>
              <a:t>26</a:t>
            </a:fld>
            <a:endParaRPr lang="pl-PL" altLang="pl-PL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3B2060-41A7-4C9D-8851-29AE7EC2939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/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06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F8633B-99B7-499D-9310-45FA863FF685}" type="slidenum">
              <a:rPr lang="pl-PL" altLang="pl-PL" smtClean="0"/>
              <a:pPr eaLnBrk="1" hangingPunct="1">
                <a:spcBef>
                  <a:spcPct val="0"/>
                </a:spcBef>
              </a:pPr>
              <a:t>27</a:t>
            </a:fld>
            <a:endParaRPr lang="pl-PL" altLang="pl-PL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2F829F-514D-465C-86C5-A3DDB8B3996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/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63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A9D647-4F4C-455D-8F15-117093CD41DE}" type="slidenum">
              <a:rPr lang="pl-PL" altLang="pl-PL" smtClean="0"/>
              <a:pPr eaLnBrk="1" hangingPunct="1">
                <a:spcBef>
                  <a:spcPct val="0"/>
                </a:spcBef>
              </a:pPr>
              <a:t>35</a:t>
            </a:fld>
            <a:endParaRPr lang="pl-PL" altLang="pl-PL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85A23A-AF18-4406-BA69-2BEA3D51813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/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21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36</a:t>
            </a:fld>
            <a:endParaRPr lang="pl-PL" altLang="pl-PL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37</a:t>
            </a:fld>
            <a:endParaRPr lang="pl-PL" altLang="pl-PL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52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D3EEE-EB7F-4625-9996-834FD54C83DA}" type="slidenum">
              <a:rPr lang="pl-PL" altLang="pl-PL" smtClean="0"/>
              <a:pPr eaLnBrk="1" hangingPunct="1">
                <a:spcBef>
                  <a:spcPct val="0"/>
                </a:spcBef>
              </a:pPr>
              <a:t>38</a:t>
            </a:fld>
            <a:endParaRPr lang="pl-PL" altLang="pl-PL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4BC937-986C-45A2-BA6D-A4314AA4BEC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33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D3EEE-EB7F-4625-9996-834FD54C83DA}" type="slidenum">
              <a:rPr lang="pl-PL" altLang="pl-PL" smtClean="0"/>
              <a:pPr eaLnBrk="1" hangingPunct="1">
                <a:spcBef>
                  <a:spcPct val="0"/>
                </a:spcBef>
              </a:pPr>
              <a:t>39</a:t>
            </a:fld>
            <a:endParaRPr lang="pl-PL" altLang="pl-PL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4BC937-986C-45A2-BA6D-A4314AA4BEC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95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40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05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41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22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42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9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D174A9-1000-45AD-A179-ED6B81A2CD12}" type="slidenum">
              <a:rPr lang="pl-PL" altLang="pl-PL" smtClean="0"/>
              <a:pPr eaLnBrk="1" hangingPunct="1">
                <a:spcBef>
                  <a:spcPct val="0"/>
                </a:spcBef>
              </a:pPr>
              <a:t>3</a:t>
            </a:fld>
            <a:endParaRPr lang="pl-PL" altLang="pl-PL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0176B3-0EDE-4D6D-98FE-F0E5D29D748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/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71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43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22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44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69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45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03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46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0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47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00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48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79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49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7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50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4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51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19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52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5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E1E14-2FB4-494F-9F61-AB83A4D3205B}" type="slidenum">
              <a:rPr lang="pl-PL" altLang="pl-PL" smtClean="0"/>
              <a:pPr eaLnBrk="1" hangingPunct="1">
                <a:spcBef>
                  <a:spcPct val="0"/>
                </a:spcBef>
              </a:pPr>
              <a:t>4</a:t>
            </a:fld>
            <a:endParaRPr lang="pl-PL" altLang="pl-PL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DAF16E-2B65-459B-A993-812C56FBCA4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/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89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53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15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54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556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55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647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56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04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0A5B6E-4073-47DA-8929-2B8A58381D6A}" type="slidenum">
              <a:rPr lang="pl-PL" altLang="pl-PL" smtClean="0"/>
              <a:pPr eaLnBrk="1" hangingPunct="1">
                <a:spcBef>
                  <a:spcPct val="0"/>
                </a:spcBef>
              </a:pPr>
              <a:t>57</a:t>
            </a:fld>
            <a:endParaRPr lang="pl-PL" altLang="pl-PL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1962AB-A9A6-4761-8E9C-17B192BA0F5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/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86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09234-C044-4C88-B154-00B2FCD3CADE}" type="slidenum">
              <a:rPr lang="pl-PL" altLang="pl-PL" smtClean="0"/>
              <a:pPr eaLnBrk="1" hangingPunct="1">
                <a:spcBef>
                  <a:spcPct val="0"/>
                </a:spcBef>
              </a:pPr>
              <a:t>58</a:t>
            </a:fld>
            <a:endParaRPr lang="pl-PL" altLang="pl-PL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FB8514E-A680-447A-B442-33F576AA1C9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pl-PL" altLang="pl-PL"/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88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5D631-63BC-47D9-9DEF-73BF2E8B29A2}" type="slidenum">
              <a:rPr lang="pl-PL" altLang="pl-PL" smtClean="0"/>
              <a:pPr eaLnBrk="1" hangingPunct="1">
                <a:spcBef>
                  <a:spcPct val="0"/>
                </a:spcBef>
              </a:pPr>
              <a:t>59</a:t>
            </a:fld>
            <a:endParaRPr lang="pl-PL" altLang="pl-PL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1E2F0D-A8F9-440A-8008-2DA8237EEB9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pl-PL" altLang="pl-PL"/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41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071A6-AE63-4D73-A8BD-DB25214EBD83}" type="slidenum">
              <a:rPr lang="pl-PL" altLang="pl-PL" smtClean="0"/>
              <a:pPr eaLnBrk="1" hangingPunct="1">
                <a:spcBef>
                  <a:spcPct val="0"/>
                </a:spcBef>
              </a:pPr>
              <a:t>60</a:t>
            </a:fld>
            <a:endParaRPr lang="pl-PL" altLang="pl-PL"/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C0AD90-9EA4-4286-99EB-5DB042DF229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pl-PL" altLang="pl-PL"/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963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C46BB9-DABA-4390-8AF0-5C59096F8290}" type="slidenum">
              <a:rPr lang="pl-PL" altLang="pl-PL" smtClean="0"/>
              <a:pPr eaLnBrk="1" hangingPunct="1">
                <a:spcBef>
                  <a:spcPct val="0"/>
                </a:spcBef>
              </a:pPr>
              <a:t>61</a:t>
            </a:fld>
            <a:endParaRPr lang="pl-PL" altLang="pl-PL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7763" cy="371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404" y="4713961"/>
            <a:ext cx="5436868" cy="4463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101B89-7B07-439A-9090-CE27596561B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019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A8E776-7F2E-4EDC-915A-1CFC50F4A8E6}" type="slidenum">
              <a:rPr lang="pl-PL" altLang="pl-PL" smtClean="0"/>
              <a:pPr eaLnBrk="1" hangingPunct="1"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B7AE9-8F62-4347-8B20-8AF66DCBA21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9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B85A7F-B21D-4423-B7F1-E6BD3D9E2EE4}" type="slidenum">
              <a:rPr lang="pl-PL" altLang="pl-PL" smtClean="0"/>
              <a:pPr eaLnBrk="1" hangingPunct="1">
                <a:spcBef>
                  <a:spcPct val="0"/>
                </a:spcBef>
              </a:pPr>
              <a:t>6</a:t>
            </a:fld>
            <a:endParaRPr lang="pl-PL" altLang="pl-PL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D0F4F1-1674-40E2-994A-92E9AFB3FEE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/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1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8FAAF5-B3D3-4972-B0D6-66683795DADA}" type="slidenum">
              <a:rPr lang="pl-PL" altLang="pl-PL" smtClean="0"/>
              <a:pPr eaLnBrk="1" hangingPunct="1">
                <a:spcBef>
                  <a:spcPct val="0"/>
                </a:spcBef>
              </a:pPr>
              <a:t>7</a:t>
            </a:fld>
            <a:endParaRPr lang="pl-PL" altLang="pl-PL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F9A832-CCB9-4938-A966-D9798F5353E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/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2D8F6A-2CD7-41DE-B5E1-02F31A31CB92}" type="slidenum">
              <a:rPr lang="pl-PL" altLang="pl-PL" smtClean="0"/>
              <a:pPr eaLnBrk="1" hangingPunct="1">
                <a:spcBef>
                  <a:spcPct val="0"/>
                </a:spcBef>
              </a:pPr>
              <a:t>8</a:t>
            </a:fld>
            <a:endParaRPr lang="pl-PL" altLang="pl-PL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7F4DBE-E6C7-4A2B-9047-EA265A04691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/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2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B1808B-E015-408C-88DC-CA93F88483A0}" type="slidenum">
              <a:rPr lang="pl-PL" altLang="pl-PL" smtClean="0"/>
              <a:pPr eaLnBrk="1" hangingPunct="1">
                <a:spcBef>
                  <a:spcPct val="0"/>
                </a:spcBef>
              </a:pPr>
              <a:t>9</a:t>
            </a:fld>
            <a:endParaRPr lang="pl-PL" altLang="pl-PL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32C1C3-4784-40E4-847A-E7A5DD01D14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9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ACFB-0A5B-4240-B4F0-7D9421B746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18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B7FC-4FC0-4084-85B8-6699A685F8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50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F1B3-3432-4966-B0E8-5A751D3029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156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DF558-DD53-4A22-8F48-C9C2479A19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236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47B1-10FD-4791-801C-A7FA12838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818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BA61-EC31-4481-8AF0-F2C0285510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487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8D0A-57AA-4E07-B463-18865EB882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755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2467-F6D6-4B9F-86E8-CE26D4555FB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368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6681-E063-4112-8703-2D1D2DC6B7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192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9417-D960-446D-A65F-A5FB337555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213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CE79-D3A8-4BBE-A778-4DD4BD8996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184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16B3-7AB3-4F5F-A851-3F422931BA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751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D9B-A0CE-4066-9EDF-621A0BE9A9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6839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3423-777B-442C-83E4-ACC5781F33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024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C687-CBE0-4DB7-B17C-077F96652DB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807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C00A-41FE-40C6-897A-A9D745DD31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689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4589-BC43-4AC4-BF6F-13E0A0C424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96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2282-865C-45A6-813A-AAA734C3CE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11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B768-0CB8-4B39-B9DC-9E385D4C7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922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84DF-461F-44FC-AB21-21D4D891D0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04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427E-D483-4757-A0B5-9533494795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70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06AD-5557-422F-B83A-AB4B03E069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69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520" tIns="46080" rIns="9252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0" y="6200775"/>
            <a:ext cx="266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09600" y="6200775"/>
            <a:ext cx="542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36663"/>
            <a:ext cx="523875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fld id="{67125153-AE6B-462F-9F91-2774220629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085975" y="188913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28675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defRPr sz="1400" b="1">
                <a:solidFill>
                  <a:srgbClr val="D4D4D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C7C27A0-6E1C-47ED-A9DF-22351B1347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exint/lex/index.rpc#hiperlinkText.rpc?hiperlink=type=tresc:nro=Powszechny.1414923&amp;ful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exint/lex/index.rpc#hiperlinkText.rpc?hiperlink=type=tresc:nro=Powszechny.958049&amp;ful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49263" y="1700213"/>
            <a:ext cx="79930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Fundusz Inicjatyw Obywatelskich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Konkurs FIO 2017</a:t>
            </a:r>
            <a: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</a:br>
            <a: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</a:br>
            <a:endParaRPr lang="pl-PL" altLang="pl-PL" sz="2400" b="1" dirty="0">
              <a:solidFill>
                <a:srgbClr val="743F04"/>
              </a:solidFill>
              <a:latin typeface="Britannic Bold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3350" y="3357563"/>
            <a:ext cx="6400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pl-PL" altLang="pl-PL" sz="2400" b="1"/>
              <a:t>Ministerstwo Pracy i Polityki Społecznej</a:t>
            </a:r>
            <a:br>
              <a:rPr lang="pl-PL" altLang="pl-PL" sz="2400" b="1"/>
            </a:br>
            <a:r>
              <a:rPr lang="pl-PL" altLang="pl-PL" sz="2400" b="1"/>
              <a:t>Departament Pożytku Publicznego</a:t>
            </a:r>
            <a:r>
              <a:rPr lang="pl-PL" altLang="pl-PL" sz="2600" b="1"/>
              <a:t/>
            </a:r>
            <a:br>
              <a:rPr lang="pl-PL" altLang="pl-PL" sz="2600" b="1"/>
            </a:br>
            <a:endParaRPr lang="pl-PL" altLang="pl-PL" sz="2600" b="1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101013" y="5445125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8001000" y="228600"/>
            <a:ext cx="835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57845BDE-EAFD-4D5E-A6B3-09981C0F32CB}" type="slidenum">
              <a:rPr lang="pl-PL" altLang="pl-PL" sz="1400" b="1">
                <a:solidFill>
                  <a:srgbClr val="D4D4D6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 sz="1400" b="1">
              <a:solidFill>
                <a:srgbClr val="D4D4D6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25" y="3789040"/>
            <a:ext cx="4318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indefinite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46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 b="1" dirty="0"/>
              <a:t>Art. 4.</a:t>
            </a:r>
            <a:r>
              <a:rPr lang="pl-PL" altLang="pl-PL" sz="1000" dirty="0"/>
              <a:t> 1. Sfera zadań publicznych, o której mowa w art. 3 ust. 1, obejmuje zadania w zakresie:</a:t>
            </a:r>
          </a:p>
          <a:p>
            <a:r>
              <a:rPr lang="pl-PL" sz="1000" dirty="0"/>
              <a:t>1)   pomocy społecznej, w tym pomocy rodzinom i osobom w trudnej sytuacji życiowej oraz wyrównywania szans tych rodzin i osób;</a:t>
            </a:r>
          </a:p>
          <a:p>
            <a:r>
              <a:rPr lang="pl-PL" sz="1000" dirty="0"/>
              <a:t>1a)  wspierania rodziny i systemu pieczy zastępczej;</a:t>
            </a:r>
          </a:p>
          <a:p>
            <a:r>
              <a:rPr lang="pl-PL" sz="1000" dirty="0"/>
              <a:t>1b)  udzielania nieodpłatnej pomocy prawnej oraz zwiększania świadomości prawnej społeczeństwa;</a:t>
            </a:r>
          </a:p>
          <a:p>
            <a:r>
              <a:rPr lang="pl-PL" sz="1000" dirty="0"/>
              <a:t>2)   działalności na rzecz integracji i reintegracji zawodowej i społecznej osób zagrożonych wykluczeniem społecznym;</a:t>
            </a:r>
          </a:p>
          <a:p>
            <a:r>
              <a:rPr lang="pl-PL" sz="1000" dirty="0"/>
              <a:t>3)   działalności charytatywnej;</a:t>
            </a:r>
          </a:p>
          <a:p>
            <a:r>
              <a:rPr lang="pl-PL" sz="1000" dirty="0"/>
              <a:t>4)   podtrzymywania i upowszechniania tradycji narodowej, pielęgnowania polskości oraz rozwoju świadomości narodowej, obywatelskiej i kulturowej;</a:t>
            </a:r>
          </a:p>
          <a:p>
            <a:r>
              <a:rPr lang="pl-PL" sz="1000" dirty="0"/>
              <a:t>5)   działalności na rzecz mniejszości narodowych i etnicznych oraz języka regionalnego;</a:t>
            </a:r>
          </a:p>
          <a:p>
            <a:r>
              <a:rPr lang="pl-PL" sz="1000" dirty="0"/>
              <a:t>5a)  działalności na rzecz integracji cudzoziemców;</a:t>
            </a:r>
          </a:p>
          <a:p>
            <a:r>
              <a:rPr lang="pl-PL" sz="1000" dirty="0"/>
              <a:t>6)   ochrony i promocji zdrowia, w tym działalności leczniczej w rozumieniu </a:t>
            </a:r>
            <a:r>
              <a:rPr lang="pl-PL" sz="1000" dirty="0">
                <a:hlinkClick r:id="rId2"/>
              </a:rPr>
              <a:t>ustawy</a:t>
            </a:r>
            <a:r>
              <a:rPr lang="pl-PL" sz="1000" dirty="0"/>
              <a:t> z dnia 15 kwietnia 2011 r. o działalności leczniczej (Dz. U. z 2015 r. poz. 618, z </a:t>
            </a:r>
            <a:r>
              <a:rPr lang="pl-PL" sz="1000" dirty="0" err="1"/>
              <a:t>późn</a:t>
            </a:r>
            <a:r>
              <a:rPr lang="pl-PL" sz="1000" dirty="0"/>
              <a:t>. zm.);</a:t>
            </a:r>
          </a:p>
          <a:p>
            <a:r>
              <a:rPr lang="pl-PL" sz="1000" dirty="0"/>
              <a:t>7)   działalności na rzecz osób niepełnosprawnych;</a:t>
            </a:r>
          </a:p>
          <a:p>
            <a:r>
              <a:rPr lang="pl-PL" sz="1000" dirty="0"/>
              <a:t>8)   promocji zatrudnienia i aktywizacji zawodowej osób pozostających bez pracy i zagrożonych zwolnieniem z pracy;</a:t>
            </a:r>
          </a:p>
          <a:p>
            <a:r>
              <a:rPr lang="pl-PL" sz="1000" dirty="0"/>
              <a:t>9)   działalności na rzecz równych praw kobiet i mężczyzn;</a:t>
            </a:r>
          </a:p>
          <a:p>
            <a:r>
              <a:rPr lang="pl-PL" sz="1000" dirty="0"/>
              <a:t>10)  działalności na rzecz osób w wieku emerytalnym;</a:t>
            </a:r>
          </a:p>
          <a:p>
            <a:r>
              <a:rPr lang="pl-PL" sz="1000" dirty="0"/>
              <a:t>11)  działalności wspomagającej rozwój gospodarczy, w tym rozwój przedsiębiorczości;</a:t>
            </a:r>
          </a:p>
          <a:p>
            <a:r>
              <a:rPr lang="pl-PL" sz="1000" dirty="0"/>
              <a:t>12)  działalności wspomagającej rozwój techniki, wynalazczości i innowacyjności oraz rozpowszechnianie i wdrażanie nowych rozwiązań technicznych w praktyce gospodarczej;</a:t>
            </a:r>
          </a:p>
          <a:p>
            <a:endParaRPr lang="pl-PL" altLang="pl-PL" sz="1000" dirty="0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7E4A583-9F77-436C-93B0-E421D8C428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265112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sz="1000" dirty="0"/>
              <a:t>13)  działalności wspomagającej rozwój wspólnot i społeczności lokalnych;</a:t>
            </a:r>
          </a:p>
          <a:p>
            <a:r>
              <a:rPr lang="pl-PL" sz="1000" dirty="0"/>
              <a:t>14)  nauki, szkolnictwa wyższego, edukacji, oświaty i wychowania;</a:t>
            </a:r>
          </a:p>
          <a:p>
            <a:r>
              <a:rPr lang="pl-PL" sz="1000" dirty="0"/>
              <a:t>15)  działalności na rzecz dzieci i młodzieży, w tym wypoczynku dzieci i młodzieży;</a:t>
            </a:r>
          </a:p>
          <a:p>
            <a:r>
              <a:rPr lang="pl-PL" sz="1000" dirty="0"/>
              <a:t>16)  kultury, sztuki, ochrony dóbr kultury i dziedzictwa narodowego;</a:t>
            </a:r>
          </a:p>
          <a:p>
            <a:r>
              <a:rPr lang="pl-PL" sz="1000" dirty="0"/>
              <a:t>17)  wspierania i upowszechniania kultury fizycznej;</a:t>
            </a:r>
          </a:p>
          <a:p>
            <a:r>
              <a:rPr lang="pl-PL" sz="1000" dirty="0"/>
              <a:t>18)  ekologii i ochrony zwierząt oraz ochrony dziedzictwa przyrodniczego;</a:t>
            </a:r>
          </a:p>
          <a:p>
            <a:r>
              <a:rPr lang="pl-PL" sz="1000" dirty="0"/>
              <a:t>19)  turystyki i krajoznawstwa;</a:t>
            </a:r>
          </a:p>
          <a:p>
            <a:r>
              <a:rPr lang="pl-PL" sz="1000" dirty="0"/>
              <a:t>20)  porządku i bezpieczeństwa publicznego;</a:t>
            </a:r>
          </a:p>
          <a:p>
            <a:r>
              <a:rPr lang="pl-PL" sz="1000" dirty="0"/>
              <a:t>21)  obronności państwa i działalności Sił Zbrojnych Rzeczypospolitej Polskiej;</a:t>
            </a:r>
          </a:p>
          <a:p>
            <a:r>
              <a:rPr lang="pl-PL" sz="1000" dirty="0"/>
              <a:t>22)  upowszechniania i ochrony wolności i praw człowieka oraz swobód obywatelskich, a także działań wspomagających rozwój demokracji;</a:t>
            </a:r>
          </a:p>
          <a:p>
            <a:r>
              <a:rPr lang="pl-PL" sz="1000" dirty="0"/>
              <a:t>22a)  udzielania nieodpłatnego poradnictwa obywatelskiego;</a:t>
            </a:r>
          </a:p>
          <a:p>
            <a:r>
              <a:rPr lang="pl-PL" sz="1000" dirty="0"/>
              <a:t>23)  ratownictwa i ochrony ludności;</a:t>
            </a:r>
          </a:p>
          <a:p>
            <a:r>
              <a:rPr lang="pl-PL" sz="1000" dirty="0"/>
              <a:t>24)  pomocy ofiarom katastrof, klęsk żywiołowych, konfliktów zbrojnych i wojen w kraju i za granicą;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D939606-30B2-4DFE-A8E1-FA59B3D46A5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265112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sz="1000" dirty="0"/>
              <a:t>25)  upowszechniania i ochrony praw konsumentów;</a:t>
            </a:r>
          </a:p>
          <a:p>
            <a:r>
              <a:rPr lang="pl-PL" sz="1000" dirty="0"/>
              <a:t>26)  działalności na rzecz integracji europejskiej oraz rozwijania kontaktów i współpracy między społeczeństwami;</a:t>
            </a:r>
          </a:p>
          <a:p>
            <a:r>
              <a:rPr lang="pl-PL" sz="1000" dirty="0"/>
              <a:t>27)  promocji i organizacji wolontariatu;</a:t>
            </a:r>
          </a:p>
          <a:p>
            <a:r>
              <a:rPr lang="pl-PL" sz="1000" dirty="0"/>
              <a:t>28)  pomocy Polonii i Polakom za granicą;</a:t>
            </a:r>
          </a:p>
          <a:p>
            <a:r>
              <a:rPr lang="pl-PL" sz="1000" dirty="0"/>
              <a:t>29)  działalności na rzecz kombatantów i osób represjonowanych;</a:t>
            </a:r>
          </a:p>
          <a:p>
            <a:r>
              <a:rPr lang="pl-PL" sz="1000" dirty="0"/>
              <a:t>29a)  </a:t>
            </a:r>
            <a:r>
              <a:rPr lang="pl-PL" sz="1000" baseline="30000" dirty="0"/>
              <a:t>(2)</a:t>
            </a:r>
            <a:r>
              <a:rPr lang="pl-PL" sz="1000" dirty="0"/>
              <a:t> działalności na rzecz weteranów i weteranów poszkodowanych w rozumieniu </a:t>
            </a:r>
            <a:r>
              <a:rPr lang="pl-PL" sz="1000" dirty="0">
                <a:hlinkClick r:id="rId2"/>
              </a:rPr>
              <a:t>ustawy</a:t>
            </a:r>
            <a:r>
              <a:rPr lang="pl-PL" sz="1000" dirty="0"/>
              <a:t> z dnia 19 sierpnia 2011 r. o weteranach działań poza granicami państwa (Dz. U. poz. 1203);</a:t>
            </a:r>
          </a:p>
          <a:p>
            <a:r>
              <a:rPr lang="pl-PL" sz="1000" dirty="0"/>
              <a:t>30)  promocji Rzeczypospolitej Polskiej za granicą;</a:t>
            </a:r>
          </a:p>
          <a:p>
            <a:r>
              <a:rPr lang="pl-PL" sz="1000" dirty="0"/>
              <a:t>31)  działalności na rzecz rodziny, macierzyństwa, rodzicielstwa, upowszechniania i ochrony praw dziecka;</a:t>
            </a:r>
          </a:p>
          <a:p>
            <a:r>
              <a:rPr lang="pl-PL" sz="1000" dirty="0"/>
              <a:t>32)  przeciwdziałania uzależnieniom i patologiom społecznym;</a:t>
            </a:r>
          </a:p>
          <a:p>
            <a:r>
              <a:rPr lang="pl-PL" sz="1000" dirty="0"/>
              <a:t>32a)  rewitalizacji;</a:t>
            </a:r>
          </a:p>
          <a:p>
            <a:r>
              <a:rPr lang="pl-PL" sz="1000" dirty="0"/>
              <a:t>33)  działalności na rzecz organizacji pozarządowych oraz podmiotów wymienionych w art. 3 ust. 3, w zakresie określonym w pkt 1-32a.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D939606-30B2-4DFE-A8E1-FA59B3D46A5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0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A74612AA-AE9E-41AC-87A7-B6B82FF170B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graphicFrame>
        <p:nvGraphicFramePr>
          <p:cNvPr id="26630" name="Group 6"/>
          <p:cNvGraphicFramePr>
            <a:graphicFrameLocks noGrp="1"/>
          </p:cNvGraphicFramePr>
          <p:nvPr/>
        </p:nvGraphicFramePr>
        <p:xfrm>
          <a:off x="827088" y="2079625"/>
          <a:ext cx="7202487" cy="2862263"/>
        </p:xfrm>
        <a:graphic>
          <a:graphicData uri="http://schemas.openxmlformats.org/drawingml/2006/table">
            <a:tbl>
              <a:tblPr/>
              <a:tblGrid>
                <a:gridCol w="2390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5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%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zł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1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17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10 200 000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30 000 000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3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12 000 000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9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5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OGÓŁEM Program FIO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60 000 000</a:t>
                      </a:r>
                    </a:p>
                  </a:txBody>
                  <a:tcPr marL="44280" marR="44280" marT="12686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pl-PL" alt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5721A2D-F4EF-4D8B-93F0-2B9FF79F8F75}" type="slidenum">
              <a:rPr lang="pl-PL" altLang="pl-PL" smtClean="0"/>
              <a:pPr/>
              <a:t>14</a:t>
            </a:fld>
            <a:endParaRPr lang="pl-PL" alt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31834"/>
              </p:ext>
            </p:extLst>
          </p:nvPr>
        </p:nvGraphicFramePr>
        <p:xfrm>
          <a:off x="1403648" y="2132856"/>
          <a:ext cx="5672982" cy="1697755"/>
        </p:xfrm>
        <a:graphic>
          <a:graphicData uri="http://schemas.openxmlformats.org/drawingml/2006/table">
            <a:tbl>
              <a:tblPr/>
              <a:tblGrid>
                <a:gridCol w="1057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priorytet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 w 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49194"/>
              </p:ext>
            </p:extLst>
          </p:nvPr>
        </p:nvGraphicFramePr>
        <p:xfrm>
          <a:off x="2411761" y="4221087"/>
          <a:ext cx="3672408" cy="1800202"/>
        </p:xfrm>
        <a:graphic>
          <a:graphicData uri="http://schemas.openxmlformats.org/drawingml/2006/table">
            <a:tbl>
              <a:tblPr/>
              <a:tblGrid>
                <a:gridCol w="1496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8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00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06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06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06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539552" y="1556792"/>
            <a:ext cx="81438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pl-PL" altLang="pl-PL" sz="2000" kern="0" dirty="0"/>
              <a:t>Złożone oferty (podział na typ i priorytet)</a:t>
            </a:r>
          </a:p>
          <a:p>
            <a:pPr marL="6350" indent="0" eaLnBrk="1" hangingPunct="1">
              <a:lnSpc>
                <a:spcPct val="80000"/>
              </a:lnSpc>
              <a:buSzPct val="60000"/>
              <a:defRPr/>
            </a:pPr>
            <a:endParaRPr lang="pl-PL" altLang="pl-PL" sz="2000" kern="0" dirty="0">
              <a:latin typeface="Arial" charset="0"/>
            </a:endParaRPr>
          </a:p>
          <a:p>
            <a:endParaRPr lang="pl-PL" sz="1600" kern="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Konkurs FIO 2015 </a:t>
            </a:r>
          </a:p>
        </p:txBody>
      </p:sp>
    </p:spTree>
    <p:extLst>
      <p:ext uri="{BB962C8B-B14F-4D97-AF65-F5344CB8AC3E}">
        <p14:creationId xmlns:p14="http://schemas.microsoft.com/office/powerpoint/2010/main" val="48245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altLang="pl-PL" sz="2000" dirty="0"/>
              <a:t>Złożone oferty (podział na typ i priorytet)</a:t>
            </a:r>
          </a:p>
          <a:p>
            <a:pPr marL="6350" indent="0" eaLnBrk="1" hangingPunct="1">
              <a:lnSpc>
                <a:spcPct val="80000"/>
              </a:lnSpc>
              <a:buSzPct val="60000"/>
              <a:defRPr/>
            </a:pPr>
            <a:endParaRPr lang="pl-PL" altLang="pl-PL" sz="2000" dirty="0">
              <a:latin typeface="Arial" charset="0"/>
            </a:endParaRP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5721A2D-F4EF-4D8B-93F0-2B9FF79F8F75}" type="slidenum">
              <a:rPr lang="pl-PL" altLang="pl-PL" smtClean="0"/>
              <a:pPr/>
              <a:t>15</a:t>
            </a:fld>
            <a:endParaRPr lang="pl-PL" altLang="pl-PL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Konkurs FIO 2016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72720"/>
              </p:ext>
            </p:extLst>
          </p:nvPr>
        </p:nvGraphicFramePr>
        <p:xfrm>
          <a:off x="2843808" y="2204864"/>
          <a:ext cx="3744415" cy="1440160"/>
        </p:xfrm>
        <a:graphic>
          <a:graphicData uri="http://schemas.openxmlformats.org/drawingml/2006/table">
            <a:tbl>
              <a:tblPr/>
              <a:tblGrid>
                <a:gridCol w="693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23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23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23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priorytet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 w 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70014"/>
              </p:ext>
            </p:extLst>
          </p:nvPr>
        </p:nvGraphicFramePr>
        <p:xfrm>
          <a:off x="1115616" y="4005064"/>
          <a:ext cx="2808313" cy="1512168"/>
        </p:xfrm>
        <a:graphic>
          <a:graphicData uri="http://schemas.openxmlformats.org/drawingml/2006/table">
            <a:tbl>
              <a:tblPr/>
              <a:tblGrid>
                <a:gridCol w="1144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KWDS (P.3)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30168"/>
              </p:ext>
            </p:extLst>
          </p:nvPr>
        </p:nvGraphicFramePr>
        <p:xfrm>
          <a:off x="4644008" y="3933056"/>
          <a:ext cx="3024335" cy="1656184"/>
        </p:xfrm>
        <a:graphic>
          <a:graphicData uri="http://schemas.openxmlformats.org/drawingml/2006/table">
            <a:tbl>
              <a:tblPr/>
              <a:tblGrid>
                <a:gridCol w="1232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6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6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KDS (P.4)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91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Konkursy FIO 2014-2016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802313-E219-439E-BB9C-4CE40F16F0F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Progi punktowe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00765"/>
              </p:ext>
            </p:extLst>
          </p:nvPr>
        </p:nvGraphicFramePr>
        <p:xfrm>
          <a:off x="1979712" y="2204864"/>
          <a:ext cx="5256585" cy="3384375"/>
        </p:xfrm>
        <a:graphic>
          <a:graphicData uri="http://schemas.openxmlformats.org/drawingml/2006/table">
            <a:tbl>
              <a:tblPr/>
              <a:tblGrid>
                <a:gridCol w="1051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76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2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FIO 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1-roczne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2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2-letnie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2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3-letnie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2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FIO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1-roczne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 / 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 / 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 / 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2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2-letnie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2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1-roczne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 / 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/ 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2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2-letnie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2017 (w stosunku do 2016 r.):</a:t>
            </a:r>
          </a:p>
          <a:p>
            <a:pPr marL="457200" indent="-457200">
              <a:buAutoNum type="arabicPeriod"/>
            </a:pPr>
            <a:endParaRPr lang="pl-PL" altLang="pl-PL" sz="2000" dirty="0"/>
          </a:p>
          <a:p>
            <a:r>
              <a:rPr lang="pl-PL" altLang="pl-PL" sz="2000" dirty="0"/>
              <a:t>I. Wynikające z Regulaminu konkursu</a:t>
            </a:r>
          </a:p>
          <a:p>
            <a:r>
              <a:rPr lang="pl-PL" altLang="pl-PL" sz="2000" dirty="0"/>
              <a:t>1. Nabór ofert w Priorytecie 1 </a:t>
            </a:r>
          </a:p>
          <a:p>
            <a:r>
              <a:rPr lang="pl-PL" altLang="pl-PL" sz="2000" dirty="0"/>
              <a:t>2. Projekty wydłużone o miesiąc (9 / 11 miesięcy), brak „dwuletnich”.</a:t>
            </a:r>
          </a:p>
          <a:p>
            <a:r>
              <a:rPr lang="pl-PL" altLang="pl-PL" sz="2000" dirty="0"/>
              <a:t>3. Zwiększenie poziomu wymaganych wkładów własnych</a:t>
            </a:r>
          </a:p>
          <a:p>
            <a:r>
              <a:rPr lang="pl-PL" altLang="pl-PL" sz="2000" dirty="0"/>
              <a:t>4. Nowe kryteria strategiczne</a:t>
            </a:r>
          </a:p>
          <a:p>
            <a:r>
              <a:rPr lang="pl-PL" altLang="pl-PL" sz="2000" dirty="0"/>
              <a:t>5. Zmiany dotyczące VAT</a:t>
            </a:r>
          </a:p>
          <a:p>
            <a:r>
              <a:rPr lang="pl-PL" altLang="pl-PL" sz="2000" dirty="0"/>
              <a:t>6. Koszty obsługi konta bankowego kwalifikowalne</a:t>
            </a:r>
          </a:p>
          <a:p>
            <a:r>
              <a:rPr lang="pl-PL" altLang="pl-PL" sz="2000" dirty="0"/>
              <a:t>7. Większa swoboda zmian w kosztorysie </a:t>
            </a:r>
            <a:endParaRPr lang="pl-PL" altLang="pl-PL" sz="2000" b="1" dirty="0"/>
          </a:p>
          <a:p>
            <a:endParaRPr lang="pl-PL" altLang="pl-PL" sz="2000" b="1" dirty="0"/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b="1" dirty="0"/>
              <a:t>		</a:t>
            </a:r>
            <a:endParaRPr lang="pl-PL" altLang="pl-PL" sz="1700" b="1" dirty="0"/>
          </a:p>
          <a:p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zmiany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6838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2017 (w stosunku do 2016 r.):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/>
          </a:p>
          <a:p>
            <a:r>
              <a:rPr lang="pl-PL" altLang="pl-PL" sz="2000" dirty="0"/>
              <a:t>II. Wynikające ze zmiany wzoru oferty</a:t>
            </a:r>
          </a:p>
          <a:p>
            <a:pPr marL="457200" indent="-457200">
              <a:buAutoNum type="arabicPeriod"/>
            </a:pPr>
            <a:r>
              <a:rPr lang="pl-PL" altLang="pl-PL" sz="2000" dirty="0"/>
              <a:t>Tylko dwie kategorie kosztów.</a:t>
            </a:r>
          </a:p>
          <a:p>
            <a:pPr marL="457200" indent="-457200">
              <a:buAutoNum type="arabicPeriod"/>
            </a:pPr>
            <a:r>
              <a:rPr lang="pl-PL" altLang="pl-PL" sz="2000" dirty="0"/>
              <a:t>Możliwy wkład rzeczowy.</a:t>
            </a:r>
          </a:p>
          <a:p>
            <a:pPr marL="457200" indent="-457200">
              <a:buAutoNum type="arabicPeriod"/>
            </a:pPr>
            <a:r>
              <a:rPr lang="pl-PL" altLang="pl-PL" sz="2000" dirty="0"/>
              <a:t>Mniej załączników – więcej oświadczeń.</a:t>
            </a:r>
          </a:p>
          <a:p>
            <a:pPr marL="457200" indent="-457200">
              <a:buAutoNum type="arabicPeriod"/>
            </a:pPr>
            <a:r>
              <a:rPr lang="pl-PL" altLang="pl-PL" sz="2000" dirty="0"/>
              <a:t>Część pól nieobowiązkowych (np. tabele).</a:t>
            </a:r>
          </a:p>
          <a:p>
            <a:endParaRPr lang="pl-PL" altLang="pl-PL" sz="2000" b="1" dirty="0"/>
          </a:p>
          <a:p>
            <a:endParaRPr lang="pl-PL" altLang="pl-PL" sz="2000" b="1" dirty="0"/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b="1" dirty="0"/>
              <a:t>		</a:t>
            </a:r>
            <a:endParaRPr lang="pl-PL" altLang="pl-PL" sz="1700" b="1" dirty="0"/>
          </a:p>
          <a:p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zmiany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588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EBB26B0-8177-443A-9468-A38A36A4C4F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3050" y="1681956"/>
            <a:ext cx="8496300" cy="4357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77825" indent="-371475"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rgbClr val="000000"/>
                </a:solidFill>
                <a:latin typeface="+mj-lt"/>
              </a:rPr>
              <a:t>Ogłoszenie konkursu FIO 2017 : </a:t>
            </a:r>
            <a:r>
              <a:rPr lang="pl-PL" altLang="pl-PL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6 września 2016 r.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chemeClr val="tx1"/>
                </a:solidFill>
                <a:latin typeface="+mj-lt"/>
              </a:rPr>
              <a:t>Rozpoczęcie naboru ofert dla Priorytetu 1, 2 oraz Komponentu Działań Systemowych (KDS):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b="1" dirty="0">
                <a:solidFill>
                  <a:schemeClr val="tx1"/>
                </a:solidFill>
              </a:rPr>
              <a:t>6 września 2016 r.</a:t>
            </a:r>
          </a:p>
          <a:p>
            <a:pPr marL="371475" indent="-365125">
              <a:lnSpc>
                <a:spcPct val="80000"/>
              </a:lnSpc>
              <a:spcBef>
                <a:spcPts val="700"/>
              </a:spcBef>
              <a:buSzPct val="60000"/>
              <a:buFont typeface="Wingdings" charset="2"/>
              <a:buChar char="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Termin składania ofert: 28 września 2016 r.</a:t>
            </a:r>
            <a:r>
              <a:rPr lang="pl-PL" altLang="pl-PL" sz="2000" u="sng" dirty="0">
                <a:solidFill>
                  <a:schemeClr val="tx1"/>
                </a:solidFill>
              </a:rPr>
              <a:t>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Rozpoczęcie naboru ofert dla Priorytetu 3 i 4 (poza KDS):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1 grudnia 2016 r. </a:t>
            </a:r>
          </a:p>
          <a:p>
            <a:pPr marL="349250" indent="-342900">
              <a:lnSpc>
                <a:spcPct val="8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Termin składania ofert: 9 stycznia 2017 r.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endParaRPr lang="pl-PL" altLang="pl-PL" sz="2000" dirty="0">
              <a:solidFill>
                <a:schemeClr val="tx1"/>
              </a:solidFill>
            </a:endParaRP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W konkursie FIO 2017 oferty należy składać przez Generator Ofert FIO. Nie ma obowiązku przesyłania wersji papierowej oferty ani składania jej przez </a:t>
            </a:r>
            <a:r>
              <a:rPr lang="pl-PL" altLang="pl-PL" sz="2000" dirty="0" err="1">
                <a:solidFill>
                  <a:schemeClr val="tx1"/>
                </a:solidFill>
              </a:rPr>
              <a:t>ePUAP</a:t>
            </a:r>
            <a:r>
              <a:rPr lang="pl-PL" altLang="pl-PL" sz="2000" dirty="0">
                <a:solidFill>
                  <a:schemeClr val="tx1"/>
                </a:solidFill>
              </a:rPr>
              <a:t>.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1400" dirty="0">
                <a:solidFill>
                  <a:schemeClr val="tx1"/>
                </a:solidFill>
                <a:latin typeface="Arial" charset="0"/>
              </a:rPr>
              <a:t>W dniu ogłoszenia konkursu link do Generatora podany został na stronie  www.pozytek.gov.pl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Cambria" pitchFamily="16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Cambria" pitchFamily="1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informacja ogólne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1266CA9-CEFA-440B-BF0D-F74B86B4B210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pt-BR" sz="2800" kern="0" dirty="0">
                <a:solidFill>
                  <a:schemeClr val="tx1"/>
                </a:solidFill>
                <a:cs typeface="Times New Roman" pitchFamily="18" charset="0"/>
              </a:rPr>
              <a:t>Program FIO 2014-2020</a:t>
            </a:r>
            <a:br>
              <a:rPr lang="pt-BR" sz="2800" kern="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pl-PL" sz="2800" b="1" kern="0" dirty="0">
                <a:solidFill>
                  <a:schemeClr val="tx1"/>
                </a:solidFill>
                <a:cs typeface="Times New Roman" pitchFamily="18" charset="0"/>
              </a:rPr>
              <a:t>jako kontynuacja</a:t>
            </a:r>
          </a:p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pt-BR" sz="28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pl-PL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jest kontynuacją wcześniej organizowanego wsparcia dla organizacji pozarządowych: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Rządowy Program – Fundusz Inicjatyw Obywatelskich na lata 2005-2007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Rezerwa celowa na rok 2008: Fundusz Inicjatyw Obywatelskich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Operacyjny Fundusz Inicjatyw Obywatelskich na lata 2009-2013</a:t>
            </a:r>
          </a:p>
          <a:p>
            <a:pPr marL="0" indent="0"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None/>
              <a:defRPr/>
            </a:pPr>
            <a:endParaRPr lang="pl-PL" sz="2800" kern="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2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altLang="pl-PL" b="1" dirty="0"/>
              <a:t>W ramach konkursu ogłoszonego na 2017 r., uprawniony podmiot może złożyć </a:t>
            </a:r>
            <a:br>
              <a:rPr lang="pl-PL" altLang="pl-PL" b="1" dirty="0"/>
            </a:br>
            <a:r>
              <a:rPr lang="pl-PL" altLang="pl-PL" b="1" u="sng" dirty="0">
                <a:solidFill>
                  <a:srgbClr val="FF0000"/>
                </a:solidFill>
              </a:rPr>
              <a:t>jedną ofertę*</a:t>
            </a:r>
            <a:r>
              <a:rPr lang="pl-PL" altLang="pl-PL" b="1" dirty="0">
                <a:solidFill>
                  <a:srgbClr val="FF0000"/>
                </a:solidFill>
              </a:rPr>
              <a:t>. </a:t>
            </a:r>
            <a:r>
              <a:rPr lang="pl-PL" altLang="pl-PL" b="1" dirty="0"/>
              <a:t>Konkurs będzie obejmował nabór ofert na priorytety 1-4 w tym wyodrębnione komponenty.</a:t>
            </a:r>
          </a:p>
          <a:p>
            <a:endParaRPr lang="pl-PL" altLang="pl-PL" dirty="0"/>
          </a:p>
          <a:p>
            <a:r>
              <a:rPr lang="pl-PL" altLang="pl-PL" dirty="0"/>
              <a:t>* Wyjątkiem jest KDS</a:t>
            </a:r>
          </a:p>
          <a:p>
            <a:r>
              <a:rPr lang="pl-PL" altLang="pl-PL" dirty="0"/>
              <a:t>* Organizacja posiadająca oddziały terenowe bez osobowości prawnej.</a:t>
            </a:r>
          </a:p>
        </p:txBody>
      </p:sp>
      <p:sp>
        <p:nvSpPr>
          <p:cNvPr id="25605" name="Symbol zastępczy numeru slajdu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FFFBBF-2794-4C8C-9778-25F29C1A9E8F}" type="slidenum">
              <a:rPr lang="pl-PL" altLang="pl-PL" sz="1800" smtClean="0">
                <a:solidFill>
                  <a:srgbClr val="FFFFFF"/>
                </a:solidFill>
                <a:latin typeface="Tahoma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 sz="18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82431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422176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Oferty oddziałów terenowych</a:t>
            </a:r>
          </a:p>
          <a:p>
            <a:endParaRPr lang="pl-PL" altLang="pl-PL" sz="1800" dirty="0"/>
          </a:p>
          <a:p>
            <a:pPr algn="just"/>
            <a:r>
              <a:rPr lang="pl-PL" altLang="pl-PL" sz="2000" dirty="0"/>
              <a:t>Złożenie oferty przez oddział terenowy nieposiadający osobowości prawnej nie wyczerpuje limitu 1 oferty przez zarząd główny lub pozostałe oddziały terenowe. Jednakże w </a:t>
            </a:r>
            <a:r>
              <a:rPr lang="pl-PL" altLang="pl-PL" sz="2000" b="1" dirty="0"/>
              <a:t>ramach jednej osobowości prawnej oddziały terenowe mogą złożyć maksymalnie 2 oferty.</a:t>
            </a:r>
          </a:p>
          <a:p>
            <a:pPr algn="just">
              <a:buClrTx/>
            </a:pPr>
            <a:endParaRPr lang="pl-PL" altLang="pl-PL" sz="2000" dirty="0"/>
          </a:p>
          <a:p>
            <a:pPr algn="just">
              <a:buClrTx/>
            </a:pPr>
            <a:r>
              <a:rPr lang="pl-PL" altLang="pl-PL" sz="2000" dirty="0"/>
              <a:t>W przypadku oferty składanej przez oddział terenowy bez osobowości prawnej należy </a:t>
            </a:r>
            <a:r>
              <a:rPr lang="pl-PL" altLang="pl-PL" sz="2000" u="sng" dirty="0"/>
              <a:t>złożyć oświadczenie </a:t>
            </a:r>
            <a:r>
              <a:rPr lang="pl-PL" altLang="pl-PL" sz="2000" dirty="0"/>
              <a:t>odpowiadając na pytanie:</a:t>
            </a:r>
          </a:p>
          <a:p>
            <a:pPr algn="just">
              <a:buClrTx/>
            </a:pPr>
            <a:r>
              <a:rPr lang="pl-PL" sz="2000" i="1" dirty="0"/>
              <a:t>Czy oferent (będący oddziałem terenowym nieposiadającym osobowości prawnej), posiada pełnomocnictwo szczegółowe do działania w ramach niniejszego konkursu, w imieniu jednostki macierzystej?</a:t>
            </a:r>
            <a:endParaRPr lang="pl-PL" altLang="pl-PL" sz="2000" i="1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71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47BFE97-7324-465B-82AB-1E32D528DB9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1700212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Podmiotami nieuprawnionymi są: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/>
              <a:t>te, które otrzymały dotację na realizację projektu 2-letniego </a:t>
            </a:r>
            <a:br>
              <a:rPr lang="pl-PL" altLang="pl-PL" sz="2000" dirty="0"/>
            </a:br>
            <a:r>
              <a:rPr lang="pl-PL" altLang="pl-PL" sz="2000" dirty="0"/>
              <a:t>w konkursie FIO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/>
              <a:t>te, które w ciągu 2 miesięcy od rozstrzygnięcia konkursu FIO 2016 nie wywiązały się z obowiązku przesłania IZ umowy lub pisemnej informacji o rezygnacji z realizacji zadania</a:t>
            </a:r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25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66700" y="1773238"/>
            <a:ext cx="8499475" cy="47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indent="0" algn="ctr" eaLnBrk="1" hangingPunct="1">
              <a:buClr>
                <a:srgbClr val="0070C0"/>
              </a:buClr>
              <a:buSzPct val="60000"/>
            </a:pPr>
            <a:r>
              <a:rPr lang="pl-PL" altLang="pl-PL" sz="2000" dirty="0"/>
              <a:t>OFERTA WSPÓLNA</a:t>
            </a:r>
          </a:p>
          <a:p>
            <a:pPr marL="0" indent="0" algn="ctr" eaLnBrk="1" hangingPunct="1">
              <a:buClr>
                <a:srgbClr val="0070C0"/>
              </a:buClr>
              <a:buSzPct val="60000"/>
            </a:pPr>
            <a:endParaRPr lang="pl-PL" altLang="pl-PL" sz="2000" dirty="0"/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Ofertę wspólną  może złożyć kilka (co najmniej 2) organizacji pozarządowych lub podmiotów z nimi zrównanych.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Oferta wspólna powinna zawierać dodatkowe w stosunku do oferty składanej przez 1 podmiot informacje: podział zadań i sposób reprezentacji podmiotów wobec administracji publicznej. Powinna wskazywać, jakie działania w ramach realizacji zadania publicznego wykonywać będą poszczególne podmioty.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Złożenie oferty wspólnej wyklucza możliwość złożenia oferty indywidualnie przez podmiot, który bierze udział w ofercie wspólnej. 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2A76BE2-E77C-4B77-98BC-AEB5905901A3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W przypadku </a:t>
            </a:r>
            <a:r>
              <a:rPr lang="pl-PL" altLang="pl-PL" sz="2000" u="sng" dirty="0"/>
              <a:t>Priorytetu 1 i Priorytetu 2 oraz KDS </a:t>
            </a:r>
            <a:r>
              <a:rPr lang="pl-PL" altLang="pl-PL" sz="2000" dirty="0"/>
              <a:t>najwcześniejszy możliwy termin rozpoczęcia zadania to </a:t>
            </a:r>
            <a:r>
              <a:rPr lang="pl-PL" altLang="pl-PL" sz="2000" b="1" dirty="0"/>
              <a:t>1 lutego 2017 r. </a:t>
            </a:r>
          </a:p>
          <a:p>
            <a:r>
              <a:rPr lang="pl-PL" altLang="pl-PL" sz="2000" dirty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b="1" dirty="0"/>
              <a:t>31 grudnia 2016 r. </a:t>
            </a:r>
            <a:r>
              <a:rPr lang="pl-PL" altLang="pl-PL" sz="2000" dirty="0"/>
              <a:t>(do 11 miesięcy)</a:t>
            </a:r>
          </a:p>
          <a:p>
            <a:endParaRPr lang="pl-PL" altLang="pl-PL" sz="2000" dirty="0"/>
          </a:p>
          <a:p>
            <a:endParaRPr lang="pl-PL" altLang="pl-PL" sz="2000" b="1" dirty="0"/>
          </a:p>
          <a:p>
            <a:endParaRPr lang="pl-PL" altLang="pl-PL" sz="2000" b="1" dirty="0"/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b="1" dirty="0"/>
              <a:t>		</a:t>
            </a:r>
            <a:endParaRPr lang="pl-PL" altLang="pl-PL" sz="1700" b="1" dirty="0"/>
          </a:p>
          <a:p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0269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W przypadku </a:t>
            </a:r>
            <a:r>
              <a:rPr lang="pl-PL" altLang="pl-PL" sz="2000" u="sng" dirty="0"/>
              <a:t>Priorytetu 3 i Priorytetu 4 </a:t>
            </a:r>
            <a:r>
              <a:rPr lang="pl-PL" altLang="pl-PL" sz="2000" dirty="0"/>
              <a:t>najwcześniejszy możliwy             termin rozpoczęcia zadania to </a:t>
            </a:r>
            <a:r>
              <a:rPr lang="pl-PL" altLang="pl-PL" sz="2000" b="1" dirty="0"/>
              <a:t>1 kwietnia 2017 r. </a:t>
            </a:r>
          </a:p>
          <a:p>
            <a:r>
              <a:rPr lang="pl-PL" altLang="pl-PL" sz="2000" dirty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b="1" dirty="0"/>
              <a:t>31 grudnia 2016 r. </a:t>
            </a:r>
            <a:r>
              <a:rPr lang="pl-PL" altLang="pl-PL" sz="2000" dirty="0"/>
              <a:t>(do 9 miesięcy)</a:t>
            </a:r>
          </a:p>
          <a:p>
            <a:endParaRPr lang="pl-PL" altLang="pl-PL" sz="2000" dirty="0"/>
          </a:p>
          <a:p>
            <a:endParaRPr lang="pl-PL" altLang="pl-PL" sz="2000" b="1" dirty="0"/>
          </a:p>
          <a:p>
            <a:endParaRPr lang="pl-PL" altLang="pl-PL" sz="2000" b="1" dirty="0"/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b="1" dirty="0"/>
              <a:t>		</a:t>
            </a:r>
            <a:endParaRPr lang="pl-PL" altLang="pl-PL" sz="1700" b="1" dirty="0"/>
          </a:p>
          <a:p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BDE1F67-7E9D-4CB1-9848-A6FE137F793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Z alokacji ustalonej w Regulaminie FIO 2016 r. wynika zmniejszona alokacja na konkurs FIO 2017 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pl-PL" altLang="pl-PL" sz="2000" dirty="0"/>
              <a:t>zobowiązania wynikające z projektów dofinansowanych w 2016</a:t>
            </a:r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356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52835"/>
              </p:ext>
            </p:extLst>
          </p:nvPr>
        </p:nvGraphicFramePr>
        <p:xfrm>
          <a:off x="471271" y="2852936"/>
          <a:ext cx="8023226" cy="2923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6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98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5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735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Priorytet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alokacja na rok 2017 w 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alokacja na rok 2017 w tys. PLN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komponenty w tys. PLN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                       Obciążenia z 2016 r.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pozostałe środki na dotacje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2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10 200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10 200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23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30 000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7 200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22 800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23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12 000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3 380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8 620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23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5 400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1 000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2 056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2 344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2">
                <a:tc>
                  <a:txBody>
                    <a:bodyPr/>
                    <a:lstStyle/>
                    <a:p>
                      <a:pPr indent="134620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SUMA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57 600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11 200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12 636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33 764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1D4503D-CF4C-4E26-8706-A8570D308EE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3810" name="Text Box 28"/>
          <p:cNvSpPr txBox="1">
            <a:spLocks noChangeArrowheads="1"/>
          </p:cNvSpPr>
          <p:nvPr/>
        </p:nvSpPr>
        <p:spPr bwMode="auto">
          <a:xfrm>
            <a:off x="266700" y="16002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pl-PL" altLang="pl-PL" sz="2000" dirty="0"/>
              <a:t>Wysokość dotacji</a:t>
            </a:r>
            <a:br>
              <a:rPr lang="pl-PL" altLang="pl-PL" sz="2000" dirty="0"/>
            </a:br>
            <a:r>
              <a:rPr lang="pl-PL" altLang="pl-PL" sz="2000" dirty="0"/>
              <a:t>Udział środków własnych – </a:t>
            </a:r>
            <a:r>
              <a:rPr lang="pl-PL" altLang="pl-PL" sz="2000" u="sng" dirty="0"/>
              <a:t>odnosi się do dotacji, a nie do projektu</a:t>
            </a:r>
            <a:endParaRPr lang="pl-PL" altLang="pl-PL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45117"/>
              </p:ext>
            </p:extLst>
          </p:nvPr>
        </p:nvGraphicFramePr>
        <p:xfrm>
          <a:off x="1403648" y="2590800"/>
          <a:ext cx="6120679" cy="32738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4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5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8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wartość dotacji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 wkład własny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1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10 tys. zł do 40 tys. zł włącznie 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Co najmniej 10% wartości dotacji - środki własne niefinansowe lub finansowe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3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ponad 40 tys. zł do 100 tys. zł włącznie 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Co najmniej 15% wartości dotacji - środki własne niefinansowe lub finansowe, w tym nie mniej niż 7,5% wartości dotacji wkład finansowy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776" y="1600200"/>
            <a:ext cx="7991672" cy="1684784"/>
          </a:xfrm>
        </p:spPr>
        <p:txBody>
          <a:bodyPr/>
          <a:lstStyle/>
          <a:p>
            <a:pPr algn="ctr"/>
            <a:r>
              <a:rPr lang="pl-PL" sz="2400" dirty="0"/>
              <a:t>Wkład własny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finansowy	           	niefinansowy </a:t>
            </a:r>
          </a:p>
          <a:p>
            <a:endParaRPr lang="pl-PL" sz="2200" b="1" dirty="0"/>
          </a:p>
          <a:p>
            <a:endParaRPr lang="pl-PL" sz="2200" b="1" dirty="0"/>
          </a:p>
          <a:p>
            <a:endParaRPr lang="pl-PL" sz="2200" b="1" dirty="0"/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987824" y="2060848"/>
            <a:ext cx="1224136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050120" y="2060848"/>
            <a:ext cx="1034048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 txBox="1">
            <a:spLocks/>
          </p:cNvSpPr>
          <p:nvPr/>
        </p:nvSpPr>
        <p:spPr bwMode="auto">
          <a:xfrm>
            <a:off x="1027444" y="3205759"/>
            <a:ext cx="4410504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Char char="-"/>
            </a:pPr>
            <a:r>
              <a:rPr lang="pl-PL" sz="2200" b="1" kern="0" dirty="0"/>
              <a:t>finansowe środki własne</a:t>
            </a:r>
          </a:p>
          <a:p>
            <a:pPr>
              <a:buFontTx/>
              <a:buChar char="-"/>
            </a:pPr>
            <a:r>
              <a:rPr lang="pl-PL" sz="2200" b="1" kern="0" dirty="0"/>
              <a:t>opłaty od odbiorców</a:t>
            </a:r>
          </a:p>
          <a:p>
            <a:pPr>
              <a:buFontTx/>
              <a:buChar char="-"/>
            </a:pPr>
            <a:r>
              <a:rPr lang="pl-PL" sz="2200" b="1" kern="0" dirty="0"/>
              <a:t>z innych źródeł publicznych</a:t>
            </a:r>
          </a:p>
          <a:p>
            <a:pPr>
              <a:buFontTx/>
              <a:buChar char="-"/>
            </a:pPr>
            <a:r>
              <a:rPr lang="pl-PL" sz="2200" b="1" kern="0" dirty="0"/>
              <a:t>pozostałe</a:t>
            </a:r>
          </a:p>
          <a:p>
            <a:endParaRPr lang="pl-PL" sz="2200" b="1" kern="0" dirty="0"/>
          </a:p>
          <a:p>
            <a:endParaRPr lang="pl-PL" sz="2200" b="1" kern="0" dirty="0"/>
          </a:p>
          <a:p>
            <a:pPr>
              <a:buFont typeface="Arial" panose="020B0604020202020204" pitchFamily="34" charset="0"/>
              <a:buChar char="•"/>
            </a:pPr>
            <a:endParaRPr lang="pl-PL" sz="2200" kern="0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 bwMode="auto">
          <a:xfrm>
            <a:off x="5437948" y="3130904"/>
            <a:ext cx="3581168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Char char="-"/>
            </a:pPr>
            <a:r>
              <a:rPr lang="pl-PL" sz="2200" b="1" kern="0" dirty="0"/>
              <a:t>wkład osobowy</a:t>
            </a:r>
          </a:p>
          <a:p>
            <a:pPr>
              <a:buFontTx/>
              <a:buChar char="-"/>
            </a:pPr>
            <a:r>
              <a:rPr lang="pl-PL" sz="2200" b="1" kern="0" dirty="0"/>
              <a:t>wkład rzeczowy</a:t>
            </a:r>
          </a:p>
          <a:p>
            <a:endParaRPr lang="pl-PL" sz="2200" b="1" kern="0" dirty="0"/>
          </a:p>
          <a:p>
            <a:endParaRPr lang="pl-PL" sz="2200" b="1" kern="0" dirty="0"/>
          </a:p>
          <a:p>
            <a:pPr>
              <a:buFont typeface="Arial" panose="020B0604020202020204" pitchFamily="34" charset="0"/>
              <a:buChar char="•"/>
            </a:pPr>
            <a:endParaRPr lang="pl-PL" sz="2200" kern="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4075476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400" dirty="0"/>
              <a:t>Wkład własny osobowy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wolontariat		praca społeczna członków organizacji </a:t>
            </a:r>
          </a:p>
          <a:p>
            <a:endParaRPr lang="pl-PL" sz="2200" b="1" dirty="0"/>
          </a:p>
          <a:p>
            <a:endParaRPr lang="pl-PL" sz="2200" b="1" dirty="0"/>
          </a:p>
          <a:p>
            <a:pPr marL="0" indent="0"/>
            <a:r>
              <a:rPr lang="pl-PL" sz="2200" dirty="0"/>
              <a:t>Wycena świadczeń w ramach wkładu osobowego: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prace administracyjne i pomocnicze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pl-PL" sz="2000" dirty="0"/>
              <a:t> 1h = </a:t>
            </a:r>
            <a:r>
              <a:rPr lang="pl-PL" sz="2000" b="1" dirty="0"/>
              <a:t>30 zł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praca ekspertów i specjalistów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pl-PL" sz="2000" dirty="0"/>
              <a:t> 1h = </a:t>
            </a:r>
            <a:r>
              <a:rPr lang="pl-PL" sz="2000" b="1" dirty="0"/>
              <a:t>100 zł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411760" y="2060848"/>
            <a:ext cx="144016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652120" y="2060848"/>
            <a:ext cx="93610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13893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1400" b="1" u="sng" dirty="0"/>
              <a:t>Podmiotami uprawnionymi</a:t>
            </a:r>
            <a:r>
              <a:rPr lang="pl-PL" altLang="pl-PL" sz="1400" dirty="0"/>
              <a:t> do składania ofert o dofinansowanie realizacji zadania w ramach Programu FIO są: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organizacje pozarządowe, o których mowa w art. 3 ust. 2 </a:t>
            </a:r>
            <a:r>
              <a:rPr lang="pl-PL" altLang="pl-PL" sz="1400" dirty="0" err="1"/>
              <a:t>UoDPPioW</a:t>
            </a:r>
            <a:r>
              <a:rPr lang="pl-PL" altLang="pl-PL" sz="1400" dirty="0"/>
              <a:t>, m.in. stowarzyszenia </a:t>
            </a:r>
            <a:r>
              <a:rPr lang="pl-PL" altLang="pl-PL" sz="1400" dirty="0">
                <a:solidFill>
                  <a:srgbClr val="FF0000"/>
                </a:solidFill>
              </a:rPr>
              <a:t>(w tym stowarzyszenia zwykłe)</a:t>
            </a:r>
            <a:r>
              <a:rPr lang="pl-PL" altLang="pl-PL" sz="1400" dirty="0"/>
              <a:t> oraz jednostki terenowe stowarzyszeń posiadające osobowość prawną, związki stowarzyszeń, fundacje, kółka rolnicze, cechy rzemieślnicze,  izby rzemieślnicze, izby gospodarcze, samorządy gospodarcze i wspólnoty mieszkaniowe;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osoby prawne i jednostki organizacyjne działające na podstawie przepisów o stosunku Państwa do Kościoła Katolickiego w Rzeczypospolitej Polskiej, o stosunku Państwa do innych kościołów i związków wyznaniowych oraz o gwarancjach wolności sumienia i wyznania, jeżeli ich cele statutowe obejmują prowadzenie działalności pożytku publicznego;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stowarzyszenia jednostek samorządu terytorialnego;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spółdzielnie socjalne;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spółki akcyjne i spółki z ograniczoną odpowiedzialnością oraz kluby sportowe będące spółkami działającymi na podstawie przepisów ustawy z dnia 25 czerwca 2010 r. o sporcie, które nie działają w celu osiągnięcia zysku oraz przeznaczają całość dochodu na realizację celów statutowych oraz nie przeznaczają zysku do podziału między swoich udziałowców, akcjonariuszy i pracowników.</a:t>
            </a:r>
          </a:p>
          <a:p>
            <a:pPr>
              <a:buClrTx/>
              <a:buFontTx/>
              <a:buNone/>
            </a:pPr>
            <a:r>
              <a:rPr lang="pl-PL" altLang="pl-PL" sz="1400" dirty="0"/>
              <a:t>Te podmioty są zobowiązane do załączenia w generatorze ofert wersji elektronicznej statutu / umowy spółki. </a:t>
            </a:r>
          </a:p>
          <a:p>
            <a:pPr>
              <a:buClrTx/>
              <a:buFontTx/>
              <a:buNone/>
            </a:pPr>
            <a:r>
              <a:rPr lang="pl-PL" altLang="pl-PL" sz="1400" dirty="0"/>
              <a:t> </a:t>
            </a:r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9F02DD2C-51CE-4270-A6D8-8577A515AC9D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400" dirty="0"/>
              <a:t>Wkład własny rzeczowy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	wynajem                                       pełne zużycie  </a:t>
            </a:r>
          </a:p>
          <a:p>
            <a:endParaRPr lang="pl-PL" sz="2200" b="1" dirty="0"/>
          </a:p>
          <a:p>
            <a:pPr marL="0" indent="0"/>
            <a:r>
              <a:rPr lang="pl-PL" sz="2000" dirty="0"/>
              <a:t>Kalkulacja wartości wkładu rzeczowego </a:t>
            </a:r>
            <a:r>
              <a:rPr lang="pl-PL" sz="22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dokonywana jest jedynie w zakresie w jakim wkład ten będzie wykorzystany podczas realizacji zadania publicznego (np. w oparciu o koszt wynajęcia danej rzeczy) i powinna opierać się na podstawie cen rynkowych.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411760" y="2060848"/>
            <a:ext cx="144016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652120" y="2060848"/>
            <a:ext cx="93610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2382784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4963" eaLnBrk="0" hangingPunct="0">
              <a:spcBef>
                <a:spcPts val="7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631825" indent="-266700" eaLnBrk="0" hangingPunct="0">
              <a:spcBef>
                <a:spcPts val="55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400" dirty="0"/>
              <a:t>Koszty kwalifikowalne.</a:t>
            </a:r>
          </a:p>
          <a:p>
            <a:pPr eaLnBrk="1" hangingPunct="1">
              <a:buClrTx/>
              <a:buFontTx/>
              <a:buNone/>
            </a:pPr>
            <a:r>
              <a:rPr lang="pl-PL" altLang="pl-PL" sz="2400" dirty="0"/>
              <a:t>Wydatki w ramach FIO są kwalifikowalne, jeżeli są: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niezbędne dla realizacji projektu,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racjonalne i efektywne,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zostały przewidziane w budżecie projektu,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poniesione w Polsce,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ze szczegółowymi wytycznymi określonymi w Regulaminie,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 odrębnymi przepisami prawa powszechnie obowiązującego.</a:t>
            </a:r>
          </a:p>
          <a:p>
            <a:pPr eaLnBrk="1" hangingPunct="1">
              <a:buClrTx/>
              <a:buFontTx/>
              <a:buNone/>
            </a:pPr>
            <a:endParaRPr lang="pl-PL" altLang="pl-PL" sz="2600" dirty="0"/>
          </a:p>
        </p:txBody>
      </p:sp>
    </p:spTree>
    <p:extLst>
      <p:ext uri="{BB962C8B-B14F-4D97-AF65-F5344CB8AC3E}">
        <p14:creationId xmlns:p14="http://schemas.microsoft.com/office/powerpoint/2010/main" val="246308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23529" y="1600200"/>
            <a:ext cx="8433122" cy="5069160"/>
          </a:xfrm>
        </p:spPr>
        <p:txBody>
          <a:bodyPr/>
          <a:lstStyle/>
          <a:p>
            <a:pPr algn="ctr"/>
            <a:r>
              <a:rPr lang="pl-PL" sz="2400" dirty="0"/>
              <a:t>Limity kosztów</a:t>
            </a:r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just"/>
            <a:r>
              <a:rPr lang="pl-PL" sz="1250" b="1" dirty="0"/>
              <a:t>Koszty merytoryczne oraz koszty promocji</a:t>
            </a:r>
            <a:r>
              <a:rPr lang="pl-PL" sz="1250" dirty="0"/>
              <a:t>: </a:t>
            </a:r>
            <a:r>
              <a:rPr lang="pl-PL" sz="1400" dirty="0"/>
              <a:t>np. wynagrodzenia trenerów, ekspertów, specjalistów realizujących zadania (jedynie w części odpowiadającej zaangażowaniu danej osoby w realizację projektu), wynagrodzenia innych osób zatrudnionych specjalnie na potrzeby projektu, wydatki związane z uczestnictwem bezpośrednich adresatów zadania, takie jak materiały szkoleniowe, wynajem </a:t>
            </a:r>
            <a:r>
              <a:rPr lang="pl-PL" sz="1400" dirty="0" err="1"/>
              <a:t>sal</a:t>
            </a:r>
            <a:r>
              <a:rPr lang="pl-PL" sz="1400" dirty="0"/>
              <a:t>, niezbędny dla beneficjentów sprzęt do przeprowadzenia zajęć, odzież, żywność, zakwaterowanie, przejazdy beneficjentów, trenerów i ekspertów.</a:t>
            </a:r>
            <a:endParaRPr lang="pl-PL" sz="1250" dirty="0"/>
          </a:p>
          <a:p>
            <a:pPr algn="just"/>
            <a:r>
              <a:rPr lang="pl-PL" sz="1250" b="1" dirty="0"/>
              <a:t>Koszty obsługi zadania publicznego</a:t>
            </a:r>
            <a:r>
              <a:rPr lang="pl-PL" sz="1250" dirty="0"/>
              <a:t>: </a:t>
            </a:r>
            <a:r>
              <a:rPr lang="pl-PL" sz="1400" dirty="0"/>
              <a:t>kierowanie  projektem, wykonywanie zadań administracyjnych, księgowych, opłaty za telefon/faks, opłaty pocztowe, czynsz, CO, opłaty za przelewy bankowe</a:t>
            </a:r>
            <a:r>
              <a:rPr lang="pl-PL" sz="1400" b="1" dirty="0"/>
              <a:t>, </a:t>
            </a:r>
            <a:r>
              <a:rPr lang="pl-PL" sz="1400" dirty="0"/>
              <a:t>koszt</a:t>
            </a:r>
            <a:r>
              <a:rPr lang="pl-PL" sz="1400" b="1" dirty="0"/>
              <a:t> </a:t>
            </a:r>
            <a:r>
              <a:rPr lang="pl-PL" sz="1400" dirty="0"/>
              <a:t>zakupu lub wypożyczenia składnika majątku, którego wartość początkowa </a:t>
            </a:r>
            <a:r>
              <a:rPr lang="pl-PL" sz="1400" u="sng" dirty="0"/>
              <a:t>nie przekracza kwoty 3500,00 zł</a:t>
            </a:r>
            <a:r>
              <a:rPr lang="pl-PL" sz="1400" b="1" u="sng" dirty="0"/>
              <a:t> </a:t>
            </a:r>
            <a:r>
              <a:rPr lang="pl-PL" sz="1400" u="sng" dirty="0"/>
              <a:t>brutto </a:t>
            </a:r>
            <a:r>
              <a:rPr lang="pl-PL" sz="1400" dirty="0"/>
              <a:t>(organizacja może zakupić kilka składników majątku, których cena nie przekracza 3500,00 zł za poszczególny składnik majątku), koszty adaptacji pomieszczeń dla celów realizacji zadania (np. koszt malowania pomieszczeń) , koszty wyjazdów służbowych osób zaangażowanych w obsługę zadania</a:t>
            </a:r>
            <a:endParaRPr lang="pl-PL" sz="125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424835"/>
              </p:ext>
            </p:extLst>
          </p:nvPr>
        </p:nvGraphicFramePr>
        <p:xfrm>
          <a:off x="2617787" y="2178591"/>
          <a:ext cx="4000501" cy="1599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6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3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Kategoria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Procentowy limit dotacji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Koszty  merytoryczne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koszty promocji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brak limitu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Kos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zty  obsługi zadania publicznego, w tym koszty administracyjne 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25%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2710140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>
              <a:solidFill>
                <a:srgbClr val="000000"/>
              </a:solidFill>
              <a:latin typeface="Arial" charset="0"/>
            </a:endParaRPr>
          </a:p>
          <a:p>
            <a:pPr>
              <a:buClrTx/>
              <a:buFontTx/>
              <a:buNone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Do wydatków, które w ramach Funduszu Inicjatyw Obywatelskich </a:t>
            </a:r>
            <a:r>
              <a:rPr lang="pl-PL" altLang="pl-PL" sz="1600" u="sng" dirty="0">
                <a:solidFill>
                  <a:srgbClr val="000000"/>
                </a:solidFill>
                <a:latin typeface="Arial" charset="0"/>
              </a:rPr>
              <a:t>nie mogą być finansowane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, należą wydatki nie odnoszące się jednoznacznie do projektu, w tym m. in.:</a:t>
            </a:r>
          </a:p>
          <a:p>
            <a:pPr>
              <a:buClrTx/>
              <a:buFontTx/>
              <a:buNone/>
              <a:defRPr/>
            </a:pPr>
            <a:endParaRPr lang="pl-PL" altLang="pl-PL" sz="1600" dirty="0">
              <a:solidFill>
                <a:srgbClr val="000000"/>
              </a:solidFill>
              <a:latin typeface="Arial" charset="0"/>
            </a:endParaRP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podatek od towarów i usług (VAT), jeśli może zostać odliczony w oparciu o ustawę z dnia 11 marca 2004 r. o podatku od towarów i usług (Dz. U. z 2011 r. Nr 177, poz. 1054 z </a:t>
            </a:r>
            <a:r>
              <a:rPr lang="pl-PL" altLang="pl-PL" sz="1600" dirty="0" err="1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. zm.);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zakup nieruchomości gruntowej, lokalowej, budowlanej;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zakup środków trwałych (w rozumieniu art. 3 ust. 1 pkt. 15 ustawy z dnia 29 września 1994 r. o rachunkowości Dz. U. z 2013 r. poz. 330) oraz art. 16a ust. 1 </a:t>
            </a:r>
            <a:br>
              <a:rPr lang="pl-PL" altLang="pl-PL" sz="1600" dirty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w zw. z art. 16d ust. 1 ustawy z dnia 15 lutego 1992 r. o podatku dochodowym </a:t>
            </a:r>
            <a:br>
              <a:rPr lang="pl-PL" altLang="pl-PL" sz="1600" dirty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od osób prawnych Dz. U. z 2011 r. Nr 74, poz. 397 z </a:t>
            </a:r>
            <a:r>
              <a:rPr lang="pl-PL" altLang="pl-PL" sz="1600" dirty="0" err="1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. zm.);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amortyzacja;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leasing;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rezerwy na pokrycie przyszłych strat lub zobowiązań; </a:t>
            </a:r>
          </a:p>
          <a:p>
            <a:pPr>
              <a:buClrTx/>
              <a:buFontTx/>
              <a:buNone/>
              <a:defRPr/>
            </a:pPr>
            <a:endParaRPr lang="pl-PL" altLang="pl-PL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51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13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odsetki z tytułu niezapłaconych w terminie zobowiązań;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koszty kar i grzywien;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koszty procesów sądowych (</a:t>
            </a:r>
            <a:r>
              <a:rPr lang="pl-PL" altLang="pl-PL" sz="1600" u="sng" dirty="0">
                <a:solidFill>
                  <a:srgbClr val="000000"/>
                </a:solidFill>
                <a:latin typeface="Arial" charset="0"/>
              </a:rPr>
              <a:t>z wyjątkiem spraw prowadzonych w interesie publicznym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nagrody, premie i inne formy bonifikaty rzeczowej lub finansowej dla osób zajmujących się realizacją zadania;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zakup napojów alkoholowych (jest to niezgodne z art. 4 ust. 1 pkt 32 </a:t>
            </a:r>
            <a:r>
              <a:rPr lang="pl-PL" altLang="pl-PL" sz="1600" dirty="0" err="1">
                <a:solidFill>
                  <a:srgbClr val="000000"/>
                </a:solidFill>
                <a:latin typeface="Arial" charset="0"/>
              </a:rPr>
              <a:t>UoDPPioW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 oraz</a:t>
            </a:r>
            <a:r>
              <a:rPr lang="pl-PL" altLang="pl-PL" sz="16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art. 1 ust. 1 ustawy z dnia 26 października 1982 r. o wychowaniu w trzeźwości i przeciwdziałaniu alkoholizmowi);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podatki i opłaty</a:t>
            </a:r>
            <a:r>
              <a:rPr lang="pl-PL" altLang="pl-PL" sz="1600" u="sng" dirty="0">
                <a:solidFill>
                  <a:srgbClr val="000000"/>
                </a:solidFill>
                <a:latin typeface="Arial" charset="0"/>
              </a:rPr>
              <a:t> z wyłączeniem podatku dochodowego od osób fizycznych, składek na ubezpieczenie społeczne i zdrowotne, składek na Fundusz Pracy oraz Fundusz Gwarantowanych Świadczeń Pracowniczych, a także opłat za zaświadczenie o niekaralności oraz opłaty za zajęcie pasa drogowego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koszty wyjazdów służbowych osób zaangażowanych w realizację projektu na podstawie umowy cywilnoprawnej, chyba że umowa ta określa zasady i sposób podróży służbowych.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46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49F83BE-5F8C-43E0-B545-A64BB58A676E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95288" y="1665397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Nowe kryteria strategiczne</a:t>
            </a:r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33358"/>
              </p:ext>
            </p:extLst>
          </p:nvPr>
        </p:nvGraphicFramePr>
        <p:xfrm>
          <a:off x="474521" y="2088647"/>
          <a:ext cx="8143874" cy="3964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3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07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Lp.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Kryterium Strategiczne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Punktacja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Projekty realizowane w formule oferty wspólnej.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Oferta zakłada działania na rzecz rodziny, macierzyństwa, rodzicielstwa.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Projekt realizowany przez podmiot spełniający dwa kryteria łącznie: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1.	mający swoją siedzibę w gminie poniżej 25 tys. mieszkańców (GUS, 2014);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oraz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2.	której roczny przychód za 2015 r. nie przekracza 100 tys. zł.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Projekt realizowany przez podmiot spełniający dwa kryteria łącznie: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1.	od 2014 r. nie otrzymał dofinansowania w ramach ogólnopolskiego konkursu FIO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oraz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2.	został wpisany do właściwego rejestru nie później niż 12 miesięcy przed ogłoszeniem konkursu.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9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Projekt szczególnie warty dofinansowania (wskazywany przez ekspertów oceniających oferty)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0-3 od każdego z oceniających ekspertów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2,3,4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Komponent Działań Systemowych w Priorytecie 4.</a:t>
            </a:r>
          </a:p>
          <a:p>
            <a:endParaRPr lang="pl-PL" altLang="pl-PL" sz="2000" dirty="0"/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projekty realizowane na skalę ogólnopolską przyczyniające się do rozwiązywania problemów i przezwyciężania barier hamujących rozwój trzeciego sektora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spełniające warunki projektów systemowych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odpowiadające na co najmniej jeden wskazany w Regulaminie FIO 2017 temat</a:t>
            </a:r>
          </a:p>
          <a:p>
            <a:r>
              <a:rPr lang="pl-PL" altLang="pl-PL" sz="2000" dirty="0"/>
              <a:t> 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2742970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sz="1600" b="1" dirty="0"/>
              <a:t>Zakres tematyczny</a:t>
            </a:r>
            <a:endParaRPr lang="pl-PL" sz="1600" dirty="0"/>
          </a:p>
          <a:p>
            <a:r>
              <a:rPr lang="pl-PL" sz="1600" dirty="0"/>
              <a:t>1 - </a:t>
            </a:r>
            <a:r>
              <a:rPr lang="pl-PL" sz="1600" i="1" dirty="0"/>
              <a:t>Budowanie wizerunku organizacji obywatelskich w społeczeństwie, odzwierciedlającego różnorodność organizacji i ich działań  – tworzenie trwałych mechanizmów komunikacji z obywatelami, na rzecz ich możliwego zaangażowania i współudziału w budowaniu społeczeństwa obywatelskiego.</a:t>
            </a:r>
            <a:endParaRPr lang="pl-PL" sz="1600" dirty="0"/>
          </a:p>
          <a:p>
            <a:r>
              <a:rPr lang="pl-PL" sz="1600" dirty="0"/>
              <a:t>2 - </a:t>
            </a:r>
            <a:r>
              <a:rPr lang="pl-PL" sz="1600" i="1" dirty="0"/>
              <a:t>Promocja rozwiązań prawno-organizacyjnych i udoskonalanie umiejętności organizacji pozarządowych i podmiotów wymienionych w art. 3 ust. 3 Ustawy o </a:t>
            </a:r>
            <a:r>
              <a:rPr lang="pl-PL" sz="1600" i="1" dirty="0" err="1"/>
              <a:t>dpp</a:t>
            </a:r>
            <a:r>
              <a:rPr lang="pl-PL" sz="1600" i="1" dirty="0"/>
              <a:t> realizowanej w ramach działalności pożytku publicznego  zwłaszcza w realizacji usług w interesie ogólnym.</a:t>
            </a:r>
            <a:endParaRPr lang="pl-PL" sz="1600" dirty="0"/>
          </a:p>
          <a:p>
            <a:r>
              <a:rPr lang="pl-PL" sz="1600" dirty="0"/>
              <a:t>3 – </a:t>
            </a:r>
            <a:r>
              <a:rPr lang="pl-PL" sz="1600" i="1" dirty="0"/>
              <a:t>Wypracowanie skutecznego i trwałego modelu monitorowania przez organizacje pozarządowe planowanych/wprowadzanych zmian prawnych dot. III sektora, prowadzenia szerokich konsultacji wewnątrzsektorowych w tych sprawach, profesjonalnego formułowania stanowiska sektora wobec tych zmian.</a:t>
            </a:r>
            <a:endParaRPr lang="pl-PL" sz="1600" dirty="0"/>
          </a:p>
          <a:p>
            <a:r>
              <a:rPr lang="pl-PL" sz="1600" dirty="0"/>
              <a:t>4</a:t>
            </a:r>
            <a:r>
              <a:rPr lang="pl-PL" sz="1600" i="1" dirty="0"/>
              <a:t> – Wypracowanie standardów dotyczących zabezpieczeń finansowych, stosowanych przy udzielaniu wsparcia finansowego organizacjom pozarządowym w Polsce.</a:t>
            </a:r>
            <a:endParaRPr lang="pl-PL" sz="1600" dirty="0"/>
          </a:p>
          <a:p>
            <a:pPr>
              <a:buClrTx/>
              <a:buFontTx/>
              <a:buNone/>
            </a:pPr>
            <a:endParaRPr lang="pl-PL" altLang="pl-PL" sz="16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3859031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C5666218-810F-43FF-AE4A-DD0567ED1075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43656"/>
              </p:ext>
            </p:extLst>
          </p:nvPr>
        </p:nvGraphicFramePr>
        <p:xfrm>
          <a:off x="485775" y="811213"/>
          <a:ext cx="7921625" cy="5522913"/>
        </p:xfrm>
        <a:graphic>
          <a:graphicData uri="http://schemas.openxmlformats.org/drawingml/2006/table">
            <a:tbl>
              <a:tblPr/>
              <a:tblGrid>
                <a:gridCol w="1925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0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1575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</a:t>
                      </a:r>
                    </a:p>
                  </a:txBody>
                  <a:tcPr marL="90000" marR="90000" marT="364252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konkurs FIO 2016 </a:t>
                      </a: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           Priorytet 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</a:t>
                      </a: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803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Wsparcia Działań Strażniczych 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Działań Systemowych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49182" name="AutoShape 30"/>
          <p:cNvCxnSpPr>
            <a:cxnSpLocks noChangeShapeType="1"/>
          </p:cNvCxnSpPr>
          <p:nvPr/>
        </p:nvCxnSpPr>
        <p:spPr bwMode="auto">
          <a:xfrm>
            <a:off x="4067175" y="2060575"/>
            <a:ext cx="2952750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3" name="AutoShape 31"/>
          <p:cNvCxnSpPr>
            <a:cxnSpLocks noChangeShapeType="1"/>
          </p:cNvCxnSpPr>
          <p:nvPr/>
        </p:nvCxnSpPr>
        <p:spPr bwMode="auto">
          <a:xfrm flipH="1">
            <a:off x="3276600" y="2060575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4" name="AutoShape 32"/>
          <p:cNvCxnSpPr>
            <a:cxnSpLocks noChangeShapeType="1"/>
          </p:cNvCxnSpPr>
          <p:nvPr/>
        </p:nvCxnSpPr>
        <p:spPr bwMode="auto">
          <a:xfrm>
            <a:off x="4067175" y="2060575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5" name="AutoShape 34"/>
          <p:cNvCxnSpPr>
            <a:cxnSpLocks noChangeShapeType="1"/>
          </p:cNvCxnSpPr>
          <p:nvPr/>
        </p:nvCxnSpPr>
        <p:spPr bwMode="auto">
          <a:xfrm>
            <a:off x="7235825" y="3284538"/>
            <a:ext cx="1588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4"/>
          <p:cNvCxnSpPr>
            <a:cxnSpLocks noChangeShapeType="1"/>
          </p:cNvCxnSpPr>
          <p:nvPr/>
        </p:nvCxnSpPr>
        <p:spPr bwMode="auto">
          <a:xfrm>
            <a:off x="7389813" y="4302125"/>
            <a:ext cx="0" cy="0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4"/>
          <p:cNvCxnSpPr>
            <a:cxnSpLocks noChangeShapeType="1"/>
          </p:cNvCxnSpPr>
          <p:nvPr/>
        </p:nvCxnSpPr>
        <p:spPr bwMode="auto">
          <a:xfrm>
            <a:off x="5004048" y="3212976"/>
            <a:ext cx="0" cy="936749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566865" y="1701292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Konkurs FIO 2017</a:t>
            </a:r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C5666218-810F-43FF-AE4A-DD0567ED1075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49182" name="AutoShape 30"/>
          <p:cNvCxnSpPr>
            <a:cxnSpLocks noChangeShapeType="1"/>
          </p:cNvCxnSpPr>
          <p:nvPr/>
        </p:nvCxnSpPr>
        <p:spPr bwMode="auto">
          <a:xfrm>
            <a:off x="4692903" y="2078488"/>
            <a:ext cx="2952750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3" name="AutoShape 31"/>
          <p:cNvCxnSpPr>
            <a:cxnSpLocks noChangeShapeType="1"/>
          </p:cNvCxnSpPr>
          <p:nvPr/>
        </p:nvCxnSpPr>
        <p:spPr bwMode="auto">
          <a:xfrm flipH="1">
            <a:off x="3897186" y="2076901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4" name="AutoShape 32"/>
          <p:cNvCxnSpPr>
            <a:cxnSpLocks noChangeShapeType="1"/>
          </p:cNvCxnSpPr>
          <p:nvPr/>
        </p:nvCxnSpPr>
        <p:spPr bwMode="auto">
          <a:xfrm>
            <a:off x="4689475" y="2076902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5" name="AutoShape 34"/>
          <p:cNvCxnSpPr>
            <a:cxnSpLocks noChangeShapeType="1"/>
          </p:cNvCxnSpPr>
          <p:nvPr/>
        </p:nvCxnSpPr>
        <p:spPr bwMode="auto">
          <a:xfrm>
            <a:off x="7380312" y="3339785"/>
            <a:ext cx="1588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cxnSp>
        <p:nvCxnSpPr>
          <p:cNvPr id="19" name="AutoShape 30"/>
          <p:cNvCxnSpPr>
            <a:cxnSpLocks noChangeShapeType="1"/>
          </p:cNvCxnSpPr>
          <p:nvPr/>
        </p:nvCxnSpPr>
        <p:spPr bwMode="auto">
          <a:xfrm flipH="1">
            <a:off x="1996038" y="2074887"/>
            <a:ext cx="2690866" cy="793581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92802" y="2946560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Priorytet 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039995" y="2968222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Priorytet 2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987188" y="2962898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Priorytet 3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660232" y="2957574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Priorytet 4</a:t>
            </a:r>
          </a:p>
        </p:txBody>
      </p:sp>
      <p:cxnSp>
        <p:nvCxnSpPr>
          <p:cNvPr id="24" name="AutoShape 31"/>
          <p:cNvCxnSpPr>
            <a:cxnSpLocks noChangeShapeType="1"/>
          </p:cNvCxnSpPr>
          <p:nvPr/>
        </p:nvCxnSpPr>
        <p:spPr bwMode="auto">
          <a:xfrm flipH="1">
            <a:off x="984216" y="3299517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32"/>
          <p:cNvCxnSpPr>
            <a:cxnSpLocks noChangeShapeType="1"/>
          </p:cNvCxnSpPr>
          <p:nvPr/>
        </p:nvCxnSpPr>
        <p:spPr bwMode="auto">
          <a:xfrm>
            <a:off x="1801105" y="3287932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21345" y="4146603"/>
            <a:ext cx="1947193" cy="6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Komponent </a:t>
            </a:r>
            <a:br>
              <a:rPr lang="pl-PL" altLang="pl-PL" b="1" dirty="0">
                <a:solidFill>
                  <a:srgbClr val="00B050"/>
                </a:solidFill>
                <a:latin typeface="+mj-lt"/>
              </a:rPr>
            </a:br>
            <a:r>
              <a:rPr lang="pl-PL" altLang="pl-PL" b="1" dirty="0">
                <a:solidFill>
                  <a:srgbClr val="00B050"/>
                </a:solidFill>
                <a:latin typeface="+mj-lt"/>
              </a:rPr>
              <a:t>Regionalny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996038" y="4346541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Komponent </a:t>
            </a:r>
            <a:br>
              <a:rPr lang="pl-PL" altLang="pl-PL" b="1" dirty="0">
                <a:solidFill>
                  <a:srgbClr val="00B050"/>
                </a:solidFill>
                <a:latin typeface="+mj-lt"/>
              </a:rPr>
            </a:br>
            <a:r>
              <a:rPr lang="pl-PL" altLang="pl-PL" b="1" dirty="0">
                <a:solidFill>
                  <a:srgbClr val="00B050"/>
                </a:solidFill>
                <a:latin typeface="+mj-lt"/>
              </a:rPr>
              <a:t>Tematyczny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6696102" y="4554254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Komponent </a:t>
            </a:r>
            <a:br>
              <a:rPr lang="pl-PL" altLang="pl-PL" b="1" dirty="0">
                <a:solidFill>
                  <a:srgbClr val="00B050"/>
                </a:solidFill>
                <a:latin typeface="+mj-lt"/>
              </a:rPr>
            </a:br>
            <a:r>
              <a:rPr lang="pl-PL" altLang="pl-PL" b="1" dirty="0">
                <a:solidFill>
                  <a:srgbClr val="00B050"/>
                </a:solidFill>
                <a:latin typeface="+mj-lt"/>
              </a:rPr>
              <a:t>Działań </a:t>
            </a:r>
          </a:p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Systemowych</a:t>
            </a:r>
          </a:p>
        </p:txBody>
      </p:sp>
    </p:spTree>
    <p:extLst>
      <p:ext uri="{BB962C8B-B14F-4D97-AF65-F5344CB8AC3E}">
        <p14:creationId xmlns:p14="http://schemas.microsoft.com/office/powerpoint/2010/main" val="1588124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111A1B-AC20-4E20-A798-93A774D12B8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/>
              <a:t>Cel główny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 u="sng"/>
              <a:t>Zwiększenie zaangażowania obywateli i organizacji pozarządowych w życie publiczne.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/>
              <a:t>Realizacja Programu FIO ma umożliwić obywatelom angażowanie się w różnorodne działania </a:t>
            </a:r>
            <a:br>
              <a:rPr lang="pl-PL" altLang="pl-PL" sz="2400"/>
            </a:br>
            <a:r>
              <a:rPr lang="pl-PL" altLang="pl-PL" sz="2400"/>
              <a:t>na rzecz innych, swoich wspólnot oraz w tworzenie, realizację i monitoring polityk publicznych.</a:t>
            </a:r>
          </a:p>
          <a:p>
            <a:pPr eaLnBrk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/>
              <a:t>Kryteria formalne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98818"/>
              </p:ext>
            </p:extLst>
          </p:nvPr>
        </p:nvGraphicFramePr>
        <p:xfrm>
          <a:off x="628650" y="2295525"/>
          <a:ext cx="7693025" cy="3513139"/>
        </p:xfrm>
        <a:graphic>
          <a:graphicData uri="http://schemas.openxmlformats.org/drawingml/2006/table">
            <a:tbl>
              <a:tblPr/>
              <a:tblGrid>
                <a:gridCol w="4535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Kryterium formalne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odwołanie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Kto weryfikuje i na jakim etapie?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Złożenie oferty przez uprawniony podmiot.</a:t>
                      </a:r>
                    </a:p>
                  </a:txBody>
                  <a:tcPr marL="44450" marR="4445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Czy cele projektu są zgodne ze statutem organizacji (z informacjami zawartymi w punkcie II.4 oferty)</a:t>
                      </a:r>
                    </a:p>
                  </a:txBody>
                  <a:tcPr marL="44450" marR="4445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Czy oferta zawiera zadania realizowane w ramach działalności odpłatnej, które mieszczą się w działalności gospodarczej prowadzonej przez Oferenta? (jeśli tak, to jest to błąd formalny)</a:t>
                      </a:r>
                    </a:p>
                  </a:txBody>
                  <a:tcPr marL="44450" marR="4445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Czy Oferent wskazał jako jedno ze źródeł finansowania środków własnych świadczenia pieniężne od odbiorców zadania publicznego mimo, że organizacja nie prowadzi działalności odpłatnej w tym zakresie – sprawdzane będzie m. in. oświadczenie na końcu oferty oraz informacja znajdująca się w ofercie w tabeli II.9 (świadczenia pieniężne od odbiorców zadania publicznego)? (jeśli tak, to jest to błąd formalny)</a:t>
                      </a:r>
                    </a:p>
                  </a:txBody>
                  <a:tcPr marL="44450" marR="4445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Zasady przyznawania dotacji w Priorytecie 1 oraz w komponentach.- Część B Regulaminu</a:t>
            </a:r>
          </a:p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Komponent Regionalny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2000" b="1" spc="-150" dirty="0"/>
              <a:t>Realizacja projektów w ramach Komponentu Regionalnego odbywać się będzie poprzez wyłonienie zleceniobiorców (zwanych dalej: Operatorami), których zadanie polegać będzie na rozwoju i wzmacnianiu wspólnot lokalnych poprzez umożliwienie obywatelom i obywatelkom realizacji oddolnych inicjatyw. Realizacja tego zadania opiera się na dwóch filarach: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2000" b="1" spc="-150" dirty="0"/>
              <a:t>•	</a:t>
            </a:r>
            <a:r>
              <a:rPr lang="pl-PL" altLang="pl-PL" sz="2000" b="1" spc="-150" dirty="0" err="1"/>
              <a:t>regrantingu</a:t>
            </a:r>
            <a:r>
              <a:rPr lang="pl-PL" altLang="pl-PL" sz="2000" b="1" spc="-150" dirty="0"/>
              <a:t> (na podstawie art. 16a </a:t>
            </a:r>
            <a:r>
              <a:rPr lang="pl-PL" altLang="pl-PL" sz="2000" b="1" spc="-150" dirty="0" err="1"/>
              <a:t>UoDPPioW</a:t>
            </a:r>
            <a:r>
              <a:rPr lang="pl-PL" altLang="pl-PL" sz="2000" b="1" spc="-150" dirty="0"/>
              <a:t>);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2000" b="1" spc="-150" dirty="0"/>
              <a:t>•	zapewnieniu możliwości realizacji inicjatyw grupom nieformalnych.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2000" b="1" spc="-150" dirty="0"/>
              <a:t>Ponadto Operatorzy odpowiedzialni będą za prowadzenie działań animacyjnych, edukacyjnych i promocyjnych. </a:t>
            </a:r>
          </a:p>
          <a:p>
            <a:pPr algn="ctr" eaLnBrk="1" hangingPunct="1">
              <a:buClrTx/>
              <a:buFontTx/>
              <a:buNone/>
            </a:pP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63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just" eaLnBrk="1" hangingPunct="1">
              <a:buClrTx/>
            </a:pPr>
            <a:r>
              <a:rPr lang="pl-PL" altLang="pl-PL" sz="1600" dirty="0"/>
              <a:t>1. O dotacje w Priorytecie 1 będą mogły ubiegać się podmioty uprawnione opisane w części A w rozdziale II. Rozpatrywane będą jedynie </a:t>
            </a:r>
            <a:r>
              <a:rPr lang="pl-PL" altLang="pl-PL" sz="1600" b="1" dirty="0">
                <a:solidFill>
                  <a:srgbClr val="FF0000"/>
                </a:solidFill>
              </a:rPr>
              <a:t>oferty wspólne.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2. W ramach Priorytetu 1 przewiduje się możliwość realizowania </a:t>
            </a:r>
            <a:r>
              <a:rPr lang="pl-PL" altLang="pl-PL" sz="1600" b="1" dirty="0">
                <a:solidFill>
                  <a:schemeClr val="tx1"/>
                </a:solidFill>
              </a:rPr>
              <a:t>projektów „jednorocznych”.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Projekty mogą rozpoczynać się 1 lutego 2017 r.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Zakończenie realizacji projektu przypada na 31 grudnia 2017 r.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3. Kryteria formalne różnią się od tych podanych w części A w rozdziale V. Oferenci będą musieli spełnić łącznie następujące dodatkowe wymogi formalne: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łączny przychód za rok 2015 wszystkich oferentów będzie nie mniejszy niż 50% dotacji przyznanej na realizację zadania na rok 2017 w danym województwie,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przynajmniej jeden z Oferentów w latach 2013 – 2016 realizował co najmniej raz zadanie polegające na organizacji konkursu grantowego,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Operatorzy nie będą pobierać opłat za działania realizowane w ramach Komponentu Regionalnego,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oferta na realizację zadania została złożona w formule oferty wspólnej.</a:t>
            </a:r>
          </a:p>
          <a:p>
            <a:pPr algn="just" eaLnBrk="1" hangingPunct="1">
              <a:buClrTx/>
            </a:pPr>
            <a:endParaRPr lang="pl-PL" altLang="pl-PL" sz="1800" dirty="0">
              <a:solidFill>
                <a:schemeClr val="tx1"/>
              </a:solidFill>
            </a:endParaRPr>
          </a:p>
          <a:p>
            <a:pPr algn="just" eaLnBrk="1" hangingPunct="1">
              <a:buClrTx/>
            </a:pPr>
            <a:endParaRPr lang="pl-PL" altLang="pl-PL" sz="2800" dirty="0">
              <a:solidFill>
                <a:schemeClr val="tx1"/>
              </a:solidFill>
            </a:endParaRPr>
          </a:p>
          <a:p>
            <a:pPr algn="just" eaLnBrk="1" hangingPunct="1">
              <a:buClrTx/>
            </a:pPr>
            <a:r>
              <a:rPr lang="pl-PL" altLang="pl-PL" sz="28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ClrTx/>
            </a:pPr>
            <a:endParaRPr lang="pl-PL" altLang="pl-PL" sz="2800" b="1" dirty="0">
              <a:solidFill>
                <a:srgbClr val="FF0000"/>
              </a:solidFill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Wysokość środków w podziale na województwa:</a:t>
            </a:r>
          </a:p>
          <a:p>
            <a:pPr algn="ctr" eaLnBrk="1" hangingPunct="1">
              <a:buClrTx/>
              <a:buFontTx/>
              <a:buNone/>
            </a:pP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55576" y="2346806"/>
          <a:ext cx="7776865" cy="4250544"/>
        </p:xfrm>
        <a:graphic>
          <a:graphicData uri="http://schemas.openxmlformats.org/drawingml/2006/table">
            <a:tbl>
              <a:tblPr firstRow="1" firstCol="1" bandRow="1"/>
              <a:tblGrid>
                <a:gridCol w="1845567">
                  <a:extLst>
                    <a:ext uri="{9D8B030D-6E8A-4147-A177-3AD203B41FA5}">
                      <a16:colId xmlns:a16="http://schemas.microsoft.com/office/drawing/2014/main" xmlns="" val="213485267"/>
                    </a:ext>
                  </a:extLst>
                </a:gridCol>
                <a:gridCol w="786277">
                  <a:extLst>
                    <a:ext uri="{9D8B030D-6E8A-4147-A177-3AD203B41FA5}">
                      <a16:colId xmlns:a16="http://schemas.microsoft.com/office/drawing/2014/main" xmlns="" val="3409463951"/>
                    </a:ext>
                  </a:extLst>
                </a:gridCol>
                <a:gridCol w="655231">
                  <a:extLst>
                    <a:ext uri="{9D8B030D-6E8A-4147-A177-3AD203B41FA5}">
                      <a16:colId xmlns:a16="http://schemas.microsoft.com/office/drawing/2014/main" xmlns="" val="2804850837"/>
                    </a:ext>
                  </a:extLst>
                </a:gridCol>
                <a:gridCol w="786277">
                  <a:extLst>
                    <a:ext uri="{9D8B030D-6E8A-4147-A177-3AD203B41FA5}">
                      <a16:colId xmlns:a16="http://schemas.microsoft.com/office/drawing/2014/main" xmlns="" val="2761791252"/>
                    </a:ext>
                  </a:extLst>
                </a:gridCol>
                <a:gridCol w="917323">
                  <a:extLst>
                    <a:ext uri="{9D8B030D-6E8A-4147-A177-3AD203B41FA5}">
                      <a16:colId xmlns:a16="http://schemas.microsoft.com/office/drawing/2014/main" xmlns="" val="2332852875"/>
                    </a:ext>
                  </a:extLst>
                </a:gridCol>
                <a:gridCol w="951542">
                  <a:extLst>
                    <a:ext uri="{9D8B030D-6E8A-4147-A177-3AD203B41FA5}">
                      <a16:colId xmlns:a16="http://schemas.microsoft.com/office/drawing/2014/main" xmlns="" val="2292862048"/>
                    </a:ext>
                  </a:extLst>
                </a:gridCol>
                <a:gridCol w="951542">
                  <a:extLst>
                    <a:ext uri="{9D8B030D-6E8A-4147-A177-3AD203B41FA5}">
                      <a16:colId xmlns:a16="http://schemas.microsoft.com/office/drawing/2014/main" xmlns="" val="1926376437"/>
                    </a:ext>
                  </a:extLst>
                </a:gridCol>
                <a:gridCol w="883106">
                  <a:extLst>
                    <a:ext uri="{9D8B030D-6E8A-4147-A177-3AD203B41FA5}">
                      <a16:colId xmlns:a16="http://schemas.microsoft.com/office/drawing/2014/main" xmlns="" val="4222640114"/>
                    </a:ext>
                  </a:extLst>
                </a:gridCol>
              </a:tblGrid>
              <a:tr h="4262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województwo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liczba ludności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dotacja w 2017 r.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Min. łączny przychód wszystkich oferentów za 2015 r.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Min. kwota przeznaczona na mikrodotacje oraz wsparcie inicjatyw grup nieformalnych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Min. wkład finansowy operatorów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445847"/>
                  </a:ext>
                </a:extLst>
              </a:tr>
              <a:tr h="10068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Łącznie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tego na mikrodotacje dla młodych NGO nie mniej niż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tego na wsparcie realizacji inicjatyw grup nieformalnych nie mniej niż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2454041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OPOLSKIE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1 000 858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5526440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LUBUSKIE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1 020 307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2596613"/>
                  </a:ext>
                </a:extLst>
              </a:tr>
              <a:tr h="44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PODLASKIE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1 191 918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8380962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ŚWIĘTOKRZYSKIE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1 263 176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8748626"/>
                  </a:ext>
                </a:extLst>
              </a:tr>
              <a:tr h="226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WARMIŃSKO-MAZURSKIE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1 443 967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917348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ZACHODNIOPOMORSKIE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1 715 431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377 000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188 500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277 095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83 129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41 564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27 521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8564504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KUJAWSKO-POMORSKIE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2 089 992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410245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PODKARPACKIE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2 129 187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6065416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LUBELSKIE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2 147 746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6329264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POMORSKIE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2 302 077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740855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ŁÓDZKIE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2 504 136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4676157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DOLNOŚLĄSKIE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2 908 457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282 500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415 275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124 583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62 291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41 245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914019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MAŁOPOLSKIE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3 368 336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451 000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662 970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198 891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1052425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WIELKOPOLSKIE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3 472 579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451 000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662 970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198 891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7175836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ŚLĄSKIE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4 585 924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451 000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662 970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198 891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6718403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MAZOWIECKIE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5 334 511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451 000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662 970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198 891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4867571"/>
                  </a:ext>
                </a:extLst>
              </a:tr>
              <a:tr h="226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38 478 602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9 200 000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6 762 000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2 028 600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1 014 300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671 600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750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43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1. Operator ma obowiązek przeznaczyć na realizację projektu wkład finansowy w wysokości nie mniejszej niż 7,3 % przyznanej dotacji. Za wkład finansowy uznane będą: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finansowe środki własne Operatora,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środki z innych źródeł (np. dotacje z innych źródeł publicznych).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Do środków własnych Operatora nie zalicza się finansowego i niefinansowego wkładu własnego wniesionego przez adresatów. Operator nie może pobierać opłat od adresatów wsparcia.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Kwota </a:t>
            </a:r>
            <a:r>
              <a:rPr lang="pl-PL" altLang="pl-PL" sz="1600" dirty="0" err="1"/>
              <a:t>mikrodotacji</a:t>
            </a:r>
            <a:r>
              <a:rPr lang="pl-PL" altLang="pl-PL" sz="1600" dirty="0"/>
              <a:t> nie może przekraczać 5000 zł. 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2. 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612775" y="4365105"/>
          <a:ext cx="8143875" cy="2111896"/>
        </p:xfrm>
        <a:graphic>
          <a:graphicData uri="http://schemas.openxmlformats.org/drawingml/2006/table">
            <a:tbl>
              <a:tblPr firstRow="1" firstCol="1" bandRow="1"/>
              <a:tblGrid>
                <a:gridCol w="2714625">
                  <a:extLst>
                    <a:ext uri="{9D8B030D-6E8A-4147-A177-3AD203B41FA5}">
                      <a16:colId xmlns:a16="http://schemas.microsoft.com/office/drawing/2014/main" xmlns="" val="1332259408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xmlns="" val="335957595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xmlns="" val="343536331"/>
                    </a:ext>
                  </a:extLst>
                </a:gridCol>
              </a:tblGrid>
              <a:tr h="546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L.p.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Kategoria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Procentowy limit dotacji w roku 2017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445269"/>
                  </a:ext>
                </a:extLst>
              </a:tr>
              <a:tr h="120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Koszty merytoryczne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nie mniej niż 73,5% dotacji musi być przeznaczone realizację inicjatyw grup nieformalnych oraz mikrodotacje dla grup młodych organizacji w tym. Nie mniej niż 30% dotacji musi być przeznaczone na mikrodotacje dla młodych organizacji oraz nie mniej niż 15 % dotacji musi być przeznaczone dla grup nieformalnych.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2600387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Koszty obsługi zadania publicznego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nie więcej niż 26,5 % dotacji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79258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2775" y="45997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Tabela 2. Limity w kategoriach kosztów.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94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79512" y="1700808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1. W kategorii I zostaną wyodrębnione 2 pozycje: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</a:t>
            </a:r>
            <a:r>
              <a:rPr lang="pl-PL" altLang="pl-PL" sz="1600" dirty="0" err="1"/>
              <a:t>Mikrodotacje</a:t>
            </a:r>
            <a:r>
              <a:rPr lang="pl-PL" altLang="pl-PL" sz="1600" dirty="0"/>
              <a:t>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Środki przeznaczone na realizację inicjatyw grup nieformalnych.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2. Udział środków własnych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Operator ma obowiązek przeznaczyć na realizację projektu wkład finansowy w wysokości nie mniejszej niż 7,3 % przyznanej dotacji. Za wkład finansowy uznane będą: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finansowe środki własne Operatora,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środki z innych źródeł (np. dotacje z innych źródeł publicznych).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3. Środki przeznaczone dla: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a)Młoda organizacja pozarządowa </a:t>
            </a:r>
            <a:r>
              <a:rPr lang="pl-PL" altLang="pl-PL" sz="1600" dirty="0"/>
              <a:t>(wpisana do KRS lub właściwego rejestru nie wcześniej niż 30 mc od dnia złożenia wniosku o </a:t>
            </a:r>
            <a:r>
              <a:rPr lang="pl-PL" altLang="pl-PL" sz="1600" dirty="0" err="1"/>
              <a:t>mikrodotację</a:t>
            </a:r>
            <a:r>
              <a:rPr lang="pl-PL" altLang="pl-PL" sz="1600" dirty="0"/>
              <a:t>. Ponadto roczny przychód takiej organizacji za poprzedni zakończony rok obrotowy nie przekracza 25 tys. zł.)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b)Patron</a:t>
            </a:r>
            <a:r>
              <a:rPr lang="pl-PL" altLang="pl-PL" sz="1600" dirty="0"/>
              <a:t> to organizacja pozarządowa lub podmiot wymieniony w art. 3 ust. 3 </a:t>
            </a:r>
            <a:r>
              <a:rPr lang="pl-PL" altLang="pl-PL" sz="1600" dirty="0" err="1"/>
              <a:t>UoDPPioW</a:t>
            </a:r>
            <a:r>
              <a:rPr lang="pl-PL" altLang="pl-PL" sz="1600" dirty="0"/>
              <a:t>, która może ubiegać o przyznanie </a:t>
            </a:r>
            <a:r>
              <a:rPr lang="pl-PL" altLang="pl-PL" sz="1600" dirty="0" err="1"/>
              <a:t>mikrodotacji</a:t>
            </a:r>
            <a:r>
              <a:rPr lang="pl-PL" altLang="pl-PL" sz="1600" dirty="0"/>
              <a:t> na realizację projektu, dzięki któremu konkretna </a:t>
            </a:r>
            <a:r>
              <a:rPr lang="pl-PL" altLang="pl-PL" sz="1600" b="1" dirty="0"/>
              <a:t>grupa nieformalna</a:t>
            </a:r>
            <a:r>
              <a:rPr lang="pl-PL" altLang="pl-PL" sz="1600" dirty="0"/>
              <a:t> będzie miało możliwość realizacji lokalnego przedsięwzięcia</a:t>
            </a:r>
          </a:p>
          <a:p>
            <a:pPr algn="just" eaLnBrk="1" hangingPunct="1">
              <a:buClrTx/>
              <a:buFontTx/>
              <a:buNone/>
            </a:pPr>
            <a:endParaRPr lang="pl-PL" altLang="pl-PL" sz="1800" dirty="0"/>
          </a:p>
          <a:p>
            <a:pPr algn="just" eaLnBrk="1" hangingPunct="1">
              <a:buClrTx/>
              <a:buFontTx/>
              <a:buNone/>
            </a:pPr>
            <a:endParaRPr lang="pl-PL" altLang="pl-PL" sz="1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593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07503" y="1700808"/>
            <a:ext cx="893377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1800" b="1" dirty="0"/>
              <a:t>KOMPONENT TEMATYCZNY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W ramach Priorytetu 1 wyodrębnia się kwotę w wysokości 1 000 000 zł na Komponent Tematyczny. Dofinansowane mogą być jedynie oferty odpowiadające na tematy określone w punkcie „Zakres tematyczny” niniejszego rozdziału.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Realizacja projektów w ramach Komponentu Tematycznego w Priorytecie 1 odbywać się będzie poprzez wyłonienie jednego zleceniobiorcy (zwanego dalej: Operatorem), którego zadanie będzie polegało na: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</a:t>
            </a:r>
            <a:r>
              <a:rPr lang="pl-PL" altLang="pl-PL" sz="1600" b="1" dirty="0"/>
              <a:t>wspieraniu małych inicjatyw ze środków publicznych,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•	wzmacnianiu sieci społecznych, a co za tym idzie kapitału społecznego,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•	rozwoju i wzmacnianiu wspólnot lokalnych poprzez umożliwienie obywatelom i obywatelkom realizacji oddolnych inicjatyw. 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Realizacja tego zadania opiera się na dwóch filarach: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</a:t>
            </a:r>
            <a:r>
              <a:rPr lang="pl-PL" altLang="pl-PL" sz="1600" dirty="0" err="1"/>
              <a:t>regrantingu</a:t>
            </a:r>
            <a:r>
              <a:rPr lang="pl-PL" altLang="pl-PL" sz="1600" dirty="0"/>
              <a:t> (na podstawie art. 16a </a:t>
            </a:r>
            <a:r>
              <a:rPr lang="pl-PL" altLang="pl-PL" sz="1600" dirty="0" err="1"/>
              <a:t>UoDPPioW</a:t>
            </a:r>
            <a:r>
              <a:rPr lang="pl-PL" altLang="pl-PL" sz="1600" dirty="0"/>
              <a:t>),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zapewnienie możliwości realizacji inicjatyw grup nieformalnych.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Ponadto Operatorzy odpowiedzialni będą za prowadzenie działań animacyjnych edukacyjnych i promocyjnych. </a:t>
            </a:r>
          </a:p>
          <a:p>
            <a:pPr algn="ctr" eaLnBrk="1" hangingPunct="1">
              <a:buClrTx/>
              <a:buFontTx/>
              <a:buNone/>
            </a:pPr>
            <a:endParaRPr lang="pl-PL" altLang="pl-PL" sz="1800" b="1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18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07503" y="1700808"/>
            <a:ext cx="893377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1800" b="1" dirty="0"/>
              <a:t>KOMPONENT TEMATYCZNY</a:t>
            </a:r>
          </a:p>
          <a:p>
            <a:pPr marL="342900" indent="-342900" algn="just" eaLnBrk="1" hangingPunct="1">
              <a:buClrTx/>
              <a:buFontTx/>
              <a:buAutoNum type="arabicPeriod"/>
            </a:pPr>
            <a:r>
              <a:rPr lang="pl-PL" altLang="pl-PL" sz="1800" dirty="0"/>
              <a:t>Oferty składane w Komponencie Tematycznym muszą przewidywać objęcie wsparciem obszar ponadregionalny (projekty ogólnopolskie lub obejmujące kilka województw).</a:t>
            </a:r>
          </a:p>
          <a:p>
            <a:pPr marL="342900" indent="-342900" algn="just" eaLnBrk="1" hangingPunct="1">
              <a:buClrTx/>
              <a:buFontTx/>
              <a:buAutoNum type="arabicPeriod"/>
            </a:pPr>
            <a:r>
              <a:rPr lang="pl-PL" altLang="pl-PL" sz="1800" dirty="0"/>
              <a:t>Zakres tematyczny</a:t>
            </a:r>
          </a:p>
          <a:p>
            <a:pPr algn="just" eaLnBrk="1" hangingPunct="1">
              <a:buClrTx/>
            </a:pPr>
            <a:r>
              <a:rPr lang="pl-PL" altLang="pl-PL" sz="1800" dirty="0"/>
              <a:t>Działania na rzecz rodziny, macierzyństwa, rodzicielstwa.</a:t>
            </a:r>
          </a:p>
          <a:p>
            <a:pPr algn="just" eaLnBrk="1" hangingPunct="1">
              <a:buClrTx/>
            </a:pPr>
            <a:r>
              <a:rPr lang="pl-PL" altLang="pl-PL" sz="1800" dirty="0"/>
              <a:t>3.</a:t>
            </a:r>
          </a:p>
          <a:p>
            <a:pPr algn="just" eaLnBrk="1" hangingPunct="1">
              <a:buClrTx/>
            </a:pPr>
            <a:r>
              <a:rPr lang="pl-PL" altLang="pl-PL" sz="1800" dirty="0"/>
              <a:t>•	Operatorzy nie będą pobierać opłat za działania realizowane w ramach Komponentu Tematycznego;</a:t>
            </a:r>
          </a:p>
          <a:p>
            <a:pPr algn="just" eaLnBrk="1" hangingPunct="1">
              <a:buClrTx/>
            </a:pPr>
            <a:r>
              <a:rPr lang="pl-PL" altLang="pl-PL" sz="1800" dirty="0"/>
              <a:t>•	kwota przychodów w sprawozdaniu finansowym za rok obrotowy 2015 powinna wynosić co najmniej 500 tys. zł. W przypadku oferty wspólnej kryterium to będzie spełnione jeżeli suma przychodów wszystkich oferentów za 2015 wynosić będzie nie mniej niż 500 tys. zł.</a:t>
            </a:r>
          </a:p>
          <a:p>
            <a:pPr algn="just" eaLnBrk="1" hangingPunct="1">
              <a:buClrTx/>
            </a:pPr>
            <a:endParaRPr lang="pl-PL" altLang="pl-PL" sz="1800" dirty="0"/>
          </a:p>
          <a:p>
            <a:pPr algn="just" eaLnBrk="1" hangingPunct="1">
              <a:buClrTx/>
            </a:pPr>
            <a:endParaRPr lang="pl-PL" altLang="pl-PL" sz="1800" b="1" dirty="0"/>
          </a:p>
          <a:p>
            <a:pPr algn="just" eaLnBrk="1" hangingPunct="1">
              <a:buClrTx/>
            </a:pPr>
            <a:endParaRPr lang="pl-PL" altLang="pl-PL" sz="1800" b="1" dirty="0"/>
          </a:p>
          <a:p>
            <a:pPr marL="342900" indent="-342900" algn="ctr" eaLnBrk="1" hangingPunct="1">
              <a:buClrTx/>
              <a:buFontTx/>
              <a:buAutoNum type="arabicPeriod"/>
            </a:pPr>
            <a:endParaRPr lang="pl-PL" altLang="pl-PL" sz="1800" b="1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37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Cele </a:t>
            </a:r>
            <a:r>
              <a:rPr lang="pl-PL" altLang="pl-PL" sz="2800" dirty="0">
                <a:sym typeface="Wingdings" panose="05000000000000000000" pitchFamily="2" charset="2"/>
              </a:rPr>
              <a:t></a:t>
            </a:r>
            <a:r>
              <a:rPr lang="pl-PL" altLang="pl-PL" sz="2800" dirty="0"/>
              <a:t> cele szczegółowe </a:t>
            </a:r>
            <a:br>
              <a:rPr lang="pl-PL" altLang="pl-PL" sz="2800" dirty="0"/>
            </a:br>
            <a:r>
              <a:rPr lang="pl-PL" altLang="pl-PL" sz="2800" dirty="0"/>
              <a:t>(tabela nie jest obowiązkowa)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8" y="2949716"/>
            <a:ext cx="9149803" cy="31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3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Rezultaty </a:t>
            </a:r>
            <a:r>
              <a:rPr lang="pl-PL" altLang="pl-PL" sz="2800" dirty="0">
                <a:sym typeface="Wingdings" panose="05000000000000000000" pitchFamily="2" charset="2"/>
              </a:rPr>
              <a:t> tabela obowiązkowa, ale przypasowanie co celu szczegółowego nie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48" y="2636912"/>
            <a:ext cx="8860254" cy="41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E467CB4-45DA-4347-9882-BE8CB12079B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dirty="0"/>
              <a:t>Cele szczegółowe</a:t>
            </a:r>
          </a:p>
          <a:p>
            <a:pPr algn="ctr" eaLnBrk="1">
              <a:buClrTx/>
              <a:buFontTx/>
              <a:buNone/>
            </a:pPr>
            <a:endParaRPr lang="pl-PL" altLang="pl-PL" sz="2400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Zwiększenie ilości inicjatyw oddolnych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liczby obywateli angażujących się w działania organizacji pozarządowych i inicjatywy lokalne.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partycypacji obywateli w sprawach publicznych.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Wzmocnienie potencjału III sektora.</a:t>
            </a:r>
          </a:p>
          <a:p>
            <a:pPr eaLnBrk="1">
              <a:buClrTx/>
              <a:buFontTx/>
              <a:buNone/>
            </a:pPr>
            <a:endParaRPr lang="pl-PL" altLang="pl-PL" sz="2400" dirty="0"/>
          </a:p>
          <a:p>
            <a:pPr eaLnBrk="1">
              <a:buClrTx/>
              <a:buFontTx/>
              <a:buNone/>
            </a:pPr>
            <a:endParaRPr lang="pl-PL" altLang="pl-PL" sz="2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Działania </a:t>
            </a:r>
            <a:r>
              <a:rPr lang="pl-PL" altLang="pl-PL" sz="2800" dirty="0">
                <a:sym typeface="Wingdings" panose="05000000000000000000" pitchFamily="2" charset="2"/>
              </a:rPr>
              <a:t> tabela obowiązkowa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1" y="2528858"/>
            <a:ext cx="8126884" cy="43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37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Analiza ryzyka </a:t>
            </a:r>
            <a:r>
              <a:rPr lang="pl-PL" altLang="pl-PL" sz="2800" dirty="0">
                <a:sym typeface="Wingdings" panose="05000000000000000000" pitchFamily="2" charset="2"/>
              </a:rPr>
              <a:t> tabela nieobowiązkowa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282"/>
            <a:ext cx="89439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5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>
                <a:sym typeface="Wingdings" panose="05000000000000000000" pitchFamily="2" charset="2"/>
              </a:rPr>
              <a:t>Cel szczegółowy dla Priorytetu </a:t>
            </a:r>
            <a:br>
              <a:rPr lang="pl-PL" altLang="pl-PL" sz="2800" dirty="0">
                <a:sym typeface="Wingdings" panose="05000000000000000000" pitchFamily="2" charset="2"/>
              </a:rPr>
            </a:br>
            <a:r>
              <a:rPr lang="pl-PL" altLang="pl-PL" sz="2800" dirty="0">
                <a:sym typeface="Wingdings" panose="05000000000000000000" pitchFamily="2" charset="2"/>
              </a:rPr>
              <a:t>(zamiast kwestii horyzontalnej)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99485"/>
              </p:ext>
            </p:extLst>
          </p:nvPr>
        </p:nvGraphicFramePr>
        <p:xfrm>
          <a:off x="1475656" y="2924944"/>
          <a:ext cx="6421898" cy="2202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9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1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0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32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4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1. Cel szczegółowy dla Priorytetu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9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1.1. W jakim stopniu projekt uwzględnia cel szczegółowy wskazany dla Priorytetu?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4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586">
                <a:tc grid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Szczegółowe uzasadnienie przyznanej oceny, ze szczególnym uwzględnieniem przyczyny odjęcia punktów.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83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Merytoryczna zawartość oferty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72680"/>
              </p:ext>
            </p:extLst>
          </p:nvPr>
        </p:nvGraphicFramePr>
        <p:xfrm>
          <a:off x="1547664" y="2263259"/>
          <a:ext cx="5849620" cy="461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 Merytoryczna zawartość oferty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2.1. W jakim stopniu problem został zidentyfikowany przez Oferenta?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2.2. W jakim stopniu wskazany cel/cele projektu zostały prawidłowo sformułowane oraz wynikają ze zidentyfikowanego problemu?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2.3. W jakim stopniu trafnie zidentyfikowana jest grupa docelowa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2.4. W jakim stopniu osiągnięcie zakładanych rezultatów przyczyni się do realizacji celu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2.5. W jakim stopniu projekt jest przydatny dla beneficjentów (adresatów zadania)?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2.6. W jakim stopniu zakładane rezultaty są wymierne i możliwe do osiągnięcia dzięki realizacji zaplanowanych działań?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2.7. W jakim stopniu Oferent dokonał trafnej oceny prawdopodobieństwa wystąpienia ryzyka, jego oddziaływania, wpływu na realizację projektu oraz sposobu minimalizacji?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2.8. Czy opis działań tworzy spójną całość, jest adekwatny wobec zidentyfikowanych problemów, a harmonogram ich realizacji jest przejrzysty/klarowny?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2.9. W jakim stopniu efekty realizacji projektu będą trwały po zakończeniu realizacji projektu?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 (merytoryczna zawartość projektu):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166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Zaangażowanie społeczności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59902" y="2638965"/>
          <a:ext cx="5849620" cy="279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 Zaangażowanie społeczności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3.1. W jakim stopniu beneficjenci/adresaci zostali zaangażowani w przygotowanie i realizację projektu (zasada empowerment, w zależności od skali projektu)?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3.2. W jakim stopniu (w zależności od skali projektu) członkowie wspólnoty lokalnej (poza beneficjentami) zostali zaangażowani w realizację projektu 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3.3. W jakim stopniu projekt może wpłynąć na wzrost poziomu zaufania społecznego wśród beneficjentów/adresatów?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3.4 W jakim stopniu projekt może wpłynąć na wzrost poziomu zaufania wśród członków wspólnoty lokalnej (poza beneficjentami)?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→ 7 pkt)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633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Budżet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59902" y="2824702"/>
          <a:ext cx="5849620" cy="2209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 Budżet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4.1. Na ile przedstawione koszty są racjonalne, spójne  i niezbędne z perspektywy realizacji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4.2. W jakim stopniu koszty zostały prawidłowo zakwalifikowane do kategorii?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4.3. Adekwatność i realność przyjętych w kalkulacji stawek jednostkowych?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4.4. W jakim stopniu znaczenie projektu i jego jakość uzasadniają wysokość kosztów obsługi zadania publicznego?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4.5. Czy konstrukcja budżetu jest przejrzysta?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65% → 13 pkt)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pl-P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266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7544" y="1700808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Zasoby osobowe i rzeczowe Oferenta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59902" y="2582577"/>
          <a:ext cx="5849620" cy="2883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 Zasoby osobowe i rzeczowe Oferenta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5.1. W jakim stopniu wymagany poziom kwalifikacji i doświadczenia kluczowych osób jest adekwatny do skali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5.2. W jakim stopniu zaplanowano zaangażowanie wolontariuszy lub pracę społeczną członków w projekcie?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5.3. W jakim stopniu zasoby rzeczowe i lokalowe Oferenta oraz Partnerów są adekwatne do skali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5.4. Doświadczenia Oferenta (oraz partnerów) w realizacji podobnych projektów (merytoryczne i co do skali przedsięwzięcia)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5.5. Czy Oferta zakłada partnerstwo, które przyczyni się do skutecznej realizacji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→ 8 pkt)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75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69875" y="1627188"/>
            <a:ext cx="8370888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/>
              <a:t>udostępnianie kart oceny (dostępne w Generatorze, z usuniętymi danymi ekspertów)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/>
              <a:t>weryfikacja pracy ekspertów (może mieć znaczenie przy ustalaniu ostatecznej listy ekspertów oceniających oferty w kolejnych konkursach FIO)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r>
              <a:rPr lang="pl-PL" altLang="pl-PL" sz="1400" dirty="0"/>
              <a:t>Zespół FIO w </a:t>
            </a:r>
            <a:r>
              <a:rPr lang="pl-PL" altLang="pl-PL" sz="1400" u="sng" dirty="0"/>
              <a:t>Departamencie Ekonomii Społecznej i Pożytku Publicznego</a:t>
            </a:r>
            <a:r>
              <a:rPr lang="pl-PL" altLang="pl-PL" sz="1400" dirty="0"/>
              <a:t>, </a:t>
            </a:r>
            <a:br>
              <a:rPr lang="pl-PL" altLang="pl-PL" sz="1400" dirty="0"/>
            </a:br>
            <a:r>
              <a:rPr lang="pl-PL" altLang="pl-PL" sz="1400" dirty="0"/>
              <a:t>w Wydziale Programów, Analiz i Współpracy: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r>
              <a:rPr lang="pl-PL" altLang="pl-PL" sz="1400" dirty="0"/>
              <a:t>Filip Kołodziejski (filip.kolodziejski@mrpips.gov.pl)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/>
              <a:t>Katarzyna Bączkowska (katarzyna.baczkowska@mrpips.gov.pl)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/>
              <a:t>Bernadeta Pyrka (bernadeta.pyrka@mrpips.gov.pl)</a:t>
            </a:r>
          </a:p>
          <a:p>
            <a:pPr>
              <a:defRPr/>
            </a:pPr>
            <a:r>
              <a:rPr lang="pl-PL" altLang="pl-PL" sz="1400" dirty="0"/>
              <a:t>Izabela Molenda (izabela.molenda@mrpips.gov.pl)</a:t>
            </a:r>
          </a:p>
          <a:p>
            <a:pPr>
              <a:defRPr/>
            </a:pPr>
            <a:r>
              <a:rPr lang="pl-PL" altLang="pl-PL" sz="1400" dirty="0"/>
              <a:t>Aleksandra </a:t>
            </a:r>
            <a:r>
              <a:rPr lang="pl-PL" altLang="pl-PL" sz="1400" dirty="0" err="1"/>
              <a:t>Krugły</a:t>
            </a:r>
            <a:r>
              <a:rPr lang="pl-PL" altLang="pl-PL" sz="1400" dirty="0"/>
              <a:t> (aleksandra.krugly@mrpips.gov.pl)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5AD758C9-54E9-4B54-AE1E-495F67B619D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8372" name="Text Box 86"/>
          <p:cNvSpPr txBox="1">
            <a:spLocks noChangeArrowheads="1"/>
          </p:cNvSpPr>
          <p:nvPr/>
        </p:nvSpPr>
        <p:spPr bwMode="auto">
          <a:xfrm>
            <a:off x="612775" y="280988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Dodatkowe informacje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07" y="1531509"/>
            <a:ext cx="6193629" cy="465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5EDD87D-0722-424D-91C9-4786322FEFA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637"/>
            <a:ext cx="6332837" cy="46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488E23-54DD-4AD8-B7EB-35C2F4D5E51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1. Małe inicjatywy:</a:t>
            </a:r>
          </a:p>
          <a:p>
            <a:pPr eaLnBrk="1">
              <a:buClrTx/>
              <a:buFontTx/>
              <a:buNone/>
            </a:pPr>
            <a:endParaRPr lang="pl-PL" altLang="pl-PL" sz="2400" i="1" dirty="0"/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roli inicjatyw nieformalnych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młodych organizacji pozarządowych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DF22359-4585-40D2-B52E-66ABF018031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85913"/>
            <a:ext cx="65928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95300" y="1916113"/>
            <a:ext cx="81534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080" rIns="92520" bIns="4608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 dirty="0">
                <a:solidFill>
                  <a:srgbClr val="5A6378"/>
                </a:solidFill>
              </a:rPr>
              <a:t>Dziękuję za uwagę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</a:rPr>
              <a:t>Piotr </a:t>
            </a:r>
            <a:r>
              <a:rPr lang="pl-PL" altLang="pl-PL" sz="2800" dirty="0" err="1">
                <a:solidFill>
                  <a:schemeClr val="tx1"/>
                </a:solidFill>
              </a:rPr>
              <a:t>Marzęda</a:t>
            </a:r>
            <a:endParaRPr lang="pl-PL" altLang="pl-PL" sz="2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</a:rPr>
              <a:t>piotrmarzeda@op.pl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E5C5901-F16C-49D8-9458-615D8E8DB6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69FE1EE-F515-4EFD-8FDC-5E39F4CF1553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2. Aktywne społeczeństwo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obywateli w sprawach wspólnotowych 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wolontariatu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Poprawa zdolności organizacji pozarządowych do mobilizowania zasobów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współpracy wspólnot lokalnych i instytucji publicznych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aktywnych form integracji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Rozwój przedsiębiorczości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Tworzenie warunków rozwoju bezpłatnego poradnictwa prawnego i obywatelskiego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A7A471E-D7A6-406A-ABA8-B7C71320910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65112" y="1724949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3. Aktywni obywatele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wpływu obywateli na polityki publiczne</a:t>
            </a:r>
            <a:r>
              <a:rPr lang="pl-PL" altLang="pl-PL" sz="1600" dirty="0"/>
              <a:t> 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edukacji obywatelskiej i kompetencji społecznych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Wzrost znaczenia organizacji strażniczych i </a:t>
            </a:r>
            <a:r>
              <a:rPr lang="pl-PL" altLang="pl-PL" sz="1600" b="1" dirty="0" err="1"/>
              <a:t>rzeczniczych</a:t>
            </a:r>
            <a:endParaRPr lang="pl-PL" altLang="pl-PL" sz="1600" b="1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tworzenia partnerstw (w tym partnerstwa publiczno-społecznego) </a:t>
            </a:r>
            <a:br>
              <a:rPr lang="pl-PL" altLang="pl-PL" sz="1600" b="1" dirty="0"/>
            </a:br>
            <a:r>
              <a:rPr lang="pl-PL" altLang="pl-PL" sz="1600" b="1" dirty="0"/>
              <a:t>i innych form współpracy, służących aktywizacji obywateli oraz przekazywaniu im realizacji zadań publicznych</a:t>
            </a:r>
          </a:p>
          <a:p>
            <a:pPr eaLnBrk="1"/>
            <a:endParaRPr lang="pl-PL" altLang="pl-PL" sz="1600" b="1" dirty="0"/>
          </a:p>
          <a:p>
            <a:pPr eaLnBrk="1"/>
            <a:endParaRPr lang="pl-PL" altLang="pl-PL" sz="16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8BCCA0B-5F9E-42F7-8D0A-909488D0D3DB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4: Silne organizacje pozarządowe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kompetencji organizacji obywatelskich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działań o charakterze systemowym</a:t>
            </a:r>
          </a:p>
          <a:p>
            <a:pPr algn="just" eaLnBrk="1"/>
            <a:endParaRPr lang="pl-PL" altLang="pl-PL" sz="16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6676</TotalTime>
  <Words>3516</Words>
  <Application>Microsoft Office PowerPoint</Application>
  <PresentationFormat>Pokaz na ekranie (4:3)</PresentationFormat>
  <Paragraphs>1071</Paragraphs>
  <Slides>61</Slides>
  <Notes>48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61</vt:i4>
      </vt:variant>
    </vt:vector>
  </HeadingPairs>
  <TitlesOfParts>
    <vt:vector size="63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 Inicjatyw Obywatelskich - podsumowanie i perspektywy</dc:title>
  <dc:creator>Filip Kolodziejski</dc:creator>
  <cp:lastModifiedBy>Monika Łysik-Cebulak</cp:lastModifiedBy>
  <cp:revision>389</cp:revision>
  <cp:lastPrinted>2015-08-26T10:32:37Z</cp:lastPrinted>
  <dcterms:created xsi:type="dcterms:W3CDTF">2012-12-02T19:34:30Z</dcterms:created>
  <dcterms:modified xsi:type="dcterms:W3CDTF">2016-09-05T06:31:52Z</dcterms:modified>
</cp:coreProperties>
</file>